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8" r:id="rId2"/>
    <p:sldId id="259" r:id="rId3"/>
    <p:sldId id="270" r:id="rId4"/>
    <p:sldId id="260" r:id="rId5"/>
    <p:sldId id="261" r:id="rId6"/>
    <p:sldId id="269" r:id="rId7"/>
    <p:sldId id="257" r:id="rId8"/>
    <p:sldId id="267" r:id="rId9"/>
    <p:sldId id="272" r:id="rId10"/>
    <p:sldId id="273" r:id="rId11"/>
    <p:sldId id="274" r:id="rId12"/>
    <p:sldId id="275" r:id="rId13"/>
    <p:sldId id="277" r:id="rId14"/>
    <p:sldId id="271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cluster2.ad.wku.edu\shared\CUSTOM-SHARED\FA-CON-BUDGET\FY%20Budgets\2012-13%20Budget\Graph%201%20-%20Revenue%20by%20Source%20FY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4000" b="0"/>
            </a:pPr>
            <a:r>
              <a:rPr lang="en-US" sz="4000" b="0"/>
              <a:t>Projected Revenue by Source</a:t>
            </a:r>
          </a:p>
        </c:rich>
      </c:tx>
      <c:layout>
        <c:manualLayout>
          <c:xMode val="edge"/>
          <c:yMode val="edge"/>
          <c:x val="0.16786111111111152"/>
          <c:y val="3.3333333333333402E-2"/>
        </c:manualLayout>
      </c:layout>
      <c:overlay val="0"/>
    </c:title>
    <c:autoTitleDeleted val="0"/>
    <c:view3D>
      <c:rotX val="5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2764654418198"/>
          <c:y val="0.22192884222805484"/>
          <c:w val="0.59354685165961962"/>
          <c:h val="0.6110639791196015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0319917440660475E-2"/>
                  <c:y val="-2.2284122562674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Self </a:t>
                    </a:r>
                    <a:r>
                      <a:rPr lang="en-US" dirty="0"/>
                      <a:t>Generated
</a:t>
                    </a:r>
                    <a:r>
                      <a:rPr lang="en-US" dirty="0" smtClean="0"/>
                      <a:t>$49.7 (12.8%)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4478844169246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Designated </a:t>
                    </a:r>
                    <a:r>
                      <a:rPr lang="en-US" dirty="0"/>
                      <a:t>State Funding
</a:t>
                    </a:r>
                    <a:r>
                      <a:rPr lang="en-US" dirty="0" smtClean="0"/>
                      <a:t>$2.8 (0.7%)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54076367389068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Restricted </a:t>
                    </a:r>
                    <a:r>
                      <a:rPr lang="en-US" dirty="0"/>
                      <a:t>Funds
</a:t>
                    </a:r>
                    <a:r>
                      <a:rPr lang="en-US" dirty="0" smtClean="0"/>
                      <a:t>$69.6 (17.9%)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Auxiliary Enterprises
</a:t>
                    </a:r>
                    <a:r>
                      <a:rPr lang="en-US" smtClean="0"/>
                      <a:t>$24.2 (6.2%)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State Appropriation, Operating
</a:t>
                    </a:r>
                    <a:r>
                      <a:rPr lang="en-US" smtClean="0"/>
                      <a:t>$69.6 (17.9%)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Tuition &amp; Fees
</a:t>
                    </a:r>
                    <a:r>
                      <a:rPr lang="en-US" dirty="0" smtClean="0"/>
                      <a:t>$172.7</a:t>
                    </a:r>
                    <a:r>
                      <a:rPr lang="en-US" baseline="0" dirty="0" smtClean="0"/>
                      <a:t> (</a:t>
                    </a:r>
                    <a:r>
                      <a:rPr lang="en-US" dirty="0" smtClean="0"/>
                      <a:t>44.5%)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'11-12'!$A$12:$A$17</c:f>
              <c:strCache>
                <c:ptCount val="6"/>
                <c:pt idx="0">
                  <c:v>Self Generated</c:v>
                </c:pt>
                <c:pt idx="1">
                  <c:v>Designated State Funding</c:v>
                </c:pt>
                <c:pt idx="2">
                  <c:v>Restricted Funds</c:v>
                </c:pt>
                <c:pt idx="3">
                  <c:v>Auxiliary Enterprises</c:v>
                </c:pt>
                <c:pt idx="4">
                  <c:v>State Appropriation, Operating</c:v>
                </c:pt>
                <c:pt idx="5">
                  <c:v>Tuition &amp; Fees</c:v>
                </c:pt>
              </c:strCache>
            </c:strRef>
          </c:cat>
          <c:val>
            <c:numRef>
              <c:f>'11-12'!$B$12:$B$17</c:f>
              <c:numCache>
                <c:formatCode>0.0%</c:formatCode>
                <c:ptCount val="6"/>
                <c:pt idx="0">
                  <c:v>0.128</c:v>
                </c:pt>
                <c:pt idx="1">
                  <c:v>7.0000000000000392E-3</c:v>
                </c:pt>
                <c:pt idx="2">
                  <c:v>0.17900000000000021</c:v>
                </c:pt>
                <c:pt idx="3">
                  <c:v>6.200000000000034E-2</c:v>
                </c:pt>
                <c:pt idx="4">
                  <c:v>0.17900000000000021</c:v>
                </c:pt>
                <c:pt idx="5">
                  <c:v>0.44500000000000145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'11-12'!$A$12:$A$17</c:f>
              <c:strCache>
                <c:ptCount val="6"/>
                <c:pt idx="0">
                  <c:v>Self Generated</c:v>
                </c:pt>
                <c:pt idx="1">
                  <c:v>Designated State Funding</c:v>
                </c:pt>
                <c:pt idx="2">
                  <c:v>Restricted Funds</c:v>
                </c:pt>
                <c:pt idx="3">
                  <c:v>Auxiliary Enterprises</c:v>
                </c:pt>
                <c:pt idx="4">
                  <c:v>State Appropriation, Operating</c:v>
                </c:pt>
                <c:pt idx="5">
                  <c:v>Tuition &amp; Fees</c:v>
                </c:pt>
              </c:strCache>
            </c:strRef>
          </c:cat>
          <c:val>
            <c:numRef>
              <c:f>'11-12'!$C$12:$C$17</c:f>
              <c:numCache>
                <c:formatCode>_(* #,##0_);_(* \(#,##0\);_(* "-"??_);_(@_)</c:formatCode>
                <c:ptCount val="6"/>
                <c:pt idx="0">
                  <c:v>49695800</c:v>
                </c:pt>
                <c:pt idx="1">
                  <c:v>2844600</c:v>
                </c:pt>
                <c:pt idx="2">
                  <c:v>69560000</c:v>
                </c:pt>
                <c:pt idx="3">
                  <c:v>24184000</c:v>
                </c:pt>
                <c:pt idx="4">
                  <c:v>69580600</c:v>
                </c:pt>
                <c:pt idx="5">
                  <c:v>172732000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253F7-3046-4BB9-9C36-0624C1C42479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2AE4B9A6-9246-4ABB-B678-7A430C6C5EA0}">
      <dgm:prSet phldrT="[Text]" custT="1"/>
      <dgm:spPr/>
      <dgm:t>
        <a:bodyPr/>
        <a:lstStyle/>
        <a:p>
          <a:r>
            <a:rPr lang="en-US" sz="2400" dirty="0" smtClean="0"/>
            <a:t>$77,377,300</a:t>
          </a:r>
          <a:endParaRPr lang="en-US" sz="2400" dirty="0"/>
        </a:p>
      </dgm:t>
    </dgm:pt>
    <dgm:pt modelId="{B04C5D44-8ECC-492E-A967-12DFEDD21E5A}" type="parTrans" cxnId="{40A1E681-0315-424C-8397-127C00F576A0}">
      <dgm:prSet/>
      <dgm:spPr/>
      <dgm:t>
        <a:bodyPr/>
        <a:lstStyle/>
        <a:p>
          <a:endParaRPr lang="en-US"/>
        </a:p>
      </dgm:t>
    </dgm:pt>
    <dgm:pt modelId="{BC720D2A-CC3D-4D23-91BD-F172B2993150}" type="sibTrans" cxnId="{40A1E681-0315-424C-8397-127C00F576A0}">
      <dgm:prSet custT="1"/>
      <dgm:spPr/>
      <dgm:t>
        <a:bodyPr/>
        <a:lstStyle/>
        <a:p>
          <a:endParaRPr lang="en-US" sz="1200" dirty="0"/>
        </a:p>
      </dgm:t>
    </dgm:pt>
    <dgm:pt modelId="{ECFB5DDA-0C50-4322-A448-BB2A79F7216B}">
      <dgm:prSet phldrT="[Text]" custT="1"/>
      <dgm:spPr/>
      <dgm:t>
        <a:bodyPr/>
        <a:lstStyle/>
        <a:p>
          <a:r>
            <a:rPr lang="en-US" sz="2400" dirty="0" smtClean="0"/>
            <a:t>4,952,100</a:t>
          </a:r>
          <a:endParaRPr lang="en-US" sz="2400" dirty="0"/>
        </a:p>
      </dgm:t>
    </dgm:pt>
    <dgm:pt modelId="{C3E404D0-6CD6-41E4-B5CC-9CE4FD453F84}" type="parTrans" cxnId="{FD3C3156-886D-4552-B4E3-579DC9E23A38}">
      <dgm:prSet/>
      <dgm:spPr/>
      <dgm:t>
        <a:bodyPr/>
        <a:lstStyle/>
        <a:p>
          <a:endParaRPr lang="en-US"/>
        </a:p>
      </dgm:t>
    </dgm:pt>
    <dgm:pt modelId="{63DBF81C-4919-482C-8E6E-D0E71EF92418}" type="sibTrans" cxnId="{FD3C3156-886D-4552-B4E3-579DC9E23A38}">
      <dgm:prSet/>
      <dgm:spPr/>
      <dgm:t>
        <a:bodyPr/>
        <a:lstStyle/>
        <a:p>
          <a:endParaRPr lang="en-US"/>
        </a:p>
      </dgm:t>
    </dgm:pt>
    <dgm:pt modelId="{43F33CF4-DC71-4964-B94C-2A98FC78A825}">
      <dgm:prSet phldrT="[Text]" custT="1"/>
      <dgm:spPr/>
      <dgm:t>
        <a:bodyPr/>
        <a:lstStyle/>
        <a:p>
          <a:r>
            <a:rPr lang="en-US" sz="2400" dirty="0" smtClean="0"/>
            <a:t>$72,425,200</a:t>
          </a:r>
          <a:endParaRPr lang="en-US" sz="2400" dirty="0"/>
        </a:p>
      </dgm:t>
    </dgm:pt>
    <dgm:pt modelId="{70C97FB3-B9F2-40EB-86B5-1C8811F9A84B}" type="parTrans" cxnId="{DB126AFC-52BA-4D44-A88A-D9EED721B6CB}">
      <dgm:prSet/>
      <dgm:spPr/>
      <dgm:t>
        <a:bodyPr/>
        <a:lstStyle/>
        <a:p>
          <a:endParaRPr lang="en-US"/>
        </a:p>
      </dgm:t>
    </dgm:pt>
    <dgm:pt modelId="{3FB56A93-6BFE-4B58-9EF3-6B70975011AF}" type="sibTrans" cxnId="{DB126AFC-52BA-4D44-A88A-D9EED721B6CB}">
      <dgm:prSet/>
      <dgm:spPr/>
      <dgm:t>
        <a:bodyPr/>
        <a:lstStyle/>
        <a:p>
          <a:endParaRPr lang="en-US"/>
        </a:p>
      </dgm:t>
    </dgm:pt>
    <dgm:pt modelId="{2D2CB221-0A18-4A42-AB11-757077E87214}" type="pres">
      <dgm:prSet presAssocID="{537253F7-3046-4BB9-9C36-0624C1C42479}" presName="linearFlow" presStyleCnt="0">
        <dgm:presLayoutVars>
          <dgm:dir/>
          <dgm:resizeHandles val="exact"/>
        </dgm:presLayoutVars>
      </dgm:prSet>
      <dgm:spPr/>
    </dgm:pt>
    <dgm:pt modelId="{44EF3C33-4B23-4F90-B95B-E33B3852CC69}" type="pres">
      <dgm:prSet presAssocID="{2AE4B9A6-9246-4ABB-B678-7A430C6C5EA0}" presName="node" presStyleLbl="node1" presStyleIdx="0" presStyleCnt="3" custScaleX="144206" custLinFactX="511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393FD-3A33-4B0A-AD71-E37B6C12073B}" type="pres">
      <dgm:prSet presAssocID="{BC720D2A-CC3D-4D23-91BD-F172B2993150}" presName="spacerL" presStyleCnt="0"/>
      <dgm:spPr/>
    </dgm:pt>
    <dgm:pt modelId="{7AC125A4-6D76-4FE8-BDB8-D06B64430B73}" type="pres">
      <dgm:prSet presAssocID="{BC720D2A-CC3D-4D23-91BD-F172B2993150}" presName="sibTrans" presStyleLbl="sibTrans2D1" presStyleIdx="0" presStyleCnt="2" custScaleX="74518" custScaleY="73349" custLinFactX="2646" custLinFactNeighborX="100000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DB65DB47-03F2-40A9-8F24-31BA575D837C}" type="pres">
      <dgm:prSet presAssocID="{BC720D2A-CC3D-4D23-91BD-F172B2993150}" presName="spacerR" presStyleCnt="0"/>
      <dgm:spPr/>
    </dgm:pt>
    <dgm:pt modelId="{47F94BEC-1007-47D7-8B60-01B14073F668}" type="pres">
      <dgm:prSet presAssocID="{ECFB5DDA-0C50-4322-A448-BB2A79F7216B}" presName="node" presStyleLbl="node1" presStyleIdx="1" presStyleCnt="3" custScaleX="156941" custLinFactNeighborX="27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1F167-866D-48D8-8CAC-53496AFBE511}" type="pres">
      <dgm:prSet presAssocID="{63DBF81C-4919-482C-8E6E-D0E71EF92418}" presName="spacerL" presStyleCnt="0"/>
      <dgm:spPr/>
    </dgm:pt>
    <dgm:pt modelId="{50C1A7CC-B047-4537-BAAE-F63E5ECDDE14}" type="pres">
      <dgm:prSet presAssocID="{63DBF81C-4919-482C-8E6E-D0E71EF92418}" presName="sibTrans" presStyleLbl="sibTrans2D1" presStyleIdx="1" presStyleCnt="2" custScaleX="62402" custScaleY="56110" custLinFactNeighborX="10776"/>
      <dgm:spPr/>
      <dgm:t>
        <a:bodyPr/>
        <a:lstStyle/>
        <a:p>
          <a:endParaRPr lang="en-US"/>
        </a:p>
      </dgm:t>
    </dgm:pt>
    <dgm:pt modelId="{9913DA51-272A-44C0-9AB5-5F68A18E0BE0}" type="pres">
      <dgm:prSet presAssocID="{63DBF81C-4919-482C-8E6E-D0E71EF92418}" presName="spacerR" presStyleCnt="0"/>
      <dgm:spPr/>
    </dgm:pt>
    <dgm:pt modelId="{B151E44D-CFC0-4FCD-9F25-172989DC7663}" type="pres">
      <dgm:prSet presAssocID="{43F33CF4-DC71-4964-B94C-2A98FC78A825}" presName="node" presStyleLbl="node1" presStyleIdx="2" presStyleCnt="3" custScaleX="145419" custLinFactNeighborX="-56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E993F-6F72-45FA-9018-753CD0EB01D8}" type="presOf" srcId="{537253F7-3046-4BB9-9C36-0624C1C42479}" destId="{2D2CB221-0A18-4A42-AB11-757077E87214}" srcOrd="0" destOrd="0" presId="urn:microsoft.com/office/officeart/2005/8/layout/equation1"/>
    <dgm:cxn modelId="{6F56C92F-4C7D-4403-AC5A-66691C1111C5}" type="presOf" srcId="{43F33CF4-DC71-4964-B94C-2A98FC78A825}" destId="{B151E44D-CFC0-4FCD-9F25-172989DC7663}" srcOrd="0" destOrd="0" presId="urn:microsoft.com/office/officeart/2005/8/layout/equation1"/>
    <dgm:cxn modelId="{D1B74F9F-FA03-4C2F-8107-7710892C6CD1}" type="presOf" srcId="{63DBF81C-4919-482C-8E6E-D0E71EF92418}" destId="{50C1A7CC-B047-4537-BAAE-F63E5ECDDE14}" srcOrd="0" destOrd="0" presId="urn:microsoft.com/office/officeart/2005/8/layout/equation1"/>
    <dgm:cxn modelId="{E448A977-28C7-4245-A1E9-98943C84C54D}" type="presOf" srcId="{BC720D2A-CC3D-4D23-91BD-F172B2993150}" destId="{7AC125A4-6D76-4FE8-BDB8-D06B64430B73}" srcOrd="0" destOrd="0" presId="urn:microsoft.com/office/officeart/2005/8/layout/equation1"/>
    <dgm:cxn modelId="{FD3C3156-886D-4552-B4E3-579DC9E23A38}" srcId="{537253F7-3046-4BB9-9C36-0624C1C42479}" destId="{ECFB5DDA-0C50-4322-A448-BB2A79F7216B}" srcOrd="1" destOrd="0" parTransId="{C3E404D0-6CD6-41E4-B5CC-9CE4FD453F84}" sibTransId="{63DBF81C-4919-482C-8E6E-D0E71EF92418}"/>
    <dgm:cxn modelId="{40A1E681-0315-424C-8397-127C00F576A0}" srcId="{537253F7-3046-4BB9-9C36-0624C1C42479}" destId="{2AE4B9A6-9246-4ABB-B678-7A430C6C5EA0}" srcOrd="0" destOrd="0" parTransId="{B04C5D44-8ECC-492E-A967-12DFEDD21E5A}" sibTransId="{BC720D2A-CC3D-4D23-91BD-F172B2993150}"/>
    <dgm:cxn modelId="{06872F11-7BA1-4FAA-BA91-A6FA349E2142}" type="presOf" srcId="{2AE4B9A6-9246-4ABB-B678-7A430C6C5EA0}" destId="{44EF3C33-4B23-4F90-B95B-E33B3852CC69}" srcOrd="0" destOrd="0" presId="urn:microsoft.com/office/officeart/2005/8/layout/equation1"/>
    <dgm:cxn modelId="{96997FBD-B2D7-4234-8702-FCCE880B3A14}" type="presOf" srcId="{ECFB5DDA-0C50-4322-A448-BB2A79F7216B}" destId="{47F94BEC-1007-47D7-8B60-01B14073F668}" srcOrd="0" destOrd="0" presId="urn:microsoft.com/office/officeart/2005/8/layout/equation1"/>
    <dgm:cxn modelId="{DB126AFC-52BA-4D44-A88A-D9EED721B6CB}" srcId="{537253F7-3046-4BB9-9C36-0624C1C42479}" destId="{43F33CF4-DC71-4964-B94C-2A98FC78A825}" srcOrd="2" destOrd="0" parTransId="{70C97FB3-B9F2-40EB-86B5-1C8811F9A84B}" sibTransId="{3FB56A93-6BFE-4B58-9EF3-6B70975011AF}"/>
    <dgm:cxn modelId="{1934C003-630C-4931-AFC7-81DBADACAF16}" type="presParOf" srcId="{2D2CB221-0A18-4A42-AB11-757077E87214}" destId="{44EF3C33-4B23-4F90-B95B-E33B3852CC69}" srcOrd="0" destOrd="0" presId="urn:microsoft.com/office/officeart/2005/8/layout/equation1"/>
    <dgm:cxn modelId="{3BBB2604-B2BB-443D-B25F-54801B3B1774}" type="presParOf" srcId="{2D2CB221-0A18-4A42-AB11-757077E87214}" destId="{7B7393FD-3A33-4B0A-AD71-E37B6C12073B}" srcOrd="1" destOrd="0" presId="urn:microsoft.com/office/officeart/2005/8/layout/equation1"/>
    <dgm:cxn modelId="{CF711F7A-C4C2-42AE-B1CA-071CEB4AE116}" type="presParOf" srcId="{2D2CB221-0A18-4A42-AB11-757077E87214}" destId="{7AC125A4-6D76-4FE8-BDB8-D06B64430B73}" srcOrd="2" destOrd="0" presId="urn:microsoft.com/office/officeart/2005/8/layout/equation1"/>
    <dgm:cxn modelId="{03FD620F-4975-45C3-807F-E89913C97FAA}" type="presParOf" srcId="{2D2CB221-0A18-4A42-AB11-757077E87214}" destId="{DB65DB47-03F2-40A9-8F24-31BA575D837C}" srcOrd="3" destOrd="0" presId="urn:microsoft.com/office/officeart/2005/8/layout/equation1"/>
    <dgm:cxn modelId="{5B5DF9CA-282B-4ECE-BCF6-A1471ADFB448}" type="presParOf" srcId="{2D2CB221-0A18-4A42-AB11-757077E87214}" destId="{47F94BEC-1007-47D7-8B60-01B14073F668}" srcOrd="4" destOrd="0" presId="urn:microsoft.com/office/officeart/2005/8/layout/equation1"/>
    <dgm:cxn modelId="{A8A22398-6EB1-4ACA-9D6C-3910CC8A5854}" type="presParOf" srcId="{2D2CB221-0A18-4A42-AB11-757077E87214}" destId="{C0E1F167-866D-48D8-8CAC-53496AFBE511}" srcOrd="5" destOrd="0" presId="urn:microsoft.com/office/officeart/2005/8/layout/equation1"/>
    <dgm:cxn modelId="{EB66A69F-3996-4D1E-8ED5-15641F32A756}" type="presParOf" srcId="{2D2CB221-0A18-4A42-AB11-757077E87214}" destId="{50C1A7CC-B047-4537-BAAE-F63E5ECDDE14}" srcOrd="6" destOrd="0" presId="urn:microsoft.com/office/officeart/2005/8/layout/equation1"/>
    <dgm:cxn modelId="{7E173FF6-5BAD-43D2-90FB-57E2F8DD8708}" type="presParOf" srcId="{2D2CB221-0A18-4A42-AB11-757077E87214}" destId="{9913DA51-272A-44C0-9AB5-5F68A18E0BE0}" srcOrd="7" destOrd="0" presId="urn:microsoft.com/office/officeart/2005/8/layout/equation1"/>
    <dgm:cxn modelId="{D853ECF0-6813-48E2-B3E1-E820039D25B2}" type="presParOf" srcId="{2D2CB221-0A18-4A42-AB11-757077E87214}" destId="{B151E44D-CFC0-4FCD-9F25-172989DC766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9DB51-C900-4246-B52A-4E835966D8A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96E6D-6561-4738-AF11-B1A9E9E0512E}">
      <dgm:prSet phldrT="[Text]"/>
      <dgm:spPr/>
      <dgm:t>
        <a:bodyPr/>
        <a:lstStyle/>
        <a:p>
          <a:r>
            <a:rPr lang="en-US" dirty="0" smtClean="0"/>
            <a:t>Total</a:t>
          </a:r>
        </a:p>
        <a:p>
          <a:r>
            <a:rPr lang="en-US" dirty="0" smtClean="0"/>
            <a:t>$8,287,000</a:t>
          </a:r>
          <a:endParaRPr lang="en-US" dirty="0"/>
        </a:p>
      </dgm:t>
    </dgm:pt>
    <dgm:pt modelId="{FDF06805-ACD3-45D6-93FB-AE333CD59E58}" type="parTrans" cxnId="{39D38D6C-5F11-4B0F-B5DF-9DFF0A4834E6}">
      <dgm:prSet/>
      <dgm:spPr/>
      <dgm:t>
        <a:bodyPr/>
        <a:lstStyle/>
        <a:p>
          <a:endParaRPr lang="en-US"/>
        </a:p>
      </dgm:t>
    </dgm:pt>
    <dgm:pt modelId="{5AED4831-B414-4AC2-BB99-8806F78825A9}" type="sibTrans" cxnId="{39D38D6C-5F11-4B0F-B5DF-9DFF0A4834E6}">
      <dgm:prSet/>
      <dgm:spPr/>
      <dgm:t>
        <a:bodyPr/>
        <a:lstStyle/>
        <a:p>
          <a:endParaRPr lang="en-US"/>
        </a:p>
      </dgm:t>
    </dgm:pt>
    <dgm:pt modelId="{E8C22A19-7045-4619-8237-646C19EDFF14}">
      <dgm:prSet phldrT="[Text]"/>
      <dgm:spPr/>
      <dgm:t>
        <a:bodyPr/>
        <a:lstStyle/>
        <a:p>
          <a:r>
            <a:rPr lang="en-US" dirty="0" smtClean="0"/>
            <a:t>Personnel</a:t>
          </a:r>
        </a:p>
        <a:p>
          <a:r>
            <a:rPr lang="en-US" dirty="0" smtClean="0"/>
            <a:t>$4,381,000</a:t>
          </a:r>
          <a:endParaRPr lang="en-US" dirty="0"/>
        </a:p>
      </dgm:t>
    </dgm:pt>
    <dgm:pt modelId="{CB5F80BE-8320-4D25-B489-9E4A6610247D}" type="parTrans" cxnId="{7EE0C967-1C1B-4A81-8E9C-00ABB88402BC}">
      <dgm:prSet/>
      <dgm:spPr/>
      <dgm:t>
        <a:bodyPr/>
        <a:lstStyle/>
        <a:p>
          <a:endParaRPr lang="en-US" dirty="0"/>
        </a:p>
      </dgm:t>
    </dgm:pt>
    <dgm:pt modelId="{52D51444-9128-4074-BAB1-75B75EBFB84A}" type="sibTrans" cxnId="{7EE0C967-1C1B-4A81-8E9C-00ABB88402BC}">
      <dgm:prSet/>
      <dgm:spPr/>
      <dgm:t>
        <a:bodyPr/>
        <a:lstStyle/>
        <a:p>
          <a:endParaRPr lang="en-US"/>
        </a:p>
      </dgm:t>
    </dgm:pt>
    <dgm:pt modelId="{235E226F-1969-4151-B883-938CB357EBAE}">
      <dgm:prSet phldrT="[Text]"/>
      <dgm:spPr/>
      <dgm:t>
        <a:bodyPr/>
        <a:lstStyle/>
        <a:p>
          <a:r>
            <a:rPr lang="en-US" dirty="0" smtClean="0"/>
            <a:t>Operating</a:t>
          </a:r>
        </a:p>
        <a:p>
          <a:r>
            <a:rPr lang="en-US" dirty="0" smtClean="0"/>
            <a:t>$3,906,000</a:t>
          </a:r>
          <a:endParaRPr lang="en-US" dirty="0"/>
        </a:p>
      </dgm:t>
    </dgm:pt>
    <dgm:pt modelId="{2B49DD7E-E1B6-420C-A7EB-72036C7B0E46}" type="parTrans" cxnId="{86E600A2-6250-4C6C-8C75-CEC5A691CB95}">
      <dgm:prSet/>
      <dgm:spPr/>
      <dgm:t>
        <a:bodyPr/>
        <a:lstStyle/>
        <a:p>
          <a:endParaRPr lang="en-US" dirty="0"/>
        </a:p>
      </dgm:t>
    </dgm:pt>
    <dgm:pt modelId="{14355E67-558A-4B8F-98E5-48B75D01E6E9}" type="sibTrans" cxnId="{86E600A2-6250-4C6C-8C75-CEC5A691CB95}">
      <dgm:prSet/>
      <dgm:spPr/>
      <dgm:t>
        <a:bodyPr/>
        <a:lstStyle/>
        <a:p>
          <a:endParaRPr lang="en-US"/>
        </a:p>
      </dgm:t>
    </dgm:pt>
    <dgm:pt modelId="{8C4E6322-87E5-4011-A3E4-9E89BF890F35}" type="pres">
      <dgm:prSet presAssocID="{E589DB51-C900-4246-B52A-4E835966D8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F0D8A5-03C3-43C7-8DF1-DAC1960D17CC}" type="pres">
      <dgm:prSet presAssocID="{82996E6D-6561-4738-AF11-B1A9E9E0512E}" presName="hierRoot1" presStyleCnt="0"/>
      <dgm:spPr/>
    </dgm:pt>
    <dgm:pt modelId="{2D8E2E57-FD90-4376-A0D2-D140FBD12C32}" type="pres">
      <dgm:prSet presAssocID="{82996E6D-6561-4738-AF11-B1A9E9E0512E}" presName="composite" presStyleCnt="0"/>
      <dgm:spPr/>
    </dgm:pt>
    <dgm:pt modelId="{B8D87129-91B8-4BA2-B80C-69D7A1F1F7B4}" type="pres">
      <dgm:prSet presAssocID="{82996E6D-6561-4738-AF11-B1A9E9E0512E}" presName="background" presStyleLbl="node0" presStyleIdx="0" presStyleCnt="1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2D36A54-369C-4B38-81D5-0345DAA97305}" type="pres">
      <dgm:prSet presAssocID="{82996E6D-6561-4738-AF11-B1A9E9E051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E16F1-8685-490A-BE8F-5076B61DA6CF}" type="pres">
      <dgm:prSet presAssocID="{82996E6D-6561-4738-AF11-B1A9E9E0512E}" presName="hierChild2" presStyleCnt="0"/>
      <dgm:spPr/>
    </dgm:pt>
    <dgm:pt modelId="{10D7F855-6FCB-4868-ABAB-3A88531EDF54}" type="pres">
      <dgm:prSet presAssocID="{CB5F80BE-8320-4D25-B489-9E4A6610247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08491A1-44B5-4980-9EF7-B0C7BA6A1423}" type="pres">
      <dgm:prSet presAssocID="{E8C22A19-7045-4619-8237-646C19EDFF14}" presName="hierRoot2" presStyleCnt="0"/>
      <dgm:spPr/>
    </dgm:pt>
    <dgm:pt modelId="{1926EB51-C639-4C62-9619-C21047989FC4}" type="pres">
      <dgm:prSet presAssocID="{E8C22A19-7045-4619-8237-646C19EDFF14}" presName="composite2" presStyleCnt="0"/>
      <dgm:spPr/>
    </dgm:pt>
    <dgm:pt modelId="{B9D9DFBE-E1F8-418C-851A-6C15B4DBD813}" type="pres">
      <dgm:prSet presAssocID="{E8C22A19-7045-4619-8237-646C19EDFF14}" presName="background2" presStyleLbl="node2" presStyleIdx="0" presStyleCnt="2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5187C1A-6BBF-4D14-BAF5-F0A38A3668BE}" type="pres">
      <dgm:prSet presAssocID="{E8C22A19-7045-4619-8237-646C19EDFF1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BCB40-F49B-42DD-8AD7-EAE91E944561}" type="pres">
      <dgm:prSet presAssocID="{E8C22A19-7045-4619-8237-646C19EDFF14}" presName="hierChild3" presStyleCnt="0"/>
      <dgm:spPr/>
    </dgm:pt>
    <dgm:pt modelId="{06EF4141-9BEF-4DF4-9617-6889E191E981}" type="pres">
      <dgm:prSet presAssocID="{2B49DD7E-E1B6-420C-A7EB-72036C7B0E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243D0DB-9757-4724-BF5F-781C3AE2EF19}" type="pres">
      <dgm:prSet presAssocID="{235E226F-1969-4151-B883-938CB357EBAE}" presName="hierRoot2" presStyleCnt="0"/>
      <dgm:spPr/>
    </dgm:pt>
    <dgm:pt modelId="{B1C8A7DF-6E09-477F-8B5D-2FAA87A62ADB}" type="pres">
      <dgm:prSet presAssocID="{235E226F-1969-4151-B883-938CB357EBAE}" presName="composite2" presStyleCnt="0"/>
      <dgm:spPr/>
    </dgm:pt>
    <dgm:pt modelId="{A7B7A409-35BE-47CA-997D-C2A383697030}" type="pres">
      <dgm:prSet presAssocID="{235E226F-1969-4151-B883-938CB357EBAE}" presName="background2" presStyleLbl="node2" presStyleIdx="1" presStyleCnt="2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7CAAD94-7CAB-40A3-9CBA-30C76D1BE186}" type="pres">
      <dgm:prSet presAssocID="{235E226F-1969-4151-B883-938CB357EBA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C8446-6271-490A-9B47-DA9A28FABFA1}" type="pres">
      <dgm:prSet presAssocID="{235E226F-1969-4151-B883-938CB357EBAE}" presName="hierChild3" presStyleCnt="0"/>
      <dgm:spPr/>
    </dgm:pt>
  </dgm:ptLst>
  <dgm:cxnLst>
    <dgm:cxn modelId="{F46A4851-DD74-46D1-9182-9AEDE9DA08EF}" type="presOf" srcId="{E589DB51-C900-4246-B52A-4E835966D8A4}" destId="{8C4E6322-87E5-4011-A3E4-9E89BF890F35}" srcOrd="0" destOrd="0" presId="urn:microsoft.com/office/officeart/2005/8/layout/hierarchy1"/>
    <dgm:cxn modelId="{E1CC7F4E-227D-438F-B760-3717278D7A6F}" type="presOf" srcId="{CB5F80BE-8320-4D25-B489-9E4A6610247D}" destId="{10D7F855-6FCB-4868-ABAB-3A88531EDF54}" srcOrd="0" destOrd="0" presId="urn:microsoft.com/office/officeart/2005/8/layout/hierarchy1"/>
    <dgm:cxn modelId="{5FE12216-08FA-4498-9BAE-7E8EA4B52CE8}" type="presOf" srcId="{2B49DD7E-E1B6-420C-A7EB-72036C7B0E46}" destId="{06EF4141-9BEF-4DF4-9617-6889E191E981}" srcOrd="0" destOrd="0" presId="urn:microsoft.com/office/officeart/2005/8/layout/hierarchy1"/>
    <dgm:cxn modelId="{2783A62A-84A3-45D5-A6AF-E663FF1AF727}" type="presOf" srcId="{E8C22A19-7045-4619-8237-646C19EDFF14}" destId="{65187C1A-6BBF-4D14-BAF5-F0A38A3668BE}" srcOrd="0" destOrd="0" presId="urn:microsoft.com/office/officeart/2005/8/layout/hierarchy1"/>
    <dgm:cxn modelId="{86E600A2-6250-4C6C-8C75-CEC5A691CB95}" srcId="{82996E6D-6561-4738-AF11-B1A9E9E0512E}" destId="{235E226F-1969-4151-B883-938CB357EBAE}" srcOrd="1" destOrd="0" parTransId="{2B49DD7E-E1B6-420C-A7EB-72036C7B0E46}" sibTransId="{14355E67-558A-4B8F-98E5-48B75D01E6E9}"/>
    <dgm:cxn modelId="{8455D8AC-DCDB-4A72-A826-3A766080886D}" type="presOf" srcId="{235E226F-1969-4151-B883-938CB357EBAE}" destId="{37CAAD94-7CAB-40A3-9CBA-30C76D1BE186}" srcOrd="0" destOrd="0" presId="urn:microsoft.com/office/officeart/2005/8/layout/hierarchy1"/>
    <dgm:cxn modelId="{7EE0C967-1C1B-4A81-8E9C-00ABB88402BC}" srcId="{82996E6D-6561-4738-AF11-B1A9E9E0512E}" destId="{E8C22A19-7045-4619-8237-646C19EDFF14}" srcOrd="0" destOrd="0" parTransId="{CB5F80BE-8320-4D25-B489-9E4A6610247D}" sibTransId="{52D51444-9128-4074-BAB1-75B75EBFB84A}"/>
    <dgm:cxn modelId="{C937462B-D974-4365-BC87-FB59C06B75FE}" type="presOf" srcId="{82996E6D-6561-4738-AF11-B1A9E9E0512E}" destId="{42D36A54-369C-4B38-81D5-0345DAA97305}" srcOrd="0" destOrd="0" presId="urn:microsoft.com/office/officeart/2005/8/layout/hierarchy1"/>
    <dgm:cxn modelId="{39D38D6C-5F11-4B0F-B5DF-9DFF0A4834E6}" srcId="{E589DB51-C900-4246-B52A-4E835966D8A4}" destId="{82996E6D-6561-4738-AF11-B1A9E9E0512E}" srcOrd="0" destOrd="0" parTransId="{FDF06805-ACD3-45D6-93FB-AE333CD59E58}" sibTransId="{5AED4831-B414-4AC2-BB99-8806F78825A9}"/>
    <dgm:cxn modelId="{D59FB7FA-B56C-42E7-9810-39E20097CCF4}" type="presParOf" srcId="{8C4E6322-87E5-4011-A3E4-9E89BF890F35}" destId="{9AF0D8A5-03C3-43C7-8DF1-DAC1960D17CC}" srcOrd="0" destOrd="0" presId="urn:microsoft.com/office/officeart/2005/8/layout/hierarchy1"/>
    <dgm:cxn modelId="{FD65BE5D-5FB5-4DB1-A053-27DFEB5A8F99}" type="presParOf" srcId="{9AF0D8A5-03C3-43C7-8DF1-DAC1960D17CC}" destId="{2D8E2E57-FD90-4376-A0D2-D140FBD12C32}" srcOrd="0" destOrd="0" presId="urn:microsoft.com/office/officeart/2005/8/layout/hierarchy1"/>
    <dgm:cxn modelId="{EE031AFC-4689-4257-AF02-9C8161E088D6}" type="presParOf" srcId="{2D8E2E57-FD90-4376-A0D2-D140FBD12C32}" destId="{B8D87129-91B8-4BA2-B80C-69D7A1F1F7B4}" srcOrd="0" destOrd="0" presId="urn:microsoft.com/office/officeart/2005/8/layout/hierarchy1"/>
    <dgm:cxn modelId="{54A866DF-F726-4E74-9D4E-8AB6D34A16C8}" type="presParOf" srcId="{2D8E2E57-FD90-4376-A0D2-D140FBD12C32}" destId="{42D36A54-369C-4B38-81D5-0345DAA97305}" srcOrd="1" destOrd="0" presId="urn:microsoft.com/office/officeart/2005/8/layout/hierarchy1"/>
    <dgm:cxn modelId="{4FF61D8E-6F0E-4828-B044-6FE66BE84B46}" type="presParOf" srcId="{9AF0D8A5-03C3-43C7-8DF1-DAC1960D17CC}" destId="{562E16F1-8685-490A-BE8F-5076B61DA6CF}" srcOrd="1" destOrd="0" presId="urn:microsoft.com/office/officeart/2005/8/layout/hierarchy1"/>
    <dgm:cxn modelId="{755187BA-9060-4153-838A-B0FB171B0C68}" type="presParOf" srcId="{562E16F1-8685-490A-BE8F-5076B61DA6CF}" destId="{10D7F855-6FCB-4868-ABAB-3A88531EDF54}" srcOrd="0" destOrd="0" presId="urn:microsoft.com/office/officeart/2005/8/layout/hierarchy1"/>
    <dgm:cxn modelId="{ADF944E7-AE1D-4F2D-AC69-C81DDA70EB61}" type="presParOf" srcId="{562E16F1-8685-490A-BE8F-5076B61DA6CF}" destId="{308491A1-44B5-4980-9EF7-B0C7BA6A1423}" srcOrd="1" destOrd="0" presId="urn:microsoft.com/office/officeart/2005/8/layout/hierarchy1"/>
    <dgm:cxn modelId="{BCBF517D-31C6-4851-8C45-FE402327208B}" type="presParOf" srcId="{308491A1-44B5-4980-9EF7-B0C7BA6A1423}" destId="{1926EB51-C639-4C62-9619-C21047989FC4}" srcOrd="0" destOrd="0" presId="urn:microsoft.com/office/officeart/2005/8/layout/hierarchy1"/>
    <dgm:cxn modelId="{AFA2FD10-FEB3-44AF-8E08-599496F384A4}" type="presParOf" srcId="{1926EB51-C639-4C62-9619-C21047989FC4}" destId="{B9D9DFBE-E1F8-418C-851A-6C15B4DBD813}" srcOrd="0" destOrd="0" presId="urn:microsoft.com/office/officeart/2005/8/layout/hierarchy1"/>
    <dgm:cxn modelId="{18FF2EFE-558E-421F-9C5F-8DE3222D12F9}" type="presParOf" srcId="{1926EB51-C639-4C62-9619-C21047989FC4}" destId="{65187C1A-6BBF-4D14-BAF5-F0A38A3668BE}" srcOrd="1" destOrd="0" presId="urn:microsoft.com/office/officeart/2005/8/layout/hierarchy1"/>
    <dgm:cxn modelId="{B40853C1-5984-4BEA-8D5F-D9B891D31F16}" type="presParOf" srcId="{308491A1-44B5-4980-9EF7-B0C7BA6A1423}" destId="{E1ABCB40-F49B-42DD-8AD7-EAE91E944561}" srcOrd="1" destOrd="0" presId="urn:microsoft.com/office/officeart/2005/8/layout/hierarchy1"/>
    <dgm:cxn modelId="{09E8A060-5677-488A-9C51-8BEB5790CE59}" type="presParOf" srcId="{562E16F1-8685-490A-BE8F-5076B61DA6CF}" destId="{06EF4141-9BEF-4DF4-9617-6889E191E981}" srcOrd="2" destOrd="0" presId="urn:microsoft.com/office/officeart/2005/8/layout/hierarchy1"/>
    <dgm:cxn modelId="{C53FF753-256F-4705-B860-2D1D3E1F1947}" type="presParOf" srcId="{562E16F1-8685-490A-BE8F-5076B61DA6CF}" destId="{A243D0DB-9757-4724-BF5F-781C3AE2EF19}" srcOrd="3" destOrd="0" presId="urn:microsoft.com/office/officeart/2005/8/layout/hierarchy1"/>
    <dgm:cxn modelId="{4ADB1A04-0076-4CEF-8BF0-D2DFDA067DFA}" type="presParOf" srcId="{A243D0DB-9757-4724-BF5F-781C3AE2EF19}" destId="{B1C8A7DF-6E09-477F-8B5D-2FAA87A62ADB}" srcOrd="0" destOrd="0" presId="urn:microsoft.com/office/officeart/2005/8/layout/hierarchy1"/>
    <dgm:cxn modelId="{C8341D83-60A0-420B-9C5B-9A033A5BAD98}" type="presParOf" srcId="{B1C8A7DF-6E09-477F-8B5D-2FAA87A62ADB}" destId="{A7B7A409-35BE-47CA-997D-C2A383697030}" srcOrd="0" destOrd="0" presId="urn:microsoft.com/office/officeart/2005/8/layout/hierarchy1"/>
    <dgm:cxn modelId="{A245F1D7-5C08-4AA9-9F4E-9B71A3B0DDA4}" type="presParOf" srcId="{B1C8A7DF-6E09-477F-8B5D-2FAA87A62ADB}" destId="{37CAAD94-7CAB-40A3-9CBA-30C76D1BE186}" srcOrd="1" destOrd="0" presId="urn:microsoft.com/office/officeart/2005/8/layout/hierarchy1"/>
    <dgm:cxn modelId="{15B22CD7-6BEE-4797-8C0E-2B727FF98BB9}" type="presParOf" srcId="{A243D0DB-9757-4724-BF5F-781C3AE2EF19}" destId="{CABC8446-6271-490A-9B47-DA9A28FABF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F3C33-4B23-4F90-B95B-E33B3852CC69}">
      <dsp:nvSpPr>
        <dsp:cNvPr id="0" name=""/>
        <dsp:cNvSpPr/>
      </dsp:nvSpPr>
      <dsp:spPr>
        <a:xfrm>
          <a:off x="213853" y="1234271"/>
          <a:ext cx="2300743" cy="15954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$77,377,300</a:t>
          </a:r>
          <a:endParaRPr lang="en-US" sz="2400" kern="1200" dirty="0"/>
        </a:p>
      </dsp:txBody>
      <dsp:txXfrm>
        <a:off x="550789" y="1467920"/>
        <a:ext cx="1626871" cy="1128158"/>
      </dsp:txXfrm>
    </dsp:sp>
    <dsp:sp modelId="{7AC125A4-6D76-4FE8-BDB8-D06B64430B73}">
      <dsp:nvSpPr>
        <dsp:cNvPr id="0" name=""/>
        <dsp:cNvSpPr/>
      </dsp:nvSpPr>
      <dsp:spPr>
        <a:xfrm>
          <a:off x="2587041" y="1692627"/>
          <a:ext cx="689563" cy="678745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678443" y="1952179"/>
        <a:ext cx="506759" cy="159641"/>
      </dsp:txXfrm>
    </dsp:sp>
    <dsp:sp modelId="{47F94BEC-1007-47D7-8B60-01B14073F668}">
      <dsp:nvSpPr>
        <dsp:cNvPr id="0" name=""/>
        <dsp:cNvSpPr/>
      </dsp:nvSpPr>
      <dsp:spPr>
        <a:xfrm>
          <a:off x="3287277" y="1234271"/>
          <a:ext cx="2503924" cy="15954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4,952,100</a:t>
          </a:r>
          <a:endParaRPr lang="en-US" sz="2400" kern="1200" dirty="0"/>
        </a:p>
      </dsp:txBody>
      <dsp:txXfrm>
        <a:off x="3653968" y="1467920"/>
        <a:ext cx="1770542" cy="1128158"/>
      </dsp:txXfrm>
    </dsp:sp>
    <dsp:sp modelId="{50C1A7CC-B047-4537-BAAE-F63E5ECDDE14}">
      <dsp:nvSpPr>
        <dsp:cNvPr id="0" name=""/>
        <dsp:cNvSpPr/>
      </dsp:nvSpPr>
      <dsp:spPr>
        <a:xfrm>
          <a:off x="5899555" y="1772388"/>
          <a:ext cx="577445" cy="519222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976095" y="1879348"/>
        <a:ext cx="424365" cy="305302"/>
      </dsp:txXfrm>
    </dsp:sp>
    <dsp:sp modelId="{B151E44D-CFC0-4FCD-9F25-172989DC7663}">
      <dsp:nvSpPr>
        <dsp:cNvPr id="0" name=""/>
        <dsp:cNvSpPr/>
      </dsp:nvSpPr>
      <dsp:spPr>
        <a:xfrm>
          <a:off x="6519104" y="1234271"/>
          <a:ext cx="2320096" cy="15954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$72,425,200</a:t>
          </a:r>
          <a:endParaRPr lang="en-US" sz="2400" kern="1200" dirty="0"/>
        </a:p>
      </dsp:txBody>
      <dsp:txXfrm>
        <a:off x="6858874" y="1467920"/>
        <a:ext cx="1640556" cy="1128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F4141-9BEF-4DF4-9617-6889E191E981}">
      <dsp:nvSpPr>
        <dsp:cNvPr id="0" name=""/>
        <dsp:cNvSpPr/>
      </dsp:nvSpPr>
      <dsp:spPr>
        <a:xfrm>
          <a:off x="3927008" y="1713876"/>
          <a:ext cx="1646604" cy="783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023"/>
              </a:lnTo>
              <a:lnTo>
                <a:pt x="1646604" y="534023"/>
              </a:lnTo>
              <a:lnTo>
                <a:pt x="1646604" y="783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7F855-6FCB-4868-ABAB-3A88531EDF54}">
      <dsp:nvSpPr>
        <dsp:cNvPr id="0" name=""/>
        <dsp:cNvSpPr/>
      </dsp:nvSpPr>
      <dsp:spPr>
        <a:xfrm>
          <a:off x="2280404" y="1713876"/>
          <a:ext cx="1646604" cy="783634"/>
        </a:xfrm>
        <a:custGeom>
          <a:avLst/>
          <a:gdLst/>
          <a:ahLst/>
          <a:cxnLst/>
          <a:rect l="0" t="0" r="0" b="0"/>
          <a:pathLst>
            <a:path>
              <a:moveTo>
                <a:pt x="1646604" y="0"/>
              </a:moveTo>
              <a:lnTo>
                <a:pt x="1646604" y="534023"/>
              </a:lnTo>
              <a:lnTo>
                <a:pt x="0" y="534023"/>
              </a:lnTo>
              <a:lnTo>
                <a:pt x="0" y="783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87129-91B8-4BA2-B80C-69D7A1F1F7B4}">
      <dsp:nvSpPr>
        <dsp:cNvPr id="0" name=""/>
        <dsp:cNvSpPr/>
      </dsp:nvSpPr>
      <dsp:spPr>
        <a:xfrm>
          <a:off x="2579786" y="2904"/>
          <a:ext cx="2694443" cy="17109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36A54-369C-4B38-81D5-0345DAA97305}">
      <dsp:nvSpPr>
        <dsp:cNvPr id="0" name=""/>
        <dsp:cNvSpPr/>
      </dsp:nvSpPr>
      <dsp:spPr>
        <a:xfrm>
          <a:off x="2879169" y="287317"/>
          <a:ext cx="2694443" cy="171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Total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$8,287,000</a:t>
          </a:r>
          <a:endParaRPr lang="en-US" sz="3900" kern="1200" dirty="0"/>
        </a:p>
      </dsp:txBody>
      <dsp:txXfrm>
        <a:off x="2929282" y="337430"/>
        <a:ext cx="2594217" cy="1610745"/>
      </dsp:txXfrm>
    </dsp:sp>
    <dsp:sp modelId="{B9D9DFBE-E1F8-418C-851A-6C15B4DBD813}">
      <dsp:nvSpPr>
        <dsp:cNvPr id="0" name=""/>
        <dsp:cNvSpPr/>
      </dsp:nvSpPr>
      <dsp:spPr>
        <a:xfrm>
          <a:off x="933182" y="2497510"/>
          <a:ext cx="2694443" cy="17109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187C1A-6BBF-4D14-BAF5-F0A38A3668BE}">
      <dsp:nvSpPr>
        <dsp:cNvPr id="0" name=""/>
        <dsp:cNvSpPr/>
      </dsp:nvSpPr>
      <dsp:spPr>
        <a:xfrm>
          <a:off x="1232564" y="2781923"/>
          <a:ext cx="2694443" cy="171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Personnel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$4,381,000</a:t>
          </a:r>
          <a:endParaRPr lang="en-US" sz="3900" kern="1200" dirty="0"/>
        </a:p>
      </dsp:txBody>
      <dsp:txXfrm>
        <a:off x="1282677" y="2832036"/>
        <a:ext cx="2594217" cy="1610745"/>
      </dsp:txXfrm>
    </dsp:sp>
    <dsp:sp modelId="{A7B7A409-35BE-47CA-997D-C2A383697030}">
      <dsp:nvSpPr>
        <dsp:cNvPr id="0" name=""/>
        <dsp:cNvSpPr/>
      </dsp:nvSpPr>
      <dsp:spPr>
        <a:xfrm>
          <a:off x="4226391" y="2497510"/>
          <a:ext cx="2694443" cy="17109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CAAD94-7CAB-40A3-9CBA-30C76D1BE186}">
      <dsp:nvSpPr>
        <dsp:cNvPr id="0" name=""/>
        <dsp:cNvSpPr/>
      </dsp:nvSpPr>
      <dsp:spPr>
        <a:xfrm>
          <a:off x="4525773" y="2781923"/>
          <a:ext cx="2694443" cy="171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Operating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$3,906,000</a:t>
          </a:r>
          <a:endParaRPr lang="en-US" sz="3900" kern="1200" dirty="0"/>
        </a:p>
      </dsp:txBody>
      <dsp:txXfrm>
        <a:off x="4575886" y="2832036"/>
        <a:ext cx="2594217" cy="161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0.68731</cdr:x>
      <cdr:y>0.94429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6926" y="3429000"/>
          <a:ext cx="19240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en-US" sz="800"/>
        </a:p>
        <a:p xmlns:a="http://schemas.openxmlformats.org/drawingml/2006/main">
          <a:pPr algn="r"/>
          <a:endParaRPr lang="en-US" sz="800"/>
        </a:p>
      </cdr:txBody>
    </cdr:sp>
  </cdr:relSizeAnchor>
  <cdr:relSizeAnchor xmlns:cdr="http://schemas.openxmlformats.org/drawingml/2006/chartDrawing">
    <cdr:from>
      <cdr:x>0.88333</cdr:x>
      <cdr:y>0.86667</cdr:y>
    </cdr:from>
    <cdr:to>
      <cdr:x>0.96724</cdr:x>
      <cdr:y>0.96256</cdr:y>
    </cdr:to>
    <cdr:pic>
      <cdr:nvPicPr>
        <cdr:cNvPr id="3" name="Picture 2" descr="WKU-Cup-Tall-RB.ai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alphaModFix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77200" y="5943600"/>
          <a:ext cx="767240" cy="6576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0.16667</cdr:x>
      <cdr:y>0.12222</cdr:y>
    </cdr:from>
    <cdr:to>
      <cdr:x>0.33333</cdr:x>
      <cdr:y>0.22222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0" y="838200"/>
          <a:ext cx="1524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(In Millions)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A5B9-FCB8-4224-9A2A-34981406CCAD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A2133-74CB-47FD-B664-2EF27A6BF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031AAB-9623-4B40-AEE5-E841FCEDE70E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6664E0-22A7-4285-A07F-108349245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U Budget 2012 Cover H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239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dirty="0" smtClean="0"/>
              <a:t>Fixed Cost Increases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057400"/>
          <a:ext cx="8229600" cy="3879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1295400"/>
                <a:gridCol w="381000"/>
                <a:gridCol w="2590800"/>
                <a:gridCol w="1295400"/>
              </a:tblGrid>
              <a:tr h="94615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 Books and Subscriptions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M&amp;O/Utilities</a:t>
                      </a:r>
                      <a:r>
                        <a:rPr lang="en-US" baseline="0" dirty="0" smtClean="0"/>
                        <a:t> Costs</a:t>
                      </a:r>
                    </a:p>
                    <a:p>
                      <a:r>
                        <a:rPr lang="en-US" baseline="0" dirty="0" smtClean="0"/>
                        <a:t>New Buildings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175,000</a:t>
                      </a:r>
                      <a:endParaRPr lang="en-US" dirty="0"/>
                    </a:p>
                  </a:txBody>
                  <a:tcPr/>
                </a:tc>
              </a:tr>
              <a:tr h="662305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Contractual Obligations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Financial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2,417,000</a:t>
                      </a:r>
                      <a:endParaRPr lang="en-US" u="none" dirty="0"/>
                    </a:p>
                  </a:txBody>
                  <a:tcPr/>
                </a:tc>
              </a:tr>
              <a:tr h="662305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Promotions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Fuel Costs, Police Dept. &amp; Shuttle Buses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105,000</a:t>
                      </a:r>
                      <a:endParaRPr lang="en-US" u="none" dirty="0"/>
                    </a:p>
                  </a:txBody>
                  <a:tcPr/>
                </a:tc>
              </a:tr>
              <a:tr h="662305">
                <a:tc>
                  <a:txBody>
                    <a:bodyPr/>
                    <a:lstStyle/>
                    <a:p>
                      <a:r>
                        <a:rPr lang="en-US" dirty="0" smtClean="0"/>
                        <a:t>Retirement Systems Rate Increases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135,000</a:t>
                      </a:r>
                      <a:endParaRPr lang="en-US" u="none" dirty="0"/>
                    </a:p>
                  </a:txBody>
                  <a:tcPr/>
                </a:tc>
              </a:tr>
              <a:tr h="94615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$4,579,000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WKU-Cup-Tall-RB.ai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en-US" dirty="0" smtClean="0"/>
              <a:t>Strategic Commitments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447800"/>
          <a:ext cx="8458200" cy="525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1295400"/>
                <a:gridCol w="381000"/>
                <a:gridCol w="2743200"/>
                <a:gridCol w="1295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2% Salary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834,000</a:t>
                      </a:r>
                      <a:endParaRPr lang="en-US" u="none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Legal Affairs Specialist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Academic Programs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/>
                        <a:t>95,000</a:t>
                      </a:r>
                    </a:p>
                    <a:p>
                      <a:pPr algn="r"/>
                      <a:endParaRPr lang="en-US" u="none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Owensboro Campus Staffing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Restricted Tuition Programs (Student Technology, Health</a:t>
                      </a:r>
                      <a:r>
                        <a:rPr lang="en-US" baseline="0" dirty="0" smtClean="0"/>
                        <a:t> Services, SGA/Programs)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/>
                        <a:t>(40,000)</a:t>
                      </a:r>
                    </a:p>
                    <a:p>
                      <a:pPr algn="r"/>
                      <a:endParaRPr lang="en-US" u="none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IT personnel for</a:t>
                      </a:r>
                      <a:r>
                        <a:rPr lang="en-US" baseline="0" dirty="0" smtClean="0"/>
                        <a:t> Library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DELO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87,000</a:t>
                      </a:r>
                      <a:endParaRPr lang="en-US" u="none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Minority Fac. Hiring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(135,000)</a:t>
                      </a:r>
                      <a:endParaRPr lang="en-US" u="none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IT Critical Needs</a:t>
                      </a:r>
                      <a:r>
                        <a:rPr lang="en-US" baseline="0" dirty="0" smtClean="0"/>
                        <a:t> 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$3,708,000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46076">
            <a:off x="176423" y="2508964"/>
            <a:ext cx="5297698" cy="232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Unrestricted E&amp;G Budgeted Expenditures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143000"/>
            <a:ext cx="15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“By the Dollar”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124200"/>
            <a:ext cx="2336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58¢  Personnel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657600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24¢  Operating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410200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3¢  Utilities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943600"/>
            <a:ext cx="280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1¢  Capital Outlay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191000"/>
            <a:ext cx="2601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10¢  Student Aid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800600"/>
            <a:ext cx="246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4¢ Debt Service</a:t>
            </a:r>
            <a:endParaRPr lang="en-US" sz="2800" dirty="0"/>
          </a:p>
        </p:txBody>
      </p:sp>
      <p:pic>
        <p:nvPicPr>
          <p:cNvPr id="13" name="Picture 12" descr="WKU-Cup-Tall-RB.ai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" y="1066800"/>
            <a:ext cx="3023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By Major Classification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46076">
            <a:off x="176423" y="2508964"/>
            <a:ext cx="5297698" cy="232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Unrestricted E&amp;G Budgeted Expenditures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143000"/>
            <a:ext cx="15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“By the Dollar”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172200"/>
            <a:ext cx="477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1¢  Development &amp; Alumni Relations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410200"/>
            <a:ext cx="384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2¢  Finance &amp; Administration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267200"/>
            <a:ext cx="359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5¢  Information Technology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791200"/>
            <a:ext cx="23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1¢  Public Affairs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5029200"/>
            <a:ext cx="176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2¢  Research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4648200"/>
            <a:ext cx="241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3¢ Student Affairs</a:t>
            </a:r>
            <a:endParaRPr lang="en-US" sz="2400" dirty="0"/>
          </a:p>
        </p:txBody>
      </p:sp>
      <p:pic>
        <p:nvPicPr>
          <p:cNvPr id="13" name="Picture 12" descr="WKU-Cup-Tall-RB.ai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0668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By Organizational Area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3124200"/>
            <a:ext cx="386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11¢  Campus Serv. &amp; Facilities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350520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8¢  Other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886200"/>
            <a:ext cx="1712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7¢  Athletics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743200"/>
            <a:ext cx="286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60¢  Academic Affairs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Capital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Assembly did not authorize state or agency bonds for   FY12-14 biennium.</a:t>
            </a:r>
          </a:p>
          <a:p>
            <a:r>
              <a:rPr lang="en-US" dirty="0" smtClean="0"/>
              <a:t>WKU funds authorization received for capital projects subject to availability of funds.</a:t>
            </a:r>
          </a:p>
          <a:p>
            <a:r>
              <a:rPr lang="en-US" dirty="0" smtClean="0"/>
              <a:t>Annual capital leases approximately $1.4M.</a:t>
            </a:r>
          </a:p>
          <a:p>
            <a:pPr algn="ctr">
              <a:buNone/>
            </a:pPr>
            <a:endParaRPr lang="en-US" sz="900" u="sng" dirty="0" smtClean="0"/>
          </a:p>
          <a:p>
            <a:pPr algn="ctr">
              <a:buNone/>
            </a:pPr>
            <a:r>
              <a:rPr lang="en-US" sz="2800" u="sng" dirty="0" smtClean="0"/>
              <a:t>Capital Summary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r>
              <a:rPr lang="en-US" sz="2800" dirty="0" smtClean="0"/>
              <a:t>	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733800"/>
          <a:ext cx="5867400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1750"/>
                <a:gridCol w="202565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 Bonds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</a:tr>
              <a:tr h="36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Agency Bonds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</a:tr>
              <a:tr h="36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DUC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50,000,000</a:t>
                      </a:r>
                      <a:endParaRPr lang="en-US" sz="2000" dirty="0"/>
                    </a:p>
                  </a:txBody>
                  <a:tcPr/>
                </a:tc>
              </a:tr>
              <a:tr h="36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Music Hall Practice </a:t>
                      </a:r>
                      <a:r>
                        <a:rPr lang="en-US" sz="2000" dirty="0" err="1" smtClean="0"/>
                        <a:t>Fac</a:t>
                      </a:r>
                      <a:r>
                        <a:rPr lang="en-US" sz="2000" dirty="0" smtClean="0"/>
                        <a:t>/Fine Arts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8,198,000</a:t>
                      </a:r>
                      <a:endParaRPr lang="en-US" sz="2000" dirty="0"/>
                    </a:p>
                  </a:txBody>
                  <a:tcPr/>
                </a:tc>
              </a:tr>
              <a:tr h="36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Restricted Funds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46,491,750</a:t>
                      </a:r>
                      <a:endParaRPr lang="en-US" sz="2000" dirty="0"/>
                    </a:p>
                  </a:txBody>
                  <a:tcPr/>
                </a:tc>
              </a:tr>
              <a:tr h="36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Federal Funds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831,250</a:t>
                      </a:r>
                      <a:endParaRPr lang="en-US" sz="2000" u="sng" dirty="0"/>
                    </a:p>
                  </a:txBody>
                  <a:tcPr/>
                </a:tc>
              </a:tr>
              <a:tr h="3668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$105,521,000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WKU-Cup-Tall-RB.ai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48" y="3124200"/>
            <a:ext cx="430322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WKU-Cup-Tall-RB.ai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-381000"/>
            <a:ext cx="75512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r>
              <a:rPr lang="en-US" sz="3600" i="1" dirty="0" smtClean="0"/>
              <a:t>“Education is the most powerful weapon which you can use to change the world”</a:t>
            </a:r>
          </a:p>
          <a:p>
            <a:endParaRPr lang="en-US" sz="3600" i="1" dirty="0" smtClean="0"/>
          </a:p>
          <a:p>
            <a:r>
              <a:rPr lang="en-US" sz="2800" i="1" dirty="0" smtClean="0"/>
              <a:t>--Nelson Mandela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FY2012-13 Budget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5900" dirty="0" smtClean="0"/>
          </a:p>
          <a:p>
            <a:r>
              <a:rPr lang="en-US" sz="5900" dirty="0" smtClean="0"/>
              <a:t>Executive Summary</a:t>
            </a:r>
          </a:p>
          <a:p>
            <a:pPr lvl="2"/>
            <a:r>
              <a:rPr lang="en-US" sz="5300" dirty="0" smtClean="0"/>
              <a:t>Approval of Tuition &amp; Fees Schedule</a:t>
            </a:r>
          </a:p>
          <a:p>
            <a:pPr lvl="2"/>
            <a:r>
              <a:rPr lang="en-US" sz="5100" dirty="0" smtClean="0"/>
              <a:t>Recurring Reduction Implementation Plan</a:t>
            </a:r>
          </a:p>
          <a:p>
            <a:pPr lvl="2">
              <a:buNone/>
            </a:pPr>
            <a:endParaRPr lang="en-US" sz="2400" dirty="0" smtClean="0"/>
          </a:p>
          <a:p>
            <a:r>
              <a:rPr lang="en-US" sz="5900" dirty="0" smtClean="0"/>
              <a:t>Narratives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900" dirty="0" smtClean="0"/>
              <a:t>Revenue Summary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900" dirty="0" smtClean="0"/>
              <a:t>Expenditure Summaries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900" dirty="0" smtClean="0"/>
              <a:t>Capital Budget</a:t>
            </a:r>
            <a:endParaRPr lang="en-US" dirty="0"/>
          </a:p>
        </p:txBody>
      </p:sp>
      <p:pic>
        <p:nvPicPr>
          <p:cNvPr id="4" name="Picture 3" descr="WKU-Cup-Tall-RB.ai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FY13 Estimated Cost of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14800"/>
            <a:ext cx="8229600" cy="2438400"/>
          </a:xfrm>
        </p:spPr>
        <p:txBody>
          <a:bodyPr>
            <a:normAutofit lnSpcReduction="10000"/>
          </a:bodyPr>
          <a:lstStyle/>
          <a:p>
            <a:pPr marL="457200" lvl="2">
              <a:buNone/>
            </a:pPr>
            <a:r>
              <a:rPr lang="en-US" dirty="0" smtClean="0"/>
              <a:t>	</a:t>
            </a:r>
            <a:endParaRPr lang="en-US" b="1" dirty="0" smtClean="0"/>
          </a:p>
          <a:p>
            <a:pPr marL="457200" lvl="2">
              <a:buNone/>
            </a:pPr>
            <a:endParaRPr lang="en-US" b="1" dirty="0" smtClean="0"/>
          </a:p>
          <a:p>
            <a:pPr marL="457200" lvl="2">
              <a:buNone/>
            </a:pPr>
            <a:r>
              <a:rPr lang="en-US" dirty="0" smtClean="0"/>
              <a:t>Maximum Tuition and Fees Parameter 5% Set by CPE</a:t>
            </a:r>
          </a:p>
          <a:p>
            <a:pPr marL="457200" lvl="2">
              <a:buNone/>
            </a:pPr>
            <a:endParaRPr lang="en-US" dirty="0" smtClean="0"/>
          </a:p>
          <a:p>
            <a:pPr marL="457200" lvl="2">
              <a:buNone/>
            </a:pPr>
            <a:r>
              <a:rPr lang="en-US" dirty="0" smtClean="0"/>
              <a:t>CPE Approves Tuition and Fees June 21</a:t>
            </a:r>
          </a:p>
          <a:p>
            <a:pPr marL="457200" lvl="2">
              <a:buNone/>
            </a:pPr>
            <a:endParaRPr lang="en-US" dirty="0" smtClean="0"/>
          </a:p>
          <a:p>
            <a:pPr marL="457200" lvl="2"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pic>
        <p:nvPicPr>
          <p:cNvPr id="4" name="Picture 3" descr="WKU-Cup-Tall-RB.ai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447800"/>
          <a:ext cx="670559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  <a:gridCol w="1397000"/>
                <a:gridCol w="1397000"/>
                <a:gridCol w="1396998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/>
                        <a:t>FY2012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/>
                        <a:t>FY2013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/>
                        <a:t>% Change</a:t>
                      </a:r>
                      <a:endParaRPr lang="en-US" sz="24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Tuition &amp; Fees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8,084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8,472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3,150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3,150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4,120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4,240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2.9%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Books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16,354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16,862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3.1%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2012-13 Operating Budget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991502" y="1295400"/>
          <a:ext cx="7085698" cy="48463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96578"/>
                <a:gridCol w="1463040"/>
                <a:gridCol w="1463040"/>
                <a:gridCol w="1463040"/>
              </a:tblGrid>
              <a:tr h="807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2012-13 Budget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Dollar Increase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Pct Increase</a:t>
                      </a:r>
                      <a:endParaRPr lang="en-US" dirty="0"/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Budget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$388,597,000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$3,550,000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.9%</a:t>
                      </a:r>
                      <a:endParaRPr lang="en-US" dirty="0"/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   Total E&amp;G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364,413,000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4,420,000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Unrestricted E&amp;G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294,853,000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6,761,000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Restricted E&amp;G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69,560,000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(2,341,000)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(3.3%)</a:t>
                      </a:r>
                      <a:endParaRPr lang="en-US" dirty="0"/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   Total Auxiliary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24,184,000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(870,000)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(3.5%)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WKU-Cup-Tall-RB.ai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u="sng" dirty="0" smtClean="0"/>
              <a:t>From Every Revenue Dollar Received</a:t>
            </a:r>
            <a:endParaRPr lang="en-US" sz="4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Only 18 cents comes from State Appropriations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44 cents comes from</a:t>
            </a:r>
          </a:p>
          <a:p>
            <a:pPr>
              <a:buNone/>
            </a:pPr>
            <a:r>
              <a:rPr lang="en-US" dirty="0" smtClean="0"/>
              <a:t> 	Tuition and Fees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3" descr="Q:\Publications\Factbook Programs\2009\Graphics\dime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371600" cy="13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:\Publications\Factbook Programs\2009\Graphics\nickel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152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52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Q:\Publications\Factbook Programs\2010\Graphics\coins\US-Quarter-fr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Q:\Publications\Factbook Programs\2009\Graphics\dime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1371600" cy="13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:\Publications\Factbook Programs\2009\Graphics\nickel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Q:\Publications\Factbook Programs\2009\Graphics\penny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WKU-Cup-Tall-RB.ai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828800"/>
          <a:ext cx="891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Changes in State Appropriation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FY 2012</a:t>
            </a:r>
          </a:p>
          <a:p>
            <a:pPr algn="ctr"/>
            <a:r>
              <a:rPr lang="en-US" sz="2000" dirty="0" smtClean="0"/>
              <a:t>State</a:t>
            </a:r>
          </a:p>
          <a:p>
            <a:pPr algn="ctr"/>
            <a:r>
              <a:rPr lang="en-US" sz="2000" dirty="0" smtClean="0"/>
              <a:t> Appropriation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9812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Reduction</a:t>
            </a:r>
            <a:r>
              <a:rPr lang="en-US" sz="2000" dirty="0" smtClean="0"/>
              <a:t> in</a:t>
            </a:r>
          </a:p>
          <a:p>
            <a:pPr algn="ctr"/>
            <a:r>
              <a:rPr lang="en-US" sz="2000" dirty="0" smtClean="0"/>
              <a:t>State</a:t>
            </a:r>
          </a:p>
          <a:p>
            <a:pPr algn="ctr"/>
            <a:r>
              <a:rPr lang="en-US" sz="2000" dirty="0" smtClean="0"/>
              <a:t>Appropriation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981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FY 2013</a:t>
            </a:r>
          </a:p>
          <a:p>
            <a:pPr algn="ctr"/>
            <a:r>
              <a:rPr lang="en-US" sz="2000" dirty="0" smtClean="0"/>
              <a:t>State</a:t>
            </a:r>
          </a:p>
          <a:p>
            <a:pPr algn="ctr"/>
            <a:r>
              <a:rPr lang="en-US" sz="2000" dirty="0" smtClean="0"/>
              <a:t>Appropriation</a:t>
            </a:r>
            <a:endParaRPr lang="en-US" dirty="0"/>
          </a:p>
        </p:txBody>
      </p:sp>
      <p:pic>
        <p:nvPicPr>
          <p:cNvPr id="8" name="Picture 7" descr="WKU-Cup-Tall-RB.ai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410200"/>
            <a:ext cx="610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Budget Reduction Plan by Division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How to Balance the Budget?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953000"/>
            <a:ext cx="158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Revenues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733800"/>
            <a:ext cx="209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Expenditures</a:t>
            </a:r>
            <a:endParaRPr lang="en-US" sz="2800" dirty="0"/>
          </a:p>
        </p:txBody>
      </p:sp>
      <p:pic>
        <p:nvPicPr>
          <p:cNvPr id="6" name="Picture 5" descr="WKU-Cup-Tall-RB.ai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  <p:pic>
        <p:nvPicPr>
          <p:cNvPr id="1026" name="Picture 2" descr="Balance, Scale, c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048125" cy="472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Unavoidable Cost and</a:t>
            </a:r>
            <a:br>
              <a:rPr lang="en-US" dirty="0" smtClean="0"/>
            </a:br>
            <a:r>
              <a:rPr lang="en-US" dirty="0" smtClean="0"/>
              <a:t>Commitment Allocations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WKU-Cup-Tall-RB.ai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8077200" y="5943600"/>
            <a:ext cx="767240" cy="6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WKU">
      <a:dk1>
        <a:srgbClr val="000000"/>
      </a:dk1>
      <a:lt1>
        <a:sysClr val="window" lastClr="FFFFFF"/>
      </a:lt1>
      <a:dk2>
        <a:srgbClr val="000000"/>
      </a:dk2>
      <a:lt2>
        <a:srgbClr val="A5A5A5"/>
      </a:lt2>
      <a:accent1>
        <a:srgbClr val="000000"/>
      </a:accent1>
      <a:accent2>
        <a:srgbClr val="B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1573</TotalTime>
  <Words>488</Words>
  <Application>Microsoft Office PowerPoint</Application>
  <PresentationFormat>On-screen Show (4:3)</PresentationFormat>
  <Paragraphs>204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PowerPoint Presentation</vt:lpstr>
      <vt:lpstr>FY2012-13 Budget Documents </vt:lpstr>
      <vt:lpstr>FY13 Estimated Cost of Attendance</vt:lpstr>
      <vt:lpstr>2012-13 Operating Budget</vt:lpstr>
      <vt:lpstr>PowerPoint Presentation</vt:lpstr>
      <vt:lpstr>From Every Revenue Dollar Received</vt:lpstr>
      <vt:lpstr>Changes in State Appropriation</vt:lpstr>
      <vt:lpstr>How to Balance the Budget?</vt:lpstr>
      <vt:lpstr>Unavoidable Cost and Commitment Allocations</vt:lpstr>
      <vt:lpstr>Fixed Cost Increases</vt:lpstr>
      <vt:lpstr>Strategic Commitments</vt:lpstr>
      <vt:lpstr>PowerPoint Presentation</vt:lpstr>
      <vt:lpstr>PowerPoint Presentation</vt:lpstr>
      <vt:lpstr>Capital Budget</vt:lpstr>
      <vt:lpstr>PowerPoint Presentation</vt:lpstr>
    </vt:vector>
  </TitlesOfParts>
  <Company>Western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and Computing Support</dc:creator>
  <cp:lastModifiedBy>Carolyn Green</cp:lastModifiedBy>
  <cp:revision>142</cp:revision>
  <dcterms:created xsi:type="dcterms:W3CDTF">2012-05-21T14:59:12Z</dcterms:created>
  <dcterms:modified xsi:type="dcterms:W3CDTF">2012-06-14T17:54:47Z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