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3" r:id="rId9"/>
    <p:sldId id="294" r:id="rId10"/>
    <p:sldId id="295" r:id="rId11"/>
    <p:sldId id="296" r:id="rId12"/>
    <p:sldId id="297" r:id="rId13"/>
    <p:sldId id="298" r:id="rId14"/>
    <p:sldId id="299" r:id="rId15"/>
    <p:sldId id="300" r:id="rId16"/>
    <p:sldId id="301" r:id="rId17"/>
    <p:sldId id="302" r:id="rId18"/>
    <p:sldId id="304" r:id="rId19"/>
    <p:sldId id="305" r:id="rId20"/>
    <p:sldId id="28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4616C2-F761-473A-A592-AEB218B43CBD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12A66-81E4-4C8C-BBE4-A77A10194D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504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34FAC3F-95FF-451E-9FC7-BF84D333B52E}" type="slidenum">
              <a:rPr lang="en-US" altLang="en-US" smtClean="0"/>
              <a:pPr eaLnBrk="1" hangingPunct="1">
                <a:spcBef>
                  <a:spcPct val="0"/>
                </a:spcBef>
              </a:pPr>
              <a:t>14</a:t>
            </a:fld>
            <a:endParaRPr lang="en-US" altLang="en-US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5ACB8B-7F19-4894-AE71-A6F14C0A3099}" type="slidenum">
              <a:rPr lang="en-US" altLang="en-US" smtClean="0"/>
              <a:pPr eaLnBrk="1" hangingPunct="1"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29057" indent="-280406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2162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570276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18927" indent="-224325" defTabSz="914437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46757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16227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36487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13528" indent="-224325" defTabSz="914437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0295F1D-D517-4631-8D3C-63128C124C25}" type="slidenum">
              <a:rPr lang="en-US" altLang="en-US" smtClean="0"/>
              <a:pPr eaLnBrk="1" hangingPunct="1"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4CE421B-313D-4642-A494-019E9310BD1A}" type="datetimeFigureOut">
              <a:rPr lang="en-US" smtClean="0"/>
              <a:t>11/17/2014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AEE43AB-0723-4AFF-B34F-6BBA488192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png"/><Relationship Id="rId5" Type="http://schemas.openxmlformats.org/officeDocument/2006/relationships/image" Target="../media/image18.emf"/><Relationship Id="rId4" Type="http://schemas.openxmlformats.org/officeDocument/2006/relationships/oleObject" Target="../embeddings/oleObject2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990600" y="762000"/>
            <a:ext cx="7442642" cy="1202485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Teaching History As Mystery: An Inquiry </a:t>
            </a:r>
            <a:r>
              <a:rPr lang="en-US" altLang="en-US" sz="3200" dirty="0"/>
              <a:t>S</a:t>
            </a:r>
            <a:r>
              <a:rPr lang="en-US" altLang="en-US" sz="3200" dirty="0" smtClean="0"/>
              <a:t>trategy That Works! 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463040" y="2119256"/>
            <a:ext cx="6196405" cy="405294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en-US" sz="2200" dirty="0"/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sz="2200" dirty="0"/>
          </a:p>
          <a:p>
            <a:pPr marL="0" indent="0" algn="ctr">
              <a:buNone/>
              <a:defRPr/>
            </a:pPr>
            <a:endParaRPr lang="en-US" sz="2000" dirty="0"/>
          </a:p>
          <a:p>
            <a:pPr marL="0" indent="0" algn="ctr">
              <a:buNone/>
              <a:defRPr/>
            </a:pPr>
            <a:endParaRPr lang="en-US" sz="2000" dirty="0" smtClean="0"/>
          </a:p>
          <a:p>
            <a:pPr marL="0" indent="0" algn="ctr">
              <a:buNone/>
              <a:defRPr/>
            </a:pPr>
            <a:endParaRPr lang="en-US" sz="2000" dirty="0" smtClean="0"/>
          </a:p>
          <a:p>
            <a:pPr marL="0" indent="0" algn="ctr">
              <a:buNone/>
              <a:defRPr/>
            </a:pPr>
            <a:r>
              <a:rPr lang="en-US" sz="2000" dirty="0" smtClean="0"/>
              <a:t>Jana Kirchner, Ph.D.</a:t>
            </a:r>
          </a:p>
          <a:p>
            <a:pPr marL="0" indent="0" algn="ctr">
              <a:buNone/>
              <a:defRPr/>
            </a:pPr>
            <a:r>
              <a:rPr lang="en-US" sz="2000" dirty="0" smtClean="0"/>
              <a:t>Asst. Professor, Teacher Education</a:t>
            </a:r>
          </a:p>
          <a:p>
            <a:pPr marL="0" indent="0" algn="ctr">
              <a:buNone/>
              <a:defRPr/>
            </a:pPr>
            <a:r>
              <a:rPr lang="en-US" sz="2000" dirty="0" smtClean="0"/>
              <a:t>Western Kentucky University </a:t>
            </a:r>
          </a:p>
          <a:p>
            <a:pPr marL="0" indent="0" algn="ctr">
              <a:buNone/>
              <a:defRPr/>
            </a:pPr>
            <a:r>
              <a:rPr lang="en-US" sz="2000" dirty="0" smtClean="0"/>
              <a:t>(Jana.kirchner@wku.edu)</a:t>
            </a:r>
          </a:p>
          <a:p>
            <a:pPr>
              <a:defRPr/>
            </a:pPr>
            <a:endParaRPr lang="en-US" sz="2200" dirty="0" smtClean="0"/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 smtClean="0"/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 rot="10800000" flipV="1">
            <a:off x="2535251" y="2864663"/>
            <a:ext cx="41195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smtClean="0"/>
              <a:t>NCSS </a:t>
            </a:r>
            <a:r>
              <a:rPr lang="en-US" altLang="en-US" sz="2800" dirty="0"/>
              <a:t>Conference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 smtClean="0"/>
              <a:t>November 21, 2014</a:t>
            </a:r>
            <a:endParaRPr lang="en-US" altLang="en-US" sz="2000" dirty="0"/>
          </a:p>
        </p:txBody>
      </p:sp>
      <p:pic>
        <p:nvPicPr>
          <p:cNvPr id="2053" name="Picture 4" descr="detective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755766"/>
            <a:ext cx="1660525" cy="1541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6" descr="C:\Documents and Settings\jkirchner\Local Settings\Temporary Internet Files\Content.IE5\YP8X57AC\MC90008874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634074"/>
            <a:ext cx="154305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85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Now What Do We Do?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1143000" y="2057400"/>
            <a:ext cx="6934200" cy="3603812"/>
          </a:xfrm>
        </p:spPr>
        <p:txBody>
          <a:bodyPr>
            <a:normAutofit fontScale="92500" lnSpcReduction="10000"/>
          </a:bodyPr>
          <a:lstStyle/>
          <a:p>
            <a:pPr marL="609600" indent="-609600" eaLnBrk="1" hangingPunct="1">
              <a:lnSpc>
                <a:spcPct val="90000"/>
              </a:lnSpc>
            </a:pPr>
            <a:r>
              <a:rPr lang="en-US" altLang="en-US" sz="2800" dirty="0" smtClean="0"/>
              <a:t>In your group, examine the following clues. Develop a hypothesis that will answer the mystery question.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(Examining the Clues)</a:t>
            </a:r>
          </a:p>
          <a:p>
            <a:pPr marL="609600" indent="-609600"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marL="609600" indent="-609600" eaLnBrk="1" hangingPunct="1">
              <a:lnSpc>
                <a:spcPct val="90000"/>
              </a:lnSpc>
            </a:pPr>
            <a:r>
              <a:rPr lang="en-US" altLang="en-US" dirty="0" smtClean="0"/>
              <a:t>Group Roles:</a:t>
            </a:r>
            <a:r>
              <a:rPr lang="en-US" altLang="en-US" sz="2400" dirty="0" smtClean="0"/>
              <a:t>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Chief Archaeologist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Recorder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Reporter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Sketch Artist      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altLang="en-US" sz="2400" dirty="0" smtClean="0"/>
              <a:t>Project Manager</a:t>
            </a:r>
          </a:p>
        </p:txBody>
      </p:sp>
    </p:spTree>
    <p:extLst>
      <p:ext uri="{BB962C8B-B14F-4D97-AF65-F5344CB8AC3E}">
        <p14:creationId xmlns:p14="http://schemas.microsoft.com/office/powerpoint/2010/main" val="2058509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Collecting and Analyzing Data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en-US" altLang="en-US" dirty="0" smtClean="0"/>
              <a:t>Your task</a:t>
            </a:r>
            <a:r>
              <a:rPr lang="en-US" altLang="en-US" b="1" dirty="0" smtClean="0">
                <a:solidFill>
                  <a:srgbClr val="C00000"/>
                </a:solidFill>
              </a:rPr>
              <a:t>: 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(Examining and interpreting the clues)</a:t>
            </a:r>
          </a:p>
          <a:p>
            <a:pPr lvl="1" eaLnBrk="1" hangingPunct="1"/>
            <a:r>
              <a:rPr lang="en-US" altLang="en-US" dirty="0" smtClean="0"/>
              <a:t>As your team examines the clues, use your handout to record evidence. Then categorize your data into broader themes:</a:t>
            </a:r>
          </a:p>
          <a:p>
            <a:pPr lvl="1" eaLnBrk="1" hangingPunct="1"/>
            <a:endParaRPr lang="en-US" altLang="en-US" dirty="0" smtClean="0"/>
          </a:p>
          <a:p>
            <a:pPr lvl="1" eaLnBrk="1" hangingPunct="1"/>
            <a:r>
              <a:rPr lang="en-US" altLang="en-US" dirty="0" smtClean="0"/>
              <a:t>Government		-Roles of women</a:t>
            </a:r>
          </a:p>
          <a:p>
            <a:pPr lvl="1" eaLnBrk="1" hangingPunct="1"/>
            <a:r>
              <a:rPr lang="en-US" altLang="en-US" dirty="0" smtClean="0"/>
              <a:t>Roles of men		-Family structure	</a:t>
            </a:r>
          </a:p>
          <a:p>
            <a:pPr lvl="1" eaLnBrk="1" hangingPunct="1"/>
            <a:r>
              <a:rPr lang="en-US" altLang="en-US" dirty="0" smtClean="0"/>
              <a:t>Religious beliefs		-Trade</a:t>
            </a:r>
          </a:p>
          <a:p>
            <a:pPr lvl="1" eaLnBrk="1" hangingPunct="1"/>
            <a:r>
              <a:rPr lang="en-US" altLang="en-US" dirty="0" smtClean="0"/>
              <a:t>Food			-Warfare</a:t>
            </a:r>
          </a:p>
          <a:p>
            <a:pPr lvl="1" eaLnBrk="1" hangingPunct="1"/>
            <a:endParaRPr lang="en-US" altLang="en-US" dirty="0" smtClean="0"/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84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Presentation of Findings:</a:t>
            </a:r>
            <a:br>
              <a:rPr lang="en-US" altLang="en-US" smtClean="0"/>
            </a:br>
            <a:r>
              <a:rPr lang="en-US" altLang="en-US" sz="2400" smtClean="0"/>
              <a:t>What was life like in a 17</a:t>
            </a:r>
            <a:r>
              <a:rPr lang="en-US" altLang="en-US" sz="2400" baseline="30000" smtClean="0"/>
              <a:t>th</a:t>
            </a:r>
            <a:r>
              <a:rPr lang="en-US" altLang="en-US" sz="2400" smtClean="0"/>
              <a:t> century Powhatan village?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eaLnBrk="1" hangingPunct="1"/>
            <a:r>
              <a:rPr lang="en-US" altLang="en-US" sz="2800" dirty="0" smtClean="0"/>
              <a:t>Your archaeological team will present your findings about Powhatan village life to the  Association for the Preservation of Virginia Antiquities</a:t>
            </a:r>
            <a:r>
              <a:rPr lang="en-US" altLang="en-US" sz="2400" dirty="0" smtClean="0">
                <a:solidFill>
                  <a:srgbClr val="FFFF00"/>
                </a:solidFill>
              </a:rPr>
              <a:t>. 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(Establishing a hypothesis)</a:t>
            </a:r>
          </a:p>
          <a:p>
            <a:pPr eaLnBrk="1" hangingPunct="1"/>
            <a:r>
              <a:rPr lang="en-US" altLang="en-US" sz="2800" dirty="0" smtClean="0"/>
              <a:t>Use your chart paper to provide a 1-page overview of Powhatan village life.  Use bulleted phrases to describe all areas of Powhatan life. Include sketches to illustrate scenes of village life.  (could be a museum exhibit, a written paper, a Moviemaker project, etc.)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(Explaining the hypothesis)</a:t>
            </a:r>
          </a:p>
        </p:txBody>
      </p:sp>
    </p:spTree>
    <p:extLst>
      <p:ext uri="{BB962C8B-B14F-4D97-AF65-F5344CB8AC3E}">
        <p14:creationId xmlns:p14="http://schemas.microsoft.com/office/powerpoint/2010/main" val="40247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Assessment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Scoring Rubric for Presentation</a:t>
            </a:r>
          </a:p>
          <a:p>
            <a:pPr lvl="1" eaLnBrk="1" hangingPunct="1"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</a:rPr>
              <a:t>(Evaluating the hypothesis)</a:t>
            </a:r>
          </a:p>
          <a:p>
            <a:pPr lvl="1" eaLnBrk="1" hangingPunct="1"/>
            <a:r>
              <a:rPr lang="en-US" altLang="en-US" dirty="0" smtClean="0"/>
              <a:t>Will include the following categories:</a:t>
            </a:r>
          </a:p>
          <a:p>
            <a:pPr lvl="2" eaLnBrk="1" hangingPunct="1"/>
            <a:r>
              <a:rPr lang="en-US" altLang="en-US" dirty="0" smtClean="0"/>
              <a:t>Accurate content</a:t>
            </a:r>
          </a:p>
          <a:p>
            <a:pPr lvl="2" eaLnBrk="1" hangingPunct="1"/>
            <a:r>
              <a:rPr lang="en-US" altLang="en-US" dirty="0" smtClean="0"/>
              <a:t>Thorough presentation of findings from clues</a:t>
            </a:r>
          </a:p>
          <a:p>
            <a:pPr lvl="2" eaLnBrk="1" hangingPunct="1"/>
            <a:r>
              <a:rPr lang="en-US" altLang="en-US" dirty="0" smtClean="0"/>
              <a:t>A reasonable hypothesis based on clues from sources</a:t>
            </a:r>
          </a:p>
          <a:p>
            <a:pPr lvl="2" eaLnBrk="1" hangingPunct="1"/>
            <a:r>
              <a:rPr lang="en-US" altLang="en-US" dirty="0" smtClean="0"/>
              <a:t>Effective and efficient work in teams</a:t>
            </a:r>
          </a:p>
          <a:p>
            <a:pPr lvl="2"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0693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Examine the following pictures.</a:t>
            </a:r>
            <a:br>
              <a:rPr lang="en-US" altLang="en-US" sz="4000" smtClean="0"/>
            </a:br>
            <a:r>
              <a:rPr lang="en-US" altLang="en-US" sz="4000" smtClean="0"/>
              <a:t> </a:t>
            </a:r>
            <a:r>
              <a:rPr lang="en-US" altLang="en-US" sz="2800" smtClean="0"/>
              <a:t>What was life like in a Powhatan village?</a:t>
            </a:r>
          </a:p>
        </p:txBody>
      </p:sp>
      <p:pic>
        <p:nvPicPr>
          <p:cNvPr id="15363" name="Picture 4" descr="DSCN02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273" y="2045293"/>
            <a:ext cx="3352800" cy="3831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 descr="Jamestown Nov 2006 00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62"/>
          <a:stretch>
            <a:fillRect/>
          </a:stretch>
        </p:blipFill>
        <p:spPr bwMode="auto">
          <a:xfrm>
            <a:off x="900792" y="2057400"/>
            <a:ext cx="3747407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1387474" y="5958036"/>
            <a:ext cx="6521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/>
              <a:t>    </a:t>
            </a:r>
            <a:r>
              <a:rPr lang="en-US" altLang="en-US" sz="1800" dirty="0">
                <a:solidFill>
                  <a:srgbClr val="C00000"/>
                </a:solidFill>
              </a:rPr>
              <a:t>Clue # 1					Clue # 2</a:t>
            </a:r>
          </a:p>
        </p:txBody>
      </p:sp>
    </p:spTree>
    <p:extLst>
      <p:ext uri="{BB962C8B-B14F-4D97-AF65-F5344CB8AC3E}">
        <p14:creationId xmlns:p14="http://schemas.microsoft.com/office/powerpoint/2010/main" val="8959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534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4000" smtClean="0"/>
              <a:t>Examine the following pictures for clues.</a:t>
            </a:r>
          </a:p>
        </p:txBody>
      </p:sp>
      <p:pic>
        <p:nvPicPr>
          <p:cNvPr id="16387" name="Picture 3" descr="DSCN025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905000"/>
            <a:ext cx="2743200" cy="382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DSCN026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1060" y="1905000"/>
            <a:ext cx="2720340" cy="3886200"/>
          </a:xfrm>
          <a:noFill/>
        </p:spPr>
      </p:pic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794125" y="216535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3657600" y="2032000"/>
            <a:ext cx="20891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MS PGothic" pitchFamily="34" charset="-128"/>
              </a:rPr>
              <a:t>What are these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MS PGothic" pitchFamily="34" charset="-128"/>
              </a:rPr>
              <a:t>artifacts? 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MS PGothic" pitchFamily="34" charset="-128"/>
              </a:rPr>
              <a:t>How might they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>
                <a:latin typeface="Tahoma" pitchFamily="34" charset="0"/>
                <a:ea typeface="MS PGothic" pitchFamily="34" charset="-128"/>
              </a:rPr>
              <a:t>have been used?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  <a:ea typeface="MS PGothic" pitchFamily="34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en-US" sz="2000">
              <a:latin typeface="Tahoma" pitchFamily="34" charset="0"/>
              <a:ea typeface="MS PGothic" pitchFamily="34" charset="-128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74725" y="6437313"/>
            <a:ext cx="664797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dirty="0" smtClean="0"/>
              <a:t>  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Clue </a:t>
            </a:r>
            <a:r>
              <a:rPr lang="en-US" altLang="en-US" sz="1800" b="1" dirty="0">
                <a:solidFill>
                  <a:srgbClr val="C00000"/>
                </a:solidFill>
              </a:rPr>
              <a:t># 3					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Clue </a:t>
            </a:r>
            <a:r>
              <a:rPr lang="en-US" altLang="en-US" sz="1800" b="1" dirty="0">
                <a:solidFill>
                  <a:srgbClr val="C00000"/>
                </a:solidFill>
              </a:rPr>
              <a:t># </a:t>
            </a:r>
            <a:r>
              <a:rPr lang="en-US" altLang="en-US" sz="1800" b="1" dirty="0" smtClean="0">
                <a:solidFill>
                  <a:srgbClr val="C00000"/>
                </a:solidFill>
              </a:rPr>
              <a:t>4 </a:t>
            </a:r>
            <a:endParaRPr lang="en-US" altLang="en-US" sz="1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136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85800"/>
            <a:ext cx="75438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2800" dirty="0" smtClean="0"/>
              <a:t>Examine the following picture. What can you learn about Powhatan culture?</a:t>
            </a:r>
            <a:r>
              <a:rPr lang="en-US" altLang="en-US" sz="4000" dirty="0" smtClean="0"/>
              <a:t>  </a:t>
            </a:r>
            <a:br>
              <a:rPr lang="en-US" altLang="en-US" sz="4000" dirty="0" smtClean="0"/>
            </a:br>
            <a:r>
              <a:rPr lang="en-US" altLang="en-US" sz="2000" b="1" dirty="0" smtClean="0">
                <a:solidFill>
                  <a:srgbClr val="C00000"/>
                </a:solidFill>
              </a:rPr>
              <a:t>(Clue #5)</a:t>
            </a:r>
          </a:p>
        </p:txBody>
      </p:sp>
      <p:graphicFrame>
        <p:nvGraphicFramePr>
          <p:cNvPr id="17411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26853023"/>
              </p:ext>
            </p:extLst>
          </p:nvPr>
        </p:nvGraphicFramePr>
        <p:xfrm>
          <a:off x="762000" y="1905000"/>
          <a:ext cx="7696200" cy="472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Acrobat Document" r:id="rId4" imgW="6034818" imgH="4663440" progId="AcroExch.Document.7">
                  <p:embed/>
                </p:oleObj>
              </mc:Choice>
              <mc:Fallback>
                <p:oleObj name="Acrobat Document" r:id="rId4" imgW="6034818" imgH="4663440" progId="AcroExch.Document.7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05000"/>
                        <a:ext cx="7696200" cy="472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71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609600"/>
            <a:ext cx="6965245" cy="120248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2800" dirty="0" smtClean="0"/>
              <a:t>Examine the following pictures. What can you learn about Powhatan culture?</a:t>
            </a:r>
            <a:r>
              <a:rPr lang="en-US" altLang="en-US" sz="3600" dirty="0" smtClean="0"/>
              <a:t> </a:t>
            </a:r>
            <a:endParaRPr lang="en-US" altLang="en-US" sz="4000" b="1" dirty="0" smtClean="0">
              <a:solidFill>
                <a:srgbClr val="C00000"/>
              </a:solidFill>
            </a:endParaRPr>
          </a:p>
        </p:txBody>
      </p:sp>
      <p:pic>
        <p:nvPicPr>
          <p:cNvPr id="18436" name="Picture 5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535" y="1752600"/>
            <a:ext cx="3205890" cy="4356100"/>
          </a:xfrm>
          <a:noFill/>
        </p:spPr>
      </p:pic>
      <p:graphicFrame>
        <p:nvGraphicFramePr>
          <p:cNvPr id="184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597631"/>
              </p:ext>
            </p:extLst>
          </p:nvPr>
        </p:nvGraphicFramePr>
        <p:xfrm>
          <a:off x="4191000" y="3505200"/>
          <a:ext cx="3460750" cy="225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Document" r:id="rId4" imgW="3461207" imgH="2254845" progId="Word.Document.8">
                  <p:embed/>
                </p:oleObj>
              </mc:Choice>
              <mc:Fallback>
                <p:oleObj name="Document" r:id="rId4" imgW="3461207" imgH="22548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3505200"/>
                        <a:ext cx="3460750" cy="225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2057400" y="6211669"/>
            <a:ext cx="119616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(Clue #6)</a:t>
            </a:r>
            <a:r>
              <a:rPr lang="en-US" altLang="en-US" sz="3600" b="1" dirty="0">
                <a:solidFill>
                  <a:srgbClr val="C00000"/>
                </a:solidFill>
              </a:rPr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11" name="Picture 4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57120" y="1752600"/>
            <a:ext cx="3443879" cy="4376214"/>
          </a:xfrm>
          <a:noFill/>
        </p:spPr>
      </p:pic>
      <p:sp>
        <p:nvSpPr>
          <p:cNvPr id="8" name="Rectangle 7"/>
          <p:cNvSpPr/>
          <p:nvPr/>
        </p:nvSpPr>
        <p:spPr>
          <a:xfrm>
            <a:off x="5867400" y="6211669"/>
            <a:ext cx="11961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dirty="0">
                <a:solidFill>
                  <a:srgbClr val="C00000"/>
                </a:solidFill>
              </a:rPr>
              <a:t>(Clue </a:t>
            </a:r>
            <a:r>
              <a:rPr lang="en-US" altLang="en-US" b="1" dirty="0" smtClean="0">
                <a:solidFill>
                  <a:srgbClr val="C00000"/>
                </a:solidFill>
              </a:rPr>
              <a:t>#7)</a:t>
            </a:r>
            <a:r>
              <a:rPr lang="en-US" altLang="en-US" sz="3600" b="1" dirty="0" smtClean="0">
                <a:solidFill>
                  <a:srgbClr val="C00000"/>
                </a:solidFill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6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304800"/>
            <a:ext cx="8229600" cy="16002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Clues from Maps and Texts:</a:t>
            </a:r>
            <a:br>
              <a:rPr lang="en-US" altLang="en-US" sz="3200" smtClean="0"/>
            </a:br>
            <a:endParaRPr lang="en-US" altLang="en-US" sz="3200" u="sng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371600"/>
            <a:ext cx="6934200" cy="4754563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“When Cultures Collided” by </a:t>
            </a:r>
            <a:r>
              <a:rPr lang="en-US" altLang="en-US" sz="2400" i="1" dirty="0" smtClean="0"/>
              <a:t>National Geographic </a:t>
            </a:r>
            <a:r>
              <a:rPr lang="en-US" altLang="en-US" sz="2400" dirty="0" smtClean="0"/>
              <a:t> 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(Clue #8)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Gabriel Archer’s “A Brief Description of the People” 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(Clue #  9)</a:t>
            </a:r>
          </a:p>
          <a:p>
            <a:pPr lvl="1" eaLnBrk="1" hangingPunct="1"/>
            <a:r>
              <a:rPr lang="en-US" altLang="en-US" sz="2400" dirty="0" smtClean="0"/>
              <a:t>What clues can you discover about Powhatan culture from Archer’s description?</a:t>
            </a:r>
          </a:p>
          <a:p>
            <a:pPr eaLnBrk="1" hangingPunct="1"/>
            <a:endParaRPr lang="en-US" altLang="en-US" sz="2400" dirty="0" smtClean="0"/>
          </a:p>
          <a:p>
            <a:pPr lvl="1" eaLnBrk="1" hangingPunct="1"/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697997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Self-Reflection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/>
            <a:r>
              <a:rPr lang="en-US" altLang="en-US" sz="2800" dirty="0" smtClean="0"/>
              <a:t>Answer the following questions on your own paper.</a:t>
            </a:r>
          </a:p>
          <a:p>
            <a:pPr lvl="1" eaLnBrk="1" hangingPunct="1"/>
            <a:r>
              <a:rPr lang="en-US" altLang="en-US" sz="2400" dirty="0" smtClean="0"/>
              <a:t> What are 4 details about Powhatan culture that you learned from this archaeology project?</a:t>
            </a:r>
          </a:p>
          <a:p>
            <a:pPr lvl="1" eaLnBrk="1" hangingPunct="1"/>
            <a:r>
              <a:rPr lang="en-US" altLang="en-US" sz="2400" dirty="0" smtClean="0"/>
              <a:t>Was your hypothesis supported by the evidence (clues)?</a:t>
            </a:r>
          </a:p>
          <a:p>
            <a:pPr lvl="1" eaLnBrk="1" hangingPunct="1"/>
            <a:r>
              <a:rPr lang="en-US" altLang="en-US" sz="2400" dirty="0" smtClean="0"/>
              <a:t>How well did each group member perform the role they were assigned?</a:t>
            </a:r>
          </a:p>
          <a:p>
            <a:pPr lvl="1" eaLnBrk="1" hangingPunct="1"/>
            <a:r>
              <a:rPr lang="en-US" altLang="en-US" sz="2400" dirty="0" smtClean="0"/>
              <a:t>Does your final presentation reflect your best work?</a:t>
            </a:r>
          </a:p>
          <a:p>
            <a:pPr lvl="1" eaLnBrk="1" hangingPunct="1">
              <a:buFontTx/>
              <a:buNone/>
            </a:pPr>
            <a:r>
              <a:rPr lang="en-US" altLang="en-US" sz="2400" b="1" dirty="0" smtClean="0">
                <a:solidFill>
                  <a:srgbClr val="C00000"/>
                </a:solidFill>
              </a:rPr>
              <a:t>	(Evaluating the hypothesis)</a:t>
            </a:r>
          </a:p>
        </p:txBody>
      </p:sp>
    </p:spTree>
    <p:extLst>
      <p:ext uri="{BB962C8B-B14F-4D97-AF65-F5344CB8AC3E}">
        <p14:creationId xmlns:p14="http://schemas.microsoft.com/office/powerpoint/2010/main" val="238327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mtClean="0"/>
              <a:t>What is it that fascinates us about mysteries?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Asking questions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Finding evidence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Guessing the answer</a:t>
            </a:r>
          </a:p>
          <a:p>
            <a:pPr>
              <a:buFontTx/>
              <a:buNone/>
            </a:pPr>
            <a:endParaRPr lang="en-US" altLang="en-US" smtClean="0"/>
          </a:p>
          <a:p>
            <a:r>
              <a:rPr lang="en-US" altLang="en-US" smtClean="0"/>
              <a:t>Were we correct?</a:t>
            </a:r>
          </a:p>
        </p:txBody>
      </p:sp>
      <p:pic>
        <p:nvPicPr>
          <p:cNvPr id="3076" name="Picture 5" descr="cs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33600"/>
            <a:ext cx="2590800" cy="189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6" descr="national treasure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4267200"/>
            <a:ext cx="2667000" cy="167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9711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Planning a Mystery/Inquiry Unit or Lesson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What unit do you teach next?  What might be an effective mystery question for that unit?  </a:t>
            </a:r>
            <a:r>
              <a:rPr lang="en-US" dirty="0" smtClean="0">
                <a:solidFill>
                  <a:srgbClr val="C00000"/>
                </a:solidFill>
              </a:rPr>
              <a:t>(C3 – compelling and supporting questions)</a:t>
            </a:r>
          </a:p>
          <a:p>
            <a:endParaRPr lang="en-US" dirty="0"/>
          </a:p>
          <a:p>
            <a:r>
              <a:rPr lang="en-US" dirty="0" smtClean="0"/>
              <a:t>Is there a mystery/inquiry question that could work for a lesson you are teaching soon?</a:t>
            </a:r>
          </a:p>
          <a:p>
            <a:pPr lvl="1"/>
            <a:r>
              <a:rPr lang="en-US" dirty="0" smtClean="0"/>
              <a:t>What texts will you use? </a:t>
            </a:r>
          </a:p>
          <a:p>
            <a:endParaRPr lang="en-US" dirty="0"/>
          </a:p>
          <a:p>
            <a:r>
              <a:rPr lang="en-US" dirty="0" smtClean="0"/>
              <a:t>Locating quality sources…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99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Proficient readers/thinkers…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mtClean="0"/>
              <a:t>Use background knowledge</a:t>
            </a:r>
          </a:p>
          <a:p>
            <a:r>
              <a:rPr lang="en-US" altLang="en-US" smtClean="0"/>
              <a:t>Use prediction and inference</a:t>
            </a:r>
          </a:p>
          <a:p>
            <a:r>
              <a:rPr lang="en-US" altLang="en-US" smtClean="0"/>
              <a:t>Ask questions</a:t>
            </a:r>
          </a:p>
          <a:p>
            <a:r>
              <a:rPr lang="en-US" altLang="en-US" smtClean="0"/>
              <a:t>Use sensory images</a:t>
            </a:r>
          </a:p>
          <a:p>
            <a:r>
              <a:rPr lang="en-US" altLang="en-US" smtClean="0"/>
              <a:t>Determine importance</a:t>
            </a:r>
          </a:p>
          <a:p>
            <a:r>
              <a:rPr lang="en-US" altLang="en-US" smtClean="0"/>
              <a:t>Synthesize</a:t>
            </a:r>
          </a:p>
          <a:p>
            <a:pPr>
              <a:buFontTx/>
              <a:buNone/>
            </a:pPr>
            <a:endParaRPr lang="en-US" altLang="en-US" smtClean="0"/>
          </a:p>
        </p:txBody>
      </p:sp>
      <p:pic>
        <p:nvPicPr>
          <p:cNvPr id="4100" name="Picture 2" descr="C:\Documents and Settings\jkirchner\Local Settings\Temporary Internet Files\Content.IE5\EM3N74Q8\MP90043941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200400"/>
            <a:ext cx="3200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396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1066800"/>
            <a:ext cx="6965245" cy="1447800"/>
          </a:xfrm>
        </p:spPr>
        <p:txBody>
          <a:bodyPr>
            <a:noAutofit/>
          </a:bodyPr>
          <a:lstStyle/>
          <a:p>
            <a:r>
              <a:rPr lang="en-US" altLang="en-US" sz="3200" dirty="0" smtClean="0"/>
              <a:t>What </a:t>
            </a:r>
            <a:r>
              <a:rPr lang="en-US" altLang="en-US" sz="3200" dirty="0"/>
              <a:t>if there was a way to teach social studies using a mystery/inquiry approach</a:t>
            </a:r>
            <a:r>
              <a:rPr lang="en-US" altLang="en-US" sz="3200" dirty="0" smtClean="0"/>
              <a:t>?</a:t>
            </a:r>
            <a:r>
              <a:rPr lang="en-US" altLang="en-US" sz="3200" dirty="0"/>
              <a:t/>
            </a:r>
            <a:br>
              <a:rPr lang="en-US" altLang="en-US" sz="3200" dirty="0"/>
            </a:br>
            <a:r>
              <a:rPr lang="en-US" altLang="en-US" sz="3200" dirty="0"/>
              <a:t/>
            </a:r>
            <a:br>
              <a:rPr lang="en-US" altLang="en-US" sz="3200" dirty="0"/>
            </a:br>
            <a:endParaRPr lang="en-US" sz="3200" dirty="0"/>
          </a:p>
        </p:txBody>
      </p:sp>
      <p:pic>
        <p:nvPicPr>
          <p:cNvPr id="5122" name="Picture Placeholder 4" descr="norma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362200"/>
            <a:ext cx="5405437" cy="3603625"/>
          </a:xfrm>
        </p:spPr>
      </p:pic>
      <p:sp>
        <p:nvSpPr>
          <p:cNvPr id="5123" name="Text Placeholder 3"/>
          <p:cNvSpPr>
            <a:spLocks noGrp="1"/>
          </p:cNvSpPr>
          <p:nvPr>
            <p:ph type="body" sz="half" idx="4294967295"/>
          </p:nvPr>
        </p:nvSpPr>
        <p:spPr>
          <a:xfrm>
            <a:off x="0" y="5029200"/>
            <a:ext cx="5486400" cy="804863"/>
          </a:xfrm>
        </p:spPr>
        <p:txBody>
          <a:bodyPr>
            <a:noAutofit/>
          </a:bodyPr>
          <a:lstStyle/>
          <a:p>
            <a:pPr algn="ctr"/>
            <a:r>
              <a:rPr lang="en-US" altLang="en-US" sz="2400" dirty="0" smtClean="0"/>
              <a:t/>
            </a:r>
            <a:br>
              <a:rPr lang="en-US" altLang="en-US" sz="2400" dirty="0" smtClean="0"/>
            </a:br>
            <a:endParaRPr lang="en-US" alt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36242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dirty="0" smtClean="0"/>
              <a:t>History as Mystery Strategy: </a:t>
            </a:r>
            <a:r>
              <a:rPr lang="en-US" altLang="en-US" dirty="0" smtClean="0">
                <a:solidFill>
                  <a:srgbClr val="C00000"/>
                </a:solidFill>
              </a:rPr>
              <a:t>Connections to C3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>
          <a:xfrm>
            <a:off x="1463040" y="1981200"/>
            <a:ext cx="6196405" cy="3741869"/>
          </a:xfrm>
        </p:spPr>
        <p:txBody>
          <a:bodyPr>
            <a:normAutofit fontScale="77500" lnSpcReduction="20000"/>
          </a:bodyPr>
          <a:lstStyle/>
          <a:p>
            <a:r>
              <a:rPr lang="en-US" altLang="en-US" dirty="0" smtClean="0"/>
              <a:t>How does it work?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  <a:p>
            <a:pPr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1. Teacher provides or students generate an interesting mystery question.  </a:t>
            </a:r>
            <a:r>
              <a:rPr lang="en-US" altLang="en-US" dirty="0" smtClean="0">
                <a:solidFill>
                  <a:srgbClr val="C00000"/>
                </a:solidFill>
              </a:rPr>
              <a:t>(Dimension 1)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	2. Students examine clues</a:t>
            </a:r>
            <a:r>
              <a:rPr lang="en-US" altLang="en-US" dirty="0"/>
              <a:t> </a:t>
            </a:r>
            <a:r>
              <a:rPr lang="en-US" altLang="en-US" dirty="0" smtClean="0"/>
              <a:t>using analysis skills. </a:t>
            </a:r>
            <a:r>
              <a:rPr lang="en-US" altLang="en-US" dirty="0" smtClean="0">
                <a:solidFill>
                  <a:srgbClr val="C00000"/>
                </a:solidFill>
              </a:rPr>
              <a:t>(Dimensions 2 &amp; 3)  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	3. Students present hypotheses and evidence to the class. </a:t>
            </a:r>
            <a:r>
              <a:rPr lang="en-US" altLang="en-US" dirty="0" smtClean="0">
                <a:solidFill>
                  <a:srgbClr val="C00000"/>
                </a:solidFill>
              </a:rPr>
              <a:t>(Dimension 4) </a:t>
            </a:r>
          </a:p>
          <a:p>
            <a:pPr>
              <a:buFont typeface="Wingdings" pitchFamily="2" charset="2"/>
              <a:buNone/>
            </a:pPr>
            <a:r>
              <a:rPr lang="en-US" altLang="en-US" dirty="0" smtClean="0"/>
              <a:t>	</a:t>
            </a:r>
          </a:p>
          <a:p>
            <a:pPr>
              <a:buFont typeface="Wingdings" pitchFamily="2" charset="2"/>
              <a:buNone/>
            </a:pPr>
            <a:r>
              <a:rPr lang="en-US" altLang="en-US" dirty="0"/>
              <a:t>	</a:t>
            </a:r>
            <a:r>
              <a:rPr lang="en-US" altLang="en-US" dirty="0" smtClean="0"/>
              <a:t>4. Students evaluate their results and complete a self-evaluation.</a:t>
            </a:r>
          </a:p>
          <a:p>
            <a:pPr>
              <a:buFont typeface="Wingdings" pitchFamily="2" charset="2"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97204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Using the Mystery</a:t>
            </a:r>
            <a:br>
              <a:rPr lang="en-US" dirty="0" smtClean="0"/>
            </a:br>
            <a:r>
              <a:rPr lang="en-US" dirty="0" smtClean="0"/>
              <a:t>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en-US" b="1" u="sng" dirty="0" smtClean="0">
                <a:solidFill>
                  <a:srgbClr val="C00000"/>
                </a:solidFill>
              </a:rPr>
              <a:t>Components:</a:t>
            </a:r>
          </a:p>
          <a:p>
            <a:pPr>
              <a:defRPr/>
            </a:pPr>
            <a:r>
              <a:rPr lang="en-US" dirty="0" smtClean="0"/>
              <a:t>Mystery question</a:t>
            </a:r>
          </a:p>
          <a:p>
            <a:pPr>
              <a:defRPr/>
            </a:pPr>
            <a:r>
              <a:rPr lang="en-US" dirty="0" smtClean="0"/>
              <a:t>Encountering the problem/lesson hook</a:t>
            </a:r>
          </a:p>
          <a:p>
            <a:pPr>
              <a:defRPr/>
            </a:pPr>
            <a:r>
              <a:rPr lang="en-US" dirty="0" smtClean="0"/>
              <a:t>Examining and interpreting clues</a:t>
            </a:r>
          </a:p>
          <a:p>
            <a:pPr>
              <a:defRPr/>
            </a:pPr>
            <a:r>
              <a:rPr lang="en-US" dirty="0" smtClean="0"/>
              <a:t>Establishing the hypothesis (collecting the data)</a:t>
            </a:r>
          </a:p>
          <a:p>
            <a:pPr>
              <a:defRPr/>
            </a:pPr>
            <a:r>
              <a:rPr lang="en-US" dirty="0"/>
              <a:t>E</a:t>
            </a:r>
            <a:r>
              <a:rPr lang="en-US" dirty="0" smtClean="0"/>
              <a:t>xplaining the hypothesis (product/rubric)</a:t>
            </a:r>
          </a:p>
          <a:p>
            <a:pPr>
              <a:defRPr/>
            </a:pPr>
            <a:r>
              <a:rPr lang="en-US" dirty="0" smtClean="0"/>
              <a:t>Evaluating the hypothesis (reflection on content/process)</a:t>
            </a:r>
          </a:p>
          <a:p>
            <a:pPr lvl="1">
              <a:buFontTx/>
              <a:buNone/>
              <a:defRPr/>
            </a:pPr>
            <a:endParaRPr lang="en-US" dirty="0" smtClean="0"/>
          </a:p>
          <a:p>
            <a:pPr lvl="1">
              <a:buFontTx/>
              <a:buNone/>
              <a:defRPr/>
            </a:pPr>
            <a:endParaRPr lang="en-US" dirty="0" smtClean="0"/>
          </a:p>
        </p:txBody>
      </p:sp>
      <p:pic>
        <p:nvPicPr>
          <p:cNvPr id="7172" name="Picture 3" descr="C:\Documents and Settings\jkirchner\Local Settings\Temporary Internet Files\Content.IE5\BGW5YC0I\MP90040372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28600"/>
            <a:ext cx="2078038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57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858818"/>
          </a:xfrm>
        </p:spPr>
        <p:txBody>
          <a:bodyPr>
            <a:normAutofit fontScale="90000"/>
          </a:bodyPr>
          <a:lstStyle/>
          <a:p>
            <a:r>
              <a:rPr lang="en-US" altLang="en-US" dirty="0" smtClean="0"/>
              <a:t>Setting it up…</a:t>
            </a:r>
            <a:br>
              <a:rPr lang="en-US" altLang="en-US" dirty="0" smtClean="0"/>
            </a:br>
            <a:endParaRPr lang="en-US" altLang="en-US" sz="2800" u="sng" dirty="0" smtClean="0"/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524000" y="1524000"/>
            <a:ext cx="6196405" cy="4572000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Identify a question to be answered.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Determine some solutions you want students to discover.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Gather the clues.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Decide how students will work: groups, roles, etc.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Determine how to present the clues.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Design a graphic organizer.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Select a format for the product.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Decide assessment criteria.</a:t>
            </a:r>
          </a:p>
          <a:p>
            <a:pPr marL="514350" indent="-514350">
              <a:buFontTx/>
              <a:buAutoNum type="arabicPeriod"/>
            </a:pPr>
            <a:r>
              <a:rPr lang="en-US" altLang="en-US" sz="2400" dirty="0" smtClean="0"/>
              <a:t>Design the student self-reflection piece.</a:t>
            </a:r>
          </a:p>
          <a:p>
            <a:pPr marL="514350" indent="-514350">
              <a:buFontTx/>
              <a:buAutoNum type="arabicPeriod"/>
            </a:pPr>
            <a:endParaRPr lang="en-US" altLang="en-US" dirty="0"/>
          </a:p>
          <a:p>
            <a:pPr marL="514350" indent="-514350">
              <a:buFontTx/>
              <a:buAutoNum type="arabicPeriod"/>
            </a:pPr>
            <a:endParaRPr lang="en-US" altLang="en-US" sz="2400" dirty="0" smtClean="0"/>
          </a:p>
          <a:p>
            <a:pPr marL="0" indent="0">
              <a:buNone/>
            </a:pPr>
            <a:r>
              <a:rPr lang="en-US" altLang="en-US" b="1" dirty="0" smtClean="0"/>
              <a:t>Source: </a:t>
            </a:r>
            <a:r>
              <a:rPr lang="en-US" altLang="en-US" dirty="0" smtClean="0"/>
              <a:t>Silver, Strong </a:t>
            </a:r>
            <a:r>
              <a:rPr lang="en-US" altLang="en-US" dirty="0"/>
              <a:t>&amp; </a:t>
            </a:r>
            <a:r>
              <a:rPr lang="en-US" altLang="en-US" dirty="0" smtClean="0"/>
              <a:t>Associates (2001). </a:t>
            </a:r>
            <a:r>
              <a:rPr lang="en-US" altLang="en-US" i="1" dirty="0" smtClean="0"/>
              <a:t>Mystery. </a:t>
            </a:r>
            <a:r>
              <a:rPr lang="en-US" altLang="en-US" dirty="0" smtClean="0"/>
              <a:t>Ho-ho-</a:t>
            </a:r>
            <a:r>
              <a:rPr lang="en-US" altLang="en-US" dirty="0" err="1" smtClean="0"/>
              <a:t>kus</a:t>
            </a:r>
            <a:r>
              <a:rPr lang="en-US" altLang="en-US" dirty="0" smtClean="0"/>
              <a:t>, NJ: Thoughtful Education Press. </a:t>
            </a:r>
            <a:endParaRPr lang="en-US" altLang="en-US" sz="2400" i="1" dirty="0" smtClean="0"/>
          </a:p>
          <a:p>
            <a:pPr marL="514350" indent="-514350">
              <a:buFontTx/>
              <a:buAutoNum type="arabicPeriod"/>
            </a:pPr>
            <a:endParaRPr lang="en-US" altLang="en-US" dirty="0" smtClean="0"/>
          </a:p>
          <a:p>
            <a:pPr marL="514350" indent="-514350">
              <a:buFontTx/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79669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990600"/>
            <a:ext cx="7772400" cy="1470025"/>
          </a:xfrm>
        </p:spPr>
        <p:txBody>
          <a:bodyPr/>
          <a:lstStyle/>
          <a:p>
            <a:r>
              <a:rPr lang="en-US" altLang="en-US" sz="4000" smtClean="0"/>
              <a:t>  What was life like in a 17</a:t>
            </a:r>
            <a:r>
              <a:rPr lang="en-US" altLang="en-US" sz="4000" baseline="30000" smtClean="0"/>
              <a:t>th</a:t>
            </a:r>
            <a:r>
              <a:rPr lang="en-US" altLang="en-US" sz="4000" smtClean="0"/>
              <a:t>                century Powhatan village?</a:t>
            </a:r>
          </a:p>
        </p:txBody>
      </p:sp>
      <p:pic>
        <p:nvPicPr>
          <p:cNvPr id="9219" name="Picture 7" descr="Jamestown Nov 2006 0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379470"/>
            <a:ext cx="5867400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6858000" y="3810000"/>
            <a:ext cx="162401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Mystery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C00000"/>
                </a:solidFill>
              </a:rPr>
              <a:t>Question</a:t>
            </a:r>
          </a:p>
        </p:txBody>
      </p:sp>
    </p:spTree>
    <p:extLst>
      <p:ext uri="{BB962C8B-B14F-4D97-AF65-F5344CB8AC3E}">
        <p14:creationId xmlns:p14="http://schemas.microsoft.com/office/powerpoint/2010/main" val="119405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229600" cy="1143000"/>
          </a:xfrm>
        </p:spPr>
        <p:txBody>
          <a:bodyPr/>
          <a:lstStyle/>
          <a:p>
            <a:r>
              <a:rPr lang="en-US" altLang="en-US" smtClean="0"/>
              <a:t>Lesson Hook - Scenario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1219200"/>
            <a:ext cx="7315200" cy="4906963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r>
              <a:rPr lang="en-US" altLang="en-US" dirty="0" smtClean="0"/>
              <a:t>Lesson hook – The Association for the Preservation of Virginia Antiquities (APVA) has decided to hire the most skillful archaeologists in the world to determine the answer to our question</a:t>
            </a:r>
            <a:r>
              <a:rPr lang="en-US" altLang="en-US" dirty="0" smtClean="0">
                <a:solidFill>
                  <a:srgbClr val="C00000"/>
                </a:solidFill>
              </a:rPr>
              <a:t>. </a:t>
            </a:r>
            <a:r>
              <a:rPr lang="en-US" altLang="en-US" sz="2400" b="1" dirty="0" smtClean="0">
                <a:solidFill>
                  <a:srgbClr val="C00000"/>
                </a:solidFill>
              </a:rPr>
              <a:t>(Encountering the Problem)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 You will work within your team to discover and analyze clues. Upon completion of your research, you will report your findings to the APVA.  Ready?  Let’s get digging!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  <a:p>
            <a:pPr>
              <a:lnSpc>
                <a:spcPct val="90000"/>
              </a:lnSpc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7378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760</TotalTime>
  <Words>748</Words>
  <Application>Microsoft Office PowerPoint</Application>
  <PresentationFormat>On-screen Show (4:3)</PresentationFormat>
  <Paragraphs>138</Paragraphs>
  <Slides>20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Pushpin</vt:lpstr>
      <vt:lpstr>Acrobat Document</vt:lpstr>
      <vt:lpstr>Document</vt:lpstr>
      <vt:lpstr>Teaching History As Mystery: An Inquiry Strategy That Works! </vt:lpstr>
      <vt:lpstr>What is it that fascinates us about mysteries?</vt:lpstr>
      <vt:lpstr>Proficient readers/thinkers… </vt:lpstr>
      <vt:lpstr>What if there was a way to teach social studies using a mystery/inquiry approach?  </vt:lpstr>
      <vt:lpstr>History as Mystery Strategy: Connections to C3 </vt:lpstr>
      <vt:lpstr>Using the Mystery  Strategy</vt:lpstr>
      <vt:lpstr>Setting it up… </vt:lpstr>
      <vt:lpstr>  What was life like in a 17th                century Powhatan village?</vt:lpstr>
      <vt:lpstr>Lesson Hook - Scenario</vt:lpstr>
      <vt:lpstr>Now What Do We Do?</vt:lpstr>
      <vt:lpstr>Collecting and Analyzing Data</vt:lpstr>
      <vt:lpstr>Presentation of Findings: What was life like in a 17th century Powhatan village?</vt:lpstr>
      <vt:lpstr>Assessment</vt:lpstr>
      <vt:lpstr>Examine the following pictures.  What was life like in a Powhatan village?</vt:lpstr>
      <vt:lpstr>Examine the following pictures for clues.</vt:lpstr>
      <vt:lpstr>Examine the following picture. What can you learn about Powhatan culture?   (Clue #5)</vt:lpstr>
      <vt:lpstr>Examine the following pictures. What can you learn about Powhatan culture? </vt:lpstr>
      <vt:lpstr>Clues from Maps and Texts: </vt:lpstr>
      <vt:lpstr>Self-Reflection</vt:lpstr>
      <vt:lpstr>Planning a Mystery/Inquiry Unit or Lesson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Jana Kirchner</dc:creator>
  <cp:lastModifiedBy>Jana Kirchner</cp:lastModifiedBy>
  <cp:revision>48</cp:revision>
  <dcterms:created xsi:type="dcterms:W3CDTF">2013-10-23T20:19:39Z</dcterms:created>
  <dcterms:modified xsi:type="dcterms:W3CDTF">2014-11-17T16:39:50Z</dcterms:modified>
</cp:coreProperties>
</file>