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handoutMasterIdLst>
    <p:handoutMasterId r:id="rId24"/>
  </p:handoutMasterIdLst>
  <p:sldIdLst>
    <p:sldId id="256" r:id="rId5"/>
    <p:sldId id="257" r:id="rId6"/>
    <p:sldId id="300" r:id="rId7"/>
    <p:sldId id="286" r:id="rId8"/>
    <p:sldId id="287" r:id="rId9"/>
    <p:sldId id="288" r:id="rId10"/>
    <p:sldId id="289" r:id="rId11"/>
    <p:sldId id="290" r:id="rId12"/>
    <p:sldId id="291" r:id="rId13"/>
    <p:sldId id="292" r:id="rId14"/>
    <p:sldId id="293" r:id="rId15"/>
    <p:sldId id="295" r:id="rId16"/>
    <p:sldId id="294" r:id="rId17"/>
    <p:sldId id="296" r:id="rId18"/>
    <p:sldId id="297" r:id="rId19"/>
    <p:sldId id="298" r:id="rId20"/>
    <p:sldId id="299"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747474"/>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8" d="100"/>
          <a:sy n="128" d="100"/>
        </p:scale>
        <p:origin x="520" y="176"/>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7/26/23</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7/26/23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www.wku.edu/socialwork/field/student_toolbox.php"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wku.edu/socialwork/field/bswfield.php" TargetMode="External"/><Relationship Id="rId2" Type="http://schemas.openxmlformats.org/officeDocument/2006/relationships/hyperlink" Target="https://www.wku.edu/socialwork/field/student_toolbox.php" TargetMode="External"/><Relationship Id="rId1" Type="http://schemas.openxmlformats.org/officeDocument/2006/relationships/slideLayout" Target="../slideLayouts/slideLayout5.xml"/><Relationship Id="rId4" Type="http://schemas.openxmlformats.org/officeDocument/2006/relationships/hyperlink" Target="https://www.youtube.com/watch?v=CMr1NPanyB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roupme.com/join_group/91001435/vFLPynSb" TargetMode="External"/><Relationship Id="rId2" Type="http://schemas.openxmlformats.org/officeDocument/2006/relationships/image" Target="../media/image4.png"/><Relationship Id="rId1" Type="http://schemas.openxmlformats.org/officeDocument/2006/relationships/slideLayout" Target="../slideLayouts/slideLayout18.xml"/><Relationship Id="rId5" Type="http://schemas.openxmlformats.org/officeDocument/2006/relationships/hyperlink" Target="mailto:--Allison.Gibson@wku.edu" TargetMode="External"/><Relationship Id="rId4" Type="http://schemas.openxmlformats.org/officeDocument/2006/relationships/hyperlink" Target="https://www.wku.edu/socialwork/field/"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cswe.org/getmedia/94471c42-13b8-493b-9041-b30f48533d64/2022-EPAS.pdf"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cswe.org/getmedia/94471c42-13b8-493b-9041-b30f48533d64/2022-EPAS.pdf"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727303" y="1441744"/>
            <a:ext cx="9126908" cy="1058482"/>
          </a:xfrm>
          <a:effectLst>
            <a:outerShdw blurRad="50800" dist="38100" dir="13500000" algn="br" rotWithShape="0">
              <a:prstClr val="black">
                <a:alpha val="40000"/>
              </a:prstClr>
            </a:outerShdw>
          </a:effectLst>
        </p:spPr>
        <p:txBody>
          <a:bodyPr/>
          <a:lstStyle/>
          <a:p>
            <a:r>
              <a:rPr lang="en-US" altLang="en-US" sz="6600" dirty="0">
                <a:solidFill>
                  <a:schemeClr val="bg1"/>
                </a:solidFill>
                <a:latin typeface="Constantia Bold" panose="02030702060306030303" pitchFamily="18" charset="0"/>
                <a:sym typeface="Constantia Bold" panose="02030702060306030303" pitchFamily="18" charset="0"/>
              </a:rPr>
              <a:t>BSW </a:t>
            </a:r>
            <a:r>
              <a:rPr lang="en-US" altLang="en-US" dirty="0">
                <a:solidFill>
                  <a:schemeClr val="bg1"/>
                </a:solidFill>
                <a:latin typeface="Constantia Bold" panose="02030702060306030303" pitchFamily="18" charset="0"/>
                <a:sym typeface="Constantia Bold" panose="02030702060306030303" pitchFamily="18" charset="0"/>
              </a:rPr>
              <a:t>Practicum</a:t>
            </a:r>
            <a:r>
              <a:rPr lang="en-US" altLang="en-US" sz="6600" dirty="0">
                <a:solidFill>
                  <a:schemeClr val="bg1"/>
                </a:solidFill>
                <a:latin typeface="Constantia Bold" panose="02030702060306030303" pitchFamily="18" charset="0"/>
                <a:sym typeface="Constantia Bold" panose="02030702060306030303" pitchFamily="18" charset="0"/>
              </a:rPr>
              <a:t> Orientation</a:t>
            </a:r>
            <a:endParaRPr lang="en-US" dirty="0">
              <a:solidFill>
                <a:schemeClr val="bg1"/>
              </a:solidFill>
            </a:endParaRP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4419969" y="2722827"/>
            <a:ext cx="5468112" cy="868680"/>
          </a:xfrm>
        </p:spPr>
        <p:txBody>
          <a:bodyPr/>
          <a:lstStyle/>
          <a:p>
            <a:pPr marL="0" indent="0" algn="ctr">
              <a:buNone/>
            </a:pPr>
            <a:r>
              <a:rPr lang="en-US" dirty="0"/>
              <a:t>Allison Gibson, MSW</a:t>
            </a:r>
          </a:p>
          <a:p>
            <a:pPr marL="0" indent="0" algn="ctr">
              <a:buNone/>
            </a:pPr>
            <a:r>
              <a:rPr lang="en-US" dirty="0"/>
              <a:t>Field Director, BSW Program</a:t>
            </a:r>
          </a:p>
        </p:txBody>
      </p:sp>
      <p:pic>
        <p:nvPicPr>
          <p:cNvPr id="4" name="Picture 12">
            <a:extLst>
              <a:ext uri="{FF2B5EF4-FFF2-40B4-BE49-F238E27FC236}">
                <a16:creationId xmlns:a16="http://schemas.microsoft.com/office/drawing/2014/main" id="{2C8894A6-81AE-4E5F-8DD3-3F35D2C0061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206" y="3922521"/>
            <a:ext cx="2209364" cy="226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Text&#10;&#10;Description automatically generated with low confidence">
            <a:extLst>
              <a:ext uri="{FF2B5EF4-FFF2-40B4-BE49-F238E27FC236}">
                <a16:creationId xmlns:a16="http://schemas.microsoft.com/office/drawing/2014/main" id="{F9B8E5E6-D22B-4133-9C66-92C02CE9AA30}"/>
              </a:ext>
            </a:extLst>
          </p:cNvPr>
          <p:cNvPicPr>
            <a:picLocks noChangeAspect="1"/>
          </p:cNvPicPr>
          <p:nvPr/>
        </p:nvPicPr>
        <p:blipFill>
          <a:blip r:embed="rId3"/>
          <a:stretch>
            <a:fillRect/>
          </a:stretch>
        </p:blipFill>
        <p:spPr>
          <a:xfrm>
            <a:off x="8517313" y="5559782"/>
            <a:ext cx="2472070" cy="824024"/>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9469345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2036104"/>
            <a:ext cx="8434699" cy="4409629"/>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327647" y="417142"/>
            <a:ext cx="10635214" cy="1588127"/>
          </a:xfrm>
        </p:spPr>
        <p:txBody>
          <a:bodyPr/>
          <a:lstStyle/>
          <a:p>
            <a:r>
              <a:rPr lang="en-US" sz="5400" dirty="0"/>
              <a:t>Worksite Placements &amp; Paid Internships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10</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35025" y="2341534"/>
            <a:ext cx="8178324" cy="4099324"/>
          </a:xfrm>
        </p:spPr>
        <p:txBody>
          <a:bodyPr/>
          <a:lstStyle/>
          <a:p>
            <a:pPr eaLnBrk="1" hangingPunct="1">
              <a:buClrTx/>
            </a:pPr>
            <a:r>
              <a:rPr lang="en-US" altLang="en-US" sz="2000" dirty="0"/>
              <a:t>Placements are carefully evaluated and developed	</a:t>
            </a:r>
          </a:p>
          <a:p>
            <a:pPr eaLnBrk="1" hangingPunct="1">
              <a:buClrTx/>
            </a:pPr>
            <a:r>
              <a:rPr lang="en-US" altLang="en-US" sz="2000" dirty="0"/>
              <a:t>Placement tasks must be different from job tasks each semester</a:t>
            </a:r>
          </a:p>
          <a:p>
            <a:pPr eaLnBrk="1" hangingPunct="1">
              <a:buClrTx/>
            </a:pPr>
            <a:r>
              <a:rPr lang="en-US" altLang="en-US" sz="2000" dirty="0"/>
              <a:t>Field Instructor and Employment Supervisor must be different</a:t>
            </a:r>
          </a:p>
          <a:p>
            <a:pPr eaLnBrk="1" hangingPunct="1">
              <a:buClrTx/>
            </a:pPr>
            <a:r>
              <a:rPr lang="en-US" altLang="en-US" sz="2000" dirty="0"/>
              <a:t>Involved in the Process</a:t>
            </a:r>
          </a:p>
          <a:p>
            <a:pPr marL="725488" lvl="2" indent="0" eaLnBrk="1" hangingPunct="1">
              <a:buClrTx/>
              <a:buNone/>
            </a:pPr>
            <a:r>
              <a:rPr lang="en-US" altLang="en-US" sz="1800" dirty="0"/>
              <a:t>-Student</a:t>
            </a:r>
          </a:p>
          <a:p>
            <a:pPr marL="725488" lvl="2" indent="0" eaLnBrk="1" hangingPunct="1">
              <a:buClrTx/>
              <a:buNone/>
            </a:pPr>
            <a:r>
              <a:rPr lang="en-US" altLang="en-US" sz="1800" dirty="0"/>
              <a:t>-Employment Supervisor</a:t>
            </a:r>
          </a:p>
          <a:p>
            <a:pPr marL="725488" lvl="2" indent="0" eaLnBrk="1" hangingPunct="1">
              <a:buClrTx/>
              <a:buNone/>
            </a:pPr>
            <a:r>
              <a:rPr lang="en-US" altLang="en-US" sz="1800" dirty="0"/>
              <a:t>-Agency Administration</a:t>
            </a:r>
          </a:p>
          <a:p>
            <a:pPr marL="725488" lvl="2" indent="0" eaLnBrk="1" hangingPunct="1">
              <a:buClrTx/>
              <a:buNone/>
            </a:pPr>
            <a:r>
              <a:rPr lang="en-US" altLang="en-US" sz="1800" dirty="0"/>
              <a:t>-Field Instructor</a:t>
            </a:r>
          </a:p>
          <a:p>
            <a:pPr marL="725488" lvl="2" indent="0" eaLnBrk="1" hangingPunct="1">
              <a:buClrTx/>
              <a:buNone/>
            </a:pPr>
            <a:r>
              <a:rPr lang="en-US" altLang="en-US" sz="1800" dirty="0"/>
              <a:t>-Field Director (final approval)</a:t>
            </a:r>
          </a:p>
        </p:txBody>
      </p:sp>
      <p:sp>
        <p:nvSpPr>
          <p:cNvPr id="7" name="TextBox 6">
            <a:extLst>
              <a:ext uri="{FF2B5EF4-FFF2-40B4-BE49-F238E27FC236}">
                <a16:creationId xmlns:a16="http://schemas.microsoft.com/office/drawing/2014/main" id="{1952CEAC-116E-49EA-AB23-BA3464B32502}"/>
              </a:ext>
            </a:extLst>
          </p:cNvPr>
          <p:cNvSpPr txBox="1"/>
          <p:nvPr/>
        </p:nvSpPr>
        <p:spPr>
          <a:xfrm>
            <a:off x="327647" y="1957987"/>
            <a:ext cx="9788094" cy="461665"/>
          </a:xfrm>
          <a:prstGeom prst="rect">
            <a:avLst/>
          </a:prstGeom>
          <a:noFill/>
        </p:spPr>
        <p:txBody>
          <a:bodyPr wrap="square">
            <a:spAutoFit/>
          </a:bodyPr>
          <a:lstStyle/>
          <a:p>
            <a:r>
              <a:rPr lang="en-US" altLang="en-US" sz="2400" u="sng" dirty="0">
                <a:solidFill>
                  <a:schemeClr val="bg1"/>
                </a:solidFill>
                <a:latin typeface="Constantia Italic" panose="020306020503060A0303" pitchFamily="18" charset="0"/>
                <a:sym typeface="Constantia Italic" panose="020306020503060A0303" pitchFamily="18" charset="0"/>
              </a:rPr>
              <a:t>(WKU does not guarantee students will receive a worksite placement)</a:t>
            </a:r>
            <a:endParaRPr lang="en-US" sz="2400" dirty="0">
              <a:solidFill>
                <a:schemeClr val="bg1"/>
              </a:solidFill>
            </a:endParaRPr>
          </a:p>
        </p:txBody>
      </p:sp>
    </p:spTree>
    <p:extLst>
      <p:ext uri="{BB962C8B-B14F-4D97-AF65-F5344CB8AC3E}">
        <p14:creationId xmlns:p14="http://schemas.microsoft.com/office/powerpoint/2010/main" val="757793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2517899"/>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907335" y="448654"/>
            <a:ext cx="9406014" cy="1754326"/>
          </a:xfrm>
        </p:spPr>
        <p:txBody>
          <a:bodyPr/>
          <a:lstStyle/>
          <a:p>
            <a:r>
              <a:rPr lang="en-US" sz="6000" dirty="0"/>
              <a:t>Field Student Requirements: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11</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254664" y="2692022"/>
            <a:ext cx="7682669" cy="3717324"/>
          </a:xfrm>
        </p:spPr>
        <p:txBody>
          <a:bodyPr/>
          <a:lstStyle/>
          <a:p>
            <a:pPr eaLnBrk="1" hangingPunct="1">
              <a:lnSpc>
                <a:spcPct val="90000"/>
              </a:lnSpc>
              <a:buClrTx/>
            </a:pPr>
            <a:r>
              <a:rPr lang="en-US" altLang="en-US" sz="2000" dirty="0"/>
              <a:t>Communicate with Field Director </a:t>
            </a:r>
          </a:p>
          <a:p>
            <a:pPr eaLnBrk="1" hangingPunct="1">
              <a:lnSpc>
                <a:spcPct val="90000"/>
              </a:lnSpc>
              <a:buClrTx/>
            </a:pPr>
            <a:r>
              <a:rPr lang="en-US" altLang="en-US" sz="2000" dirty="0"/>
              <a:t>Watch your WKU email </a:t>
            </a:r>
          </a:p>
          <a:p>
            <a:pPr eaLnBrk="1" hangingPunct="1">
              <a:lnSpc>
                <a:spcPct val="90000"/>
              </a:lnSpc>
              <a:buClrTx/>
            </a:pPr>
            <a:r>
              <a:rPr lang="en-US" altLang="en-US" sz="2000" dirty="0"/>
              <a:t>Complete initial field paperwork forms (application, HIPAA, field standards forms) in Sonia, the field software program</a:t>
            </a:r>
          </a:p>
          <a:p>
            <a:pPr eaLnBrk="1" hangingPunct="1">
              <a:lnSpc>
                <a:spcPct val="90000"/>
              </a:lnSpc>
              <a:buClrTx/>
            </a:pPr>
            <a:r>
              <a:rPr lang="en-US" altLang="en-US" sz="2000" dirty="0"/>
              <a:t>Disclose any background/record</a:t>
            </a:r>
          </a:p>
          <a:p>
            <a:pPr eaLnBrk="1" hangingPunct="1">
              <a:lnSpc>
                <a:spcPct val="90000"/>
              </a:lnSpc>
              <a:buClrTx/>
            </a:pPr>
            <a:r>
              <a:rPr lang="en-US" altLang="en-US" sz="2000" dirty="0"/>
              <a:t>Complete Pre-field ONLINE assignments (found on WKU Social Work Field website in </a:t>
            </a:r>
            <a:r>
              <a:rPr lang="en-US" altLang="en-US" sz="2000" b="1" dirty="0">
                <a:hlinkClick r:id="rId2"/>
              </a:rPr>
              <a:t>Student Toolbox</a:t>
            </a:r>
            <a:r>
              <a:rPr lang="en-US" altLang="en-US" sz="2000" dirty="0"/>
              <a:t>)</a:t>
            </a:r>
          </a:p>
          <a:p>
            <a:pPr eaLnBrk="1" hangingPunct="1">
              <a:lnSpc>
                <a:spcPct val="90000"/>
              </a:lnSpc>
              <a:buClrTx/>
            </a:pPr>
            <a:r>
              <a:rPr lang="en-US" altLang="en-US" sz="2000" dirty="0"/>
              <a:t>Apply for NASW &amp; professional liability insurance early</a:t>
            </a:r>
          </a:p>
          <a:p>
            <a:pPr eaLnBrk="1" hangingPunct="1">
              <a:lnSpc>
                <a:spcPct val="90000"/>
              </a:lnSpc>
              <a:buClrTx/>
            </a:pPr>
            <a:r>
              <a:rPr lang="en-US" altLang="en-US" sz="2000" dirty="0"/>
              <a:t>Submit all required paperwork on time</a:t>
            </a:r>
          </a:p>
        </p:txBody>
      </p:sp>
    </p:spTree>
    <p:extLst>
      <p:ext uri="{BB962C8B-B14F-4D97-AF65-F5344CB8AC3E}">
        <p14:creationId xmlns:p14="http://schemas.microsoft.com/office/powerpoint/2010/main" val="392096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1919693"/>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626751" y="521982"/>
            <a:ext cx="6338071" cy="923330"/>
          </a:xfrm>
        </p:spPr>
        <p:txBody>
          <a:bodyPr/>
          <a:lstStyle/>
          <a:p>
            <a:r>
              <a:rPr lang="en-US" sz="6000" dirty="0"/>
              <a:t>Student Behavior</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12</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254664" y="2284465"/>
            <a:ext cx="7682669" cy="2940216"/>
          </a:xfrm>
        </p:spPr>
        <p:txBody>
          <a:bodyPr/>
          <a:lstStyle/>
          <a:p>
            <a:pPr eaLnBrk="1" hangingPunct="1">
              <a:lnSpc>
                <a:spcPct val="90000"/>
              </a:lnSpc>
              <a:buClrTx/>
            </a:pPr>
            <a:r>
              <a:rPr lang="en-US" altLang="en-US" sz="2000" dirty="0"/>
              <a:t>Professional/Ethics</a:t>
            </a:r>
          </a:p>
          <a:p>
            <a:pPr marL="450850" lvl="1" indent="0" eaLnBrk="1" hangingPunct="1">
              <a:lnSpc>
                <a:spcPct val="90000"/>
              </a:lnSpc>
              <a:buNone/>
            </a:pPr>
            <a:r>
              <a:rPr lang="en-US" altLang="en-US" sz="1800" dirty="0"/>
              <a:t>-Represent WKU and Agency</a:t>
            </a:r>
          </a:p>
          <a:p>
            <a:pPr marL="450850" lvl="1" indent="0" eaLnBrk="1" hangingPunct="1">
              <a:lnSpc>
                <a:spcPct val="90000"/>
              </a:lnSpc>
              <a:buNone/>
            </a:pPr>
            <a:r>
              <a:rPr lang="en-US" altLang="en-US" sz="1800" dirty="0"/>
              <a:t>-Email</a:t>
            </a:r>
          </a:p>
          <a:p>
            <a:pPr marL="450850" lvl="1" indent="0" eaLnBrk="1" hangingPunct="1">
              <a:lnSpc>
                <a:spcPct val="90000"/>
              </a:lnSpc>
              <a:buNone/>
            </a:pPr>
            <a:r>
              <a:rPr lang="en-US" altLang="en-US" sz="1800" dirty="0"/>
              <a:t>-Review your social media prior to interviewing for field placement</a:t>
            </a:r>
          </a:p>
          <a:p>
            <a:pPr eaLnBrk="1" hangingPunct="1">
              <a:lnSpc>
                <a:spcPct val="90000"/>
              </a:lnSpc>
              <a:buClrTx/>
            </a:pPr>
            <a:r>
              <a:rPr lang="en-US" altLang="en-US" sz="2000" dirty="0"/>
              <a:t>Confidentiality</a:t>
            </a:r>
          </a:p>
          <a:p>
            <a:pPr marL="450850" lvl="1" indent="0" eaLnBrk="1" hangingPunct="1">
              <a:lnSpc>
                <a:spcPct val="90000"/>
              </a:lnSpc>
              <a:buNone/>
            </a:pPr>
            <a:r>
              <a:rPr lang="en-US" altLang="en-US" sz="1800" dirty="0"/>
              <a:t>-Adhere to agency personnel practices/use of materials</a:t>
            </a:r>
          </a:p>
          <a:p>
            <a:pPr marL="450850" lvl="1" indent="0" eaLnBrk="1" hangingPunct="1">
              <a:lnSpc>
                <a:spcPct val="90000"/>
              </a:lnSpc>
              <a:buNone/>
            </a:pPr>
            <a:r>
              <a:rPr lang="en-US" altLang="en-US" sz="1800" dirty="0">
                <a:latin typeface="+mn-lt"/>
              </a:rPr>
              <a:t>-</a:t>
            </a:r>
            <a:r>
              <a:rPr lang="en-US" altLang="en-US" sz="1800" dirty="0"/>
              <a:t>Agency protocol if sick</a:t>
            </a:r>
            <a:r>
              <a:rPr lang="en-US" altLang="en-US" sz="1800" dirty="0">
                <a:latin typeface="+mn-lt"/>
              </a:rPr>
              <a:t>, must show initiative, responsible for learning</a:t>
            </a:r>
          </a:p>
          <a:p>
            <a:pPr eaLnBrk="1" hangingPunct="1">
              <a:lnSpc>
                <a:spcPct val="90000"/>
              </a:lnSpc>
              <a:buClrTx/>
            </a:pPr>
            <a:r>
              <a:rPr lang="en-US" altLang="en-US" sz="2000" dirty="0"/>
              <a:t>Holidays</a:t>
            </a:r>
          </a:p>
          <a:p>
            <a:pPr marL="450850" lvl="1" indent="0" eaLnBrk="1" hangingPunct="1">
              <a:lnSpc>
                <a:spcPct val="90000"/>
              </a:lnSpc>
              <a:buNone/>
            </a:pPr>
            <a:r>
              <a:rPr lang="en-US" altLang="en-US" sz="1800" dirty="0"/>
              <a:t>-Work schedule is at the discretion of Field Agency/Field Instructor</a:t>
            </a:r>
          </a:p>
        </p:txBody>
      </p:sp>
    </p:spTree>
    <p:extLst>
      <p:ext uri="{BB962C8B-B14F-4D97-AF65-F5344CB8AC3E}">
        <p14:creationId xmlns:p14="http://schemas.microsoft.com/office/powerpoint/2010/main" val="121708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48" y="2284465"/>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737846" y="282700"/>
            <a:ext cx="7790857" cy="1754326"/>
          </a:xfrm>
        </p:spPr>
        <p:txBody>
          <a:bodyPr/>
          <a:lstStyle/>
          <a:p>
            <a:r>
              <a:rPr lang="en-US" sz="6000" dirty="0"/>
              <a:t>Student Responsibilities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13</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491537" y="2765985"/>
            <a:ext cx="7043161" cy="3549090"/>
          </a:xfrm>
        </p:spPr>
        <p:txBody>
          <a:bodyPr/>
          <a:lstStyle/>
          <a:p>
            <a:pPr eaLnBrk="1" hangingPunct="1">
              <a:lnSpc>
                <a:spcPct val="90000"/>
              </a:lnSpc>
              <a:buClrTx/>
              <a:defRPr/>
            </a:pPr>
            <a:r>
              <a:rPr lang="en-US" altLang="en-US" sz="2000" dirty="0"/>
              <a:t>Prioritize field practicum- schedule, field hours, take an active role in field placement- treat it as a job!</a:t>
            </a:r>
          </a:p>
          <a:p>
            <a:pPr eaLnBrk="1" hangingPunct="1">
              <a:lnSpc>
                <a:spcPct val="90000"/>
              </a:lnSpc>
              <a:buClrTx/>
              <a:defRPr/>
            </a:pPr>
            <a:r>
              <a:rPr lang="en-US" altLang="en-US" sz="2000" dirty="0"/>
              <a:t>Case Recordings</a:t>
            </a:r>
          </a:p>
          <a:p>
            <a:pPr marL="457200" lvl="1" indent="0">
              <a:lnSpc>
                <a:spcPct val="90000"/>
              </a:lnSpc>
              <a:buNone/>
              <a:defRPr/>
            </a:pPr>
            <a:r>
              <a:rPr lang="en-US" altLang="en-US" sz="1600" dirty="0"/>
              <a:t>-</a:t>
            </a:r>
            <a:r>
              <a:rPr lang="en-US" altLang="en-US" sz="1800" dirty="0"/>
              <a:t>Students are to learn agency protocol</a:t>
            </a:r>
          </a:p>
          <a:p>
            <a:pPr eaLnBrk="1" hangingPunct="1">
              <a:lnSpc>
                <a:spcPct val="90000"/>
              </a:lnSpc>
              <a:buClrTx/>
              <a:defRPr/>
            </a:pPr>
            <a:r>
              <a:rPr lang="en-US" altLang="en-US" sz="2000" dirty="0"/>
              <a:t>Student Evaluation of Practicum</a:t>
            </a:r>
          </a:p>
          <a:p>
            <a:pPr eaLnBrk="1" hangingPunct="1">
              <a:lnSpc>
                <a:spcPct val="90000"/>
              </a:lnSpc>
              <a:buClrTx/>
              <a:defRPr/>
            </a:pPr>
            <a:r>
              <a:rPr lang="en-US" altLang="en-US" sz="2000" dirty="0"/>
              <a:t>Review and maintain Learning Plan in Sonia (field software program) throughout placement and use it at all evaluations</a:t>
            </a:r>
          </a:p>
          <a:p>
            <a:pPr eaLnBrk="1" hangingPunct="1">
              <a:lnSpc>
                <a:spcPct val="90000"/>
              </a:lnSpc>
              <a:buClrTx/>
              <a:defRPr/>
            </a:pPr>
            <a:endParaRPr lang="en-US" altLang="en-US" sz="2000" dirty="0"/>
          </a:p>
        </p:txBody>
      </p:sp>
    </p:spTree>
    <p:extLst>
      <p:ext uri="{BB962C8B-B14F-4D97-AF65-F5344CB8AC3E}">
        <p14:creationId xmlns:p14="http://schemas.microsoft.com/office/powerpoint/2010/main" val="355317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2487300"/>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524201" y="479253"/>
            <a:ext cx="8985559" cy="2585323"/>
          </a:xfrm>
        </p:spPr>
        <p:txBody>
          <a:bodyPr/>
          <a:lstStyle/>
          <a:p>
            <a:r>
              <a:rPr lang="en-US" sz="6000" dirty="0"/>
              <a:t>Student Field Concerns: Who Can Help?</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14</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459050" y="3335699"/>
            <a:ext cx="7273898" cy="2194647"/>
          </a:xfrm>
        </p:spPr>
        <p:txBody>
          <a:bodyPr/>
          <a:lstStyle/>
          <a:p>
            <a:pPr eaLnBrk="1" hangingPunct="1">
              <a:buClrTx/>
            </a:pPr>
            <a:r>
              <a:rPr lang="en-US" altLang="en-US" sz="2000" b="1" dirty="0"/>
              <a:t>Anything involving the agency- </a:t>
            </a:r>
            <a:r>
              <a:rPr lang="en-US" altLang="en-US" sz="2000" dirty="0"/>
              <a:t>contact Field Instructor</a:t>
            </a:r>
          </a:p>
          <a:p>
            <a:pPr eaLnBrk="1" hangingPunct="1">
              <a:buClrTx/>
            </a:pPr>
            <a:r>
              <a:rPr lang="en-US" altLang="en-US" sz="2000" b="1" dirty="0"/>
              <a:t>Completing hours, placement problems, grades, assignments- </a:t>
            </a:r>
            <a:r>
              <a:rPr lang="en-US" altLang="en-US" sz="2000" dirty="0"/>
              <a:t>contact</a:t>
            </a:r>
            <a:r>
              <a:rPr lang="en-US" altLang="en-US" sz="2000" b="1" dirty="0"/>
              <a:t> </a:t>
            </a:r>
            <a:r>
              <a:rPr lang="en-US" altLang="en-US" sz="2000" dirty="0"/>
              <a:t>Field Liaison </a:t>
            </a:r>
          </a:p>
          <a:p>
            <a:pPr eaLnBrk="1" hangingPunct="1">
              <a:buClrTx/>
            </a:pPr>
            <a:r>
              <a:rPr lang="en-US" altLang="en-US" sz="2000" b="1" dirty="0"/>
              <a:t>If not resolved- </a:t>
            </a:r>
            <a:r>
              <a:rPr lang="en-US" altLang="en-US" sz="2000" dirty="0"/>
              <a:t>contact</a:t>
            </a:r>
            <a:r>
              <a:rPr lang="en-US" altLang="en-US" sz="2000" b="1" dirty="0"/>
              <a:t> </a:t>
            </a:r>
            <a:r>
              <a:rPr lang="en-US" altLang="en-US" sz="2000" dirty="0"/>
              <a:t>Field Director and/or Program Director</a:t>
            </a:r>
          </a:p>
          <a:p>
            <a:pPr eaLnBrk="1" hangingPunct="1">
              <a:buClrTx/>
            </a:pPr>
            <a:r>
              <a:rPr lang="en-US" altLang="en-US" sz="2000" dirty="0"/>
              <a:t>You can always follow Grievance Policy</a:t>
            </a:r>
          </a:p>
        </p:txBody>
      </p:sp>
    </p:spTree>
    <p:extLst>
      <p:ext uri="{BB962C8B-B14F-4D97-AF65-F5344CB8AC3E}">
        <p14:creationId xmlns:p14="http://schemas.microsoft.com/office/powerpoint/2010/main" val="300469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49" y="2222378"/>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652388" y="587574"/>
            <a:ext cx="6756815" cy="923330"/>
          </a:xfrm>
        </p:spPr>
        <p:txBody>
          <a:bodyPr/>
          <a:lstStyle/>
          <a:p>
            <a:r>
              <a:rPr lang="en-US" sz="6000" dirty="0"/>
              <a:t>General Policies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15</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43035" y="2746039"/>
            <a:ext cx="7905929" cy="2194647"/>
          </a:xfrm>
        </p:spPr>
        <p:txBody>
          <a:bodyPr/>
          <a:lstStyle/>
          <a:p>
            <a:pPr marL="679450" lvl="1" eaLnBrk="1" hangingPunct="1">
              <a:lnSpc>
                <a:spcPct val="90000"/>
              </a:lnSpc>
              <a:buClrTx/>
            </a:pPr>
            <a:r>
              <a:rPr lang="en-US" altLang="en-US" sz="2000" dirty="0"/>
              <a:t>University does not provide any travel reimbursement</a:t>
            </a:r>
          </a:p>
          <a:p>
            <a:pPr marL="679450" lvl="1" eaLnBrk="1" hangingPunct="1">
              <a:lnSpc>
                <a:spcPct val="90000"/>
              </a:lnSpc>
              <a:buClrTx/>
            </a:pPr>
            <a:r>
              <a:rPr lang="en-US" altLang="en-US" sz="2000" dirty="0"/>
              <a:t>Student is responsible for health, automobile and liability insurance (notify field liaison/field director of health and safety hazards)</a:t>
            </a:r>
          </a:p>
          <a:p>
            <a:pPr marL="679450" lvl="1" eaLnBrk="1" hangingPunct="1">
              <a:lnSpc>
                <a:spcPct val="90000"/>
              </a:lnSpc>
              <a:buClrTx/>
            </a:pPr>
            <a:r>
              <a:rPr lang="en-US" altLang="en-US" sz="2000" dirty="0"/>
              <a:t>If you transport clients, WKU will not be responsible, student will (suggest rider)</a:t>
            </a:r>
          </a:p>
          <a:p>
            <a:pPr marL="679450" lvl="1" eaLnBrk="1" hangingPunct="1">
              <a:lnSpc>
                <a:spcPct val="90000"/>
              </a:lnSpc>
              <a:buClrTx/>
            </a:pPr>
            <a:r>
              <a:rPr lang="en-US" altLang="en-US" sz="2000" dirty="0"/>
              <a:t>Special Agency Requirements</a:t>
            </a:r>
          </a:p>
          <a:p>
            <a:pPr marL="1090613" lvl="3" indent="0" eaLnBrk="1" hangingPunct="1">
              <a:lnSpc>
                <a:spcPct val="90000"/>
              </a:lnSpc>
              <a:buClrTx/>
              <a:buNone/>
            </a:pPr>
            <a:r>
              <a:rPr lang="en-US" altLang="en-US" sz="2000" dirty="0">
                <a:latin typeface="+mn-lt"/>
              </a:rPr>
              <a:t>-TB, Criminal Checks, Employment, and Covid protocols</a:t>
            </a:r>
          </a:p>
        </p:txBody>
      </p:sp>
    </p:spTree>
    <p:extLst>
      <p:ext uri="{BB962C8B-B14F-4D97-AF65-F5344CB8AC3E}">
        <p14:creationId xmlns:p14="http://schemas.microsoft.com/office/powerpoint/2010/main" val="267372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49" y="2423628"/>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387468" y="470707"/>
            <a:ext cx="7560120" cy="1588127"/>
          </a:xfrm>
        </p:spPr>
        <p:txBody>
          <a:bodyPr/>
          <a:lstStyle/>
          <a:p>
            <a:r>
              <a:rPr lang="en-US" sz="5400" dirty="0"/>
              <a:t>The week before </a:t>
            </a:r>
            <a:br>
              <a:rPr lang="en-US" sz="5400" dirty="0"/>
            </a:br>
            <a:r>
              <a:rPr lang="en-US" sz="5400" dirty="0"/>
              <a:t>your placement begins: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16</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43033" y="2926531"/>
            <a:ext cx="7905929" cy="2885640"/>
          </a:xfrm>
        </p:spPr>
        <p:txBody>
          <a:bodyPr/>
          <a:lstStyle/>
          <a:p>
            <a:pPr>
              <a:buClrTx/>
              <a:defRPr/>
            </a:pPr>
            <a:r>
              <a:rPr lang="en-US" sz="2000" dirty="0"/>
              <a:t>Contact your field instructor to confirm start date and time</a:t>
            </a:r>
          </a:p>
          <a:p>
            <a:pPr>
              <a:buClrTx/>
              <a:defRPr/>
            </a:pPr>
            <a:r>
              <a:rPr lang="en-US" sz="2000" dirty="0"/>
              <a:t>Review the instructions on your approval letter to make sure you have everything completed</a:t>
            </a:r>
          </a:p>
          <a:p>
            <a:pPr marL="457200" lvl="1" indent="0">
              <a:buNone/>
              <a:defRPr/>
            </a:pPr>
            <a:r>
              <a:rPr lang="en-US" sz="2000" dirty="0"/>
              <a:t>-Make sure you have joined NASW and have the required liability insurance</a:t>
            </a:r>
          </a:p>
          <a:p>
            <a:pPr>
              <a:buClrTx/>
              <a:defRPr/>
            </a:pPr>
            <a:r>
              <a:rPr lang="en-US" sz="2000" dirty="0"/>
              <a:t>Contact Field Director or your Field Liaison if you have any questions about starting field</a:t>
            </a:r>
          </a:p>
        </p:txBody>
      </p:sp>
    </p:spTree>
    <p:extLst>
      <p:ext uri="{BB962C8B-B14F-4D97-AF65-F5344CB8AC3E}">
        <p14:creationId xmlns:p14="http://schemas.microsoft.com/office/powerpoint/2010/main" val="299002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45" y="2056158"/>
            <a:ext cx="8434699" cy="3891447"/>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626750" y="625714"/>
            <a:ext cx="7560120" cy="840230"/>
          </a:xfrm>
        </p:spPr>
        <p:txBody>
          <a:bodyPr/>
          <a:lstStyle/>
          <a:p>
            <a:r>
              <a:rPr lang="en-US" sz="5400" dirty="0"/>
              <a:t>More Information</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17</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43031" y="2559062"/>
            <a:ext cx="7905929" cy="2885640"/>
          </a:xfrm>
        </p:spPr>
        <p:txBody>
          <a:bodyPr/>
          <a:lstStyle/>
          <a:p>
            <a:pPr eaLnBrk="1" hangingPunct="1">
              <a:buClrTx/>
            </a:pPr>
            <a:r>
              <a:rPr lang="en-US" altLang="en-US" sz="2000" b="1" dirty="0">
                <a:hlinkClick r:id="rId2">
                  <a:extLst>
                    <a:ext uri="{A12FA001-AC4F-418D-AE19-62706E023703}">
                      <ahyp:hlinkClr xmlns:ahyp="http://schemas.microsoft.com/office/drawing/2018/hyperlinkcolor" val="tx"/>
                    </a:ext>
                  </a:extLst>
                </a:hlinkClick>
              </a:rPr>
              <a:t>Field Student Toolbox</a:t>
            </a:r>
            <a:endParaRPr lang="en-US" altLang="en-US" sz="2000" b="1" dirty="0"/>
          </a:p>
          <a:p>
            <a:pPr marL="457200" lvl="1" indent="0" eaLnBrk="1" hangingPunct="1">
              <a:buNone/>
            </a:pPr>
            <a:r>
              <a:rPr lang="en-US" altLang="en-US" sz="2000" dirty="0"/>
              <a:t>-Field forms, pre-field assignments, NASW and liability insurance registration links</a:t>
            </a:r>
          </a:p>
          <a:p>
            <a:pPr eaLnBrk="1" hangingPunct="1">
              <a:buClrTx/>
            </a:pPr>
            <a:r>
              <a:rPr lang="en-US" altLang="en-US" sz="2000" b="1" dirty="0">
                <a:hlinkClick r:id="rId3">
                  <a:extLst>
                    <a:ext uri="{A12FA001-AC4F-418D-AE19-62706E023703}">
                      <ahyp:hlinkClr xmlns:ahyp="http://schemas.microsoft.com/office/drawing/2018/hyperlinkcolor" val="tx"/>
                    </a:ext>
                  </a:extLst>
                </a:hlinkClick>
              </a:rPr>
              <a:t>BSW Student Field Forms</a:t>
            </a:r>
            <a:endParaRPr lang="en-US" altLang="en-US" sz="2000" b="1" dirty="0"/>
          </a:p>
          <a:p>
            <a:pPr marL="457200" lvl="1" indent="0" eaLnBrk="1" hangingPunct="1">
              <a:buNone/>
            </a:pPr>
            <a:r>
              <a:rPr lang="en-US" altLang="en-US" sz="2000" dirty="0"/>
              <a:t>-Field manual, learning plan, sample learning plan tasks, field syllabi, and more</a:t>
            </a:r>
          </a:p>
          <a:p>
            <a:r>
              <a:rPr lang="en-US" altLang="en-US" sz="2200" b="1" dirty="0">
                <a:hlinkClick r:id="rId4">
                  <a:extLst>
                    <a:ext uri="{A12FA001-AC4F-418D-AE19-62706E023703}">
                      <ahyp:hlinkClr xmlns:ahyp="http://schemas.microsoft.com/office/drawing/2018/hyperlinkcolor" val="tx"/>
                    </a:ext>
                  </a:extLst>
                </a:hlinkClick>
              </a:rPr>
              <a:t>What I Wish I Knew Before Field</a:t>
            </a:r>
            <a:r>
              <a:rPr lang="en-US" altLang="en-US" sz="2200" b="1" dirty="0"/>
              <a:t> </a:t>
            </a:r>
            <a:r>
              <a:rPr lang="en-US" altLang="en-US" sz="2000" dirty="0"/>
              <a:t>(video)</a:t>
            </a:r>
          </a:p>
          <a:p>
            <a:pPr marL="457200" lvl="1" indent="0" eaLnBrk="1" hangingPunct="1">
              <a:buNone/>
            </a:pPr>
            <a:endParaRPr lang="en-US" altLang="en-US" sz="2000" dirty="0"/>
          </a:p>
        </p:txBody>
      </p:sp>
    </p:spTree>
    <p:extLst>
      <p:ext uri="{BB962C8B-B14F-4D97-AF65-F5344CB8AC3E}">
        <p14:creationId xmlns:p14="http://schemas.microsoft.com/office/powerpoint/2010/main" val="462920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1520097-DA98-47BA-A6CE-986CE2335F35}"/>
              </a:ext>
            </a:extLst>
          </p:cNvPr>
          <p:cNvSpPr/>
          <p:nvPr/>
        </p:nvSpPr>
        <p:spPr>
          <a:xfrm>
            <a:off x="4376160" y="1635324"/>
            <a:ext cx="7564454" cy="2204900"/>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4223049" y="1799296"/>
            <a:ext cx="7870676" cy="1876956"/>
          </a:xfrm>
        </p:spPr>
        <p:txBody>
          <a:bodyPr/>
          <a:lstStyle/>
          <a:p>
            <a:pPr algn="ctr"/>
            <a:r>
              <a:rPr lang="en-US" sz="4800" dirty="0"/>
              <a:t>Make the most of your field experience!</a:t>
            </a:r>
            <a:endParaRPr lang="en-GB" sz="4800" dirty="0"/>
          </a:p>
        </p:txBody>
      </p:sp>
      <p:pic>
        <p:nvPicPr>
          <p:cNvPr id="3" name="Picture 12">
            <a:extLst>
              <a:ext uri="{FF2B5EF4-FFF2-40B4-BE49-F238E27FC236}">
                <a16:creationId xmlns:a16="http://schemas.microsoft.com/office/drawing/2014/main" id="{16959902-31CF-4127-BCDF-B861CD244F5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83" y="660163"/>
            <a:ext cx="3260932" cy="311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Placeholder 4">
            <a:extLst>
              <a:ext uri="{FF2B5EF4-FFF2-40B4-BE49-F238E27FC236}">
                <a16:creationId xmlns:a16="http://schemas.microsoft.com/office/drawing/2014/main" id="{28263C5F-497A-4B2D-B0E3-C99A1FC087EE}"/>
              </a:ext>
            </a:extLst>
          </p:cNvPr>
          <p:cNvSpPr txBox="1">
            <a:spLocks/>
          </p:cNvSpPr>
          <p:nvPr/>
        </p:nvSpPr>
        <p:spPr>
          <a:xfrm>
            <a:off x="4616690" y="4030986"/>
            <a:ext cx="7477035" cy="2204900"/>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Tx/>
              <a:defRPr/>
            </a:pPr>
            <a:r>
              <a:rPr lang="en-US" sz="2000" dirty="0">
                <a:solidFill>
                  <a:schemeClr val="bg1"/>
                </a:solidFill>
              </a:rPr>
              <a:t>Join the BSW Practicum </a:t>
            </a:r>
            <a:r>
              <a:rPr lang="en-US" sz="2000" dirty="0" err="1">
                <a:solidFill>
                  <a:schemeClr val="bg1"/>
                </a:solidFill>
              </a:rPr>
              <a:t>Groupme</a:t>
            </a:r>
            <a:r>
              <a:rPr lang="en-US" sz="2000" dirty="0">
                <a:solidFill>
                  <a:schemeClr val="bg1"/>
                </a:solidFill>
              </a:rPr>
              <a:t> at: </a:t>
            </a:r>
            <a:r>
              <a:rPr lang="en-US" sz="1800" kern="0"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tooltip="https://groupme.com/join_group/91001435/vFLPynSb"/>
              </a:rPr>
              <a:t>https://groupme.com/join_group/91001435/vFLPynSb</a:t>
            </a:r>
            <a:endParaRPr lang="en-US" sz="2000" dirty="0">
              <a:solidFill>
                <a:schemeClr val="bg1"/>
              </a:solidFill>
            </a:endParaRPr>
          </a:p>
          <a:p>
            <a:pPr>
              <a:buClrTx/>
              <a:defRPr/>
            </a:pPr>
            <a:r>
              <a:rPr lang="en-US" sz="2000" dirty="0">
                <a:solidFill>
                  <a:schemeClr val="bg1"/>
                </a:solidFill>
              </a:rPr>
              <a:t>Visit the </a:t>
            </a:r>
            <a:r>
              <a:rPr lang="en-US" sz="2000" b="1" dirty="0">
                <a:solidFill>
                  <a:schemeClr val="bg1"/>
                </a:solidFill>
                <a:hlinkClick r:id="rId4">
                  <a:extLst>
                    <a:ext uri="{A12FA001-AC4F-418D-AE19-62706E023703}">
                      <ahyp:hlinkClr xmlns:ahyp="http://schemas.microsoft.com/office/drawing/2018/hyperlinkcolor" val="tx"/>
                    </a:ext>
                  </a:extLst>
                </a:hlinkClick>
              </a:rPr>
              <a:t>Field website </a:t>
            </a:r>
            <a:r>
              <a:rPr lang="en-US" sz="2000" dirty="0">
                <a:solidFill>
                  <a:schemeClr val="bg1"/>
                </a:solidFill>
              </a:rPr>
              <a:t>often</a:t>
            </a:r>
          </a:p>
          <a:p>
            <a:pPr>
              <a:buClrTx/>
              <a:defRPr/>
            </a:pPr>
            <a:r>
              <a:rPr lang="en-US" sz="2000" dirty="0">
                <a:solidFill>
                  <a:schemeClr val="bg1"/>
                </a:solidFill>
              </a:rPr>
              <a:t>Contact the Field Director, Allison Gibson</a:t>
            </a:r>
          </a:p>
          <a:p>
            <a:pPr marL="457200" lvl="1" indent="0">
              <a:buClrTx/>
              <a:buNone/>
              <a:defRPr/>
            </a:pPr>
            <a:r>
              <a:rPr lang="en-US" sz="1600" dirty="0">
                <a:solidFill>
                  <a:schemeClr val="bg1"/>
                </a:solidFill>
                <a:hlinkClick r:id="rId5"/>
              </a:rPr>
              <a:t>Allison.Gibson@wku.edu</a:t>
            </a:r>
            <a:endParaRPr lang="en-US" sz="1600" dirty="0">
              <a:solidFill>
                <a:schemeClr val="bg1"/>
              </a:solidFill>
            </a:endParaRPr>
          </a:p>
          <a:p>
            <a:pPr marL="457200" lvl="1" indent="0">
              <a:buClrTx/>
              <a:buNone/>
              <a:defRPr/>
            </a:pPr>
            <a:endParaRPr lang="en-US" sz="1600" dirty="0">
              <a:solidFill>
                <a:schemeClr val="bg1"/>
              </a:solidFill>
            </a:endParaRPr>
          </a:p>
          <a:p>
            <a:pPr marL="457200" lvl="1" indent="0">
              <a:buClrTx/>
              <a:buNone/>
              <a:defRPr/>
            </a:pPr>
            <a:endParaRPr lang="en-US" sz="1600" dirty="0">
              <a:solidFill>
                <a:schemeClr val="bg1"/>
              </a:solidFill>
            </a:endParaRPr>
          </a:p>
          <a:p>
            <a:pPr marL="0" indent="0">
              <a:buClrTx/>
              <a:buNone/>
              <a:defRPr/>
            </a:pPr>
            <a:endParaRPr lang="en-US" sz="2000" dirty="0"/>
          </a:p>
        </p:txBody>
      </p:sp>
    </p:spTree>
    <p:extLst>
      <p:ext uri="{BB962C8B-B14F-4D97-AF65-F5344CB8AC3E}">
        <p14:creationId xmlns:p14="http://schemas.microsoft.com/office/powerpoint/2010/main" val="44069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88621" y="1546789"/>
            <a:ext cx="8434699" cy="4606183"/>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940155" y="414738"/>
            <a:ext cx="7488227" cy="2585323"/>
          </a:xfrm>
        </p:spPr>
        <p:txBody>
          <a:bodyPr/>
          <a:lstStyle/>
          <a:p>
            <a:r>
              <a:rPr lang="en-US" sz="6000" dirty="0"/>
              <a:t>BSW Practicum Mission</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401427" y="2256931"/>
            <a:ext cx="7409085" cy="3185897"/>
          </a:xfrm>
        </p:spPr>
        <p:txBody>
          <a:bodyPr/>
          <a:lstStyle/>
          <a:p>
            <a:r>
              <a:rPr lang="en-US" sz="1800" b="1" dirty="0">
                <a:effectLst/>
                <a:latin typeface="Gotham"/>
              </a:rPr>
              <a:t>Educational Policy 3.3: Signature Pedagogy—Field Education </a:t>
            </a:r>
            <a:endParaRPr lang="en-US" sz="4000" dirty="0"/>
          </a:p>
          <a:p>
            <a:r>
              <a:rPr lang="en-US" sz="1800" b="0" dirty="0">
                <a:effectLst/>
                <a:latin typeface="GothamNarrow"/>
              </a:rPr>
              <a:t>Field education is the signature pedagogy for social work. Signature pedagogies are elements of instruction and socialization that teach future practitioners the fundamental dimensions of professional work in their discipline: to think, to perform, and to act intentionally, ethically, and with integrity.  </a:t>
            </a:r>
          </a:p>
          <a:p>
            <a:endParaRPr lang="en-US" sz="1800" dirty="0">
              <a:latin typeface="GothamNarrow"/>
            </a:endParaRPr>
          </a:p>
          <a:p>
            <a:pPr marL="0" indent="0">
              <a:buNone/>
            </a:pPr>
            <a:endParaRPr lang="en-US" sz="1800" b="0" dirty="0">
              <a:effectLst/>
              <a:latin typeface="GothamNarrow"/>
            </a:endParaRPr>
          </a:p>
          <a:p>
            <a:pPr marL="0" indent="0">
              <a:buNone/>
            </a:pPr>
            <a:r>
              <a:rPr lang="en-US" sz="1100" dirty="0">
                <a:latin typeface="GothamNarrow"/>
              </a:rPr>
              <a:t>2022 EPAS, </a:t>
            </a:r>
            <a:r>
              <a:rPr lang="en-US" sz="1100" dirty="0">
                <a:latin typeface="GothamNarrow"/>
                <a:hlinkClick r:id="rId2"/>
              </a:rPr>
              <a:t>https://www.cswe.org/getmedia/94471c42-13b8-493b-9041-b30f48533d64/2022-EPAS.pdf</a:t>
            </a:r>
            <a:endParaRPr lang="en-US" sz="1100" dirty="0">
              <a:latin typeface="GothamNarrow"/>
            </a:endParaRPr>
          </a:p>
          <a:p>
            <a:pPr marL="0" indent="0">
              <a:buNone/>
            </a:pPr>
            <a:endParaRPr lang="en-US" sz="4000" dirty="0"/>
          </a:p>
          <a:p>
            <a:pPr marL="39688" lvl="2" indent="0" eaLnBrk="1" hangingPunct="1">
              <a:spcBef>
                <a:spcPts val="600"/>
              </a:spcBef>
              <a:buClrTx/>
              <a:buNone/>
            </a:pPr>
            <a:endParaRPr lang="en-US" altLang="en-US" sz="2800" dirty="0">
              <a:cs typeface="Arial" panose="020B0604020202020204" pitchFamily="34" charset="0"/>
            </a:endParaRPr>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47B7-3027-599F-B975-5100EC9570DC}"/>
              </a:ext>
            </a:extLst>
          </p:cNvPr>
          <p:cNvSpPr>
            <a:spLocks noGrp="1"/>
          </p:cNvSpPr>
          <p:nvPr>
            <p:ph type="title"/>
          </p:nvPr>
        </p:nvSpPr>
        <p:spPr/>
        <p:txBody>
          <a:bodyPr/>
          <a:lstStyle/>
          <a:p>
            <a:r>
              <a:rPr lang="en-US" dirty="0">
                <a:solidFill>
                  <a:srgbClr val="C00000"/>
                </a:solidFill>
              </a:rPr>
              <a:t>Why is Field Practicum its own program?</a:t>
            </a:r>
          </a:p>
        </p:txBody>
      </p:sp>
      <p:sp>
        <p:nvSpPr>
          <p:cNvPr id="3" name="Slide Number Placeholder 2">
            <a:extLst>
              <a:ext uri="{FF2B5EF4-FFF2-40B4-BE49-F238E27FC236}">
                <a16:creationId xmlns:a16="http://schemas.microsoft.com/office/drawing/2014/main" id="{0F32E268-B7DB-B5E9-5726-A4B1D30C4F6B}"/>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4" name="Text Placeholder 3">
            <a:extLst>
              <a:ext uri="{FF2B5EF4-FFF2-40B4-BE49-F238E27FC236}">
                <a16:creationId xmlns:a16="http://schemas.microsoft.com/office/drawing/2014/main" id="{DA6A2450-749B-63E2-0418-8E1B12AA3F00}"/>
              </a:ext>
            </a:extLst>
          </p:cNvPr>
          <p:cNvSpPr>
            <a:spLocks noGrp="1"/>
          </p:cNvSpPr>
          <p:nvPr>
            <p:ph type="body" sz="quarter" idx="13"/>
          </p:nvPr>
        </p:nvSpPr>
        <p:spPr>
          <a:xfrm>
            <a:off x="444500" y="1625385"/>
            <a:ext cx="10985500" cy="4417606"/>
          </a:xfrm>
        </p:spPr>
        <p:txBody>
          <a:bodyPr/>
          <a:lstStyle/>
          <a:p>
            <a:r>
              <a:rPr lang="en-US" sz="1800" b="0" dirty="0">
                <a:effectLst/>
                <a:latin typeface="GothamNarrow"/>
              </a:rPr>
              <a:t>The field setting is where students apply human rights principles from global and national social</a:t>
            </a:r>
            <a:br>
              <a:rPr lang="en-US" sz="1800" b="0" dirty="0">
                <a:effectLst/>
                <a:latin typeface="GothamNarrow"/>
              </a:rPr>
            </a:br>
            <a:r>
              <a:rPr lang="en-US" sz="1800" b="0" dirty="0">
                <a:effectLst/>
                <a:latin typeface="GothamNarrow"/>
              </a:rPr>
              <a:t>work ethical codes to advance social, racial, economic, and environmental justice. It fosters a</a:t>
            </a:r>
            <a:br>
              <a:rPr lang="en-US" sz="1800" b="0" dirty="0">
                <a:effectLst/>
                <a:latin typeface="GothamNarrow"/>
              </a:rPr>
            </a:br>
            <a:r>
              <a:rPr lang="en-US" sz="1800" b="0" dirty="0">
                <a:effectLst/>
                <a:latin typeface="GothamNarrow"/>
              </a:rPr>
              <a:t>learning environment where anti-racism, diversity, equity, and inclusion are valued. Field education</a:t>
            </a:r>
            <a:br>
              <a:rPr lang="en-US" sz="1800" b="0" dirty="0">
                <a:effectLst/>
                <a:latin typeface="GothamNarrow"/>
              </a:rPr>
            </a:br>
            <a:r>
              <a:rPr lang="en-US" sz="1800" b="0" dirty="0">
                <a:effectLst/>
                <a:latin typeface="GothamNarrow"/>
              </a:rPr>
              <a:t>is designed to integrate the theoretical and conceptual contributions of the explicit curriculum in the field setting. It is a basic precept of social work education that the two interrelated components of curriculum—classroom and field—are of equal importance, and each contributes to the development of the requisite competencies of professional practice. Field education is systematically designed, supervised, coordinated, and evaluated based on criteria and measures of student acquisition and demonstration of the nine social work competencies. Responding to the changing nature of the practice world and student demographics and characteristics, field education programs articulate how they maintain or enhance students’ access to high-quality field practicum experiences. Field education programs develop field models to prepare students for contemporary and interprofessional social work practice, including the use of various forms of technology. </a:t>
            </a:r>
            <a:endParaRPr lang="en-US" dirty="0"/>
          </a:p>
          <a:p>
            <a:r>
              <a:rPr lang="en-US" sz="1800" b="0" dirty="0">
                <a:effectLst/>
                <a:latin typeface="GothamNarrow"/>
              </a:rPr>
              <a:t>The program’s field education director serves as an essential contributor to the curricular development, administration, and governance of field education. </a:t>
            </a:r>
          </a:p>
          <a:p>
            <a:pPr marL="0" indent="0">
              <a:buNone/>
            </a:pPr>
            <a:r>
              <a:rPr lang="en-US" sz="1200" dirty="0">
                <a:latin typeface="GothamNarrow"/>
              </a:rPr>
              <a:t>2022 EPAS, </a:t>
            </a:r>
            <a:r>
              <a:rPr lang="en-US" sz="1200" dirty="0">
                <a:latin typeface="GothamNarrow"/>
                <a:hlinkClick r:id="rId2"/>
              </a:rPr>
              <a:t>https://www.cswe.org/getmedia/94471c42-13b8-493b-9041-b30f48533d64/2022-EPAS.pdf</a:t>
            </a:r>
            <a:endParaRPr lang="en-US" sz="1200" dirty="0">
              <a:latin typeface="GothamNarrow"/>
            </a:endParaRPr>
          </a:p>
          <a:p>
            <a:pPr marL="0" indent="0">
              <a:buNone/>
            </a:pPr>
            <a:endParaRPr lang="en-US" dirty="0"/>
          </a:p>
          <a:p>
            <a:endParaRPr lang="en-US" dirty="0"/>
          </a:p>
        </p:txBody>
      </p:sp>
    </p:spTree>
    <p:extLst>
      <p:ext uri="{BB962C8B-B14F-4D97-AF65-F5344CB8AC3E}">
        <p14:creationId xmlns:p14="http://schemas.microsoft.com/office/powerpoint/2010/main" val="389126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2270571"/>
            <a:ext cx="8434699" cy="3788398"/>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908762" y="311333"/>
            <a:ext cx="10374476" cy="1588127"/>
          </a:xfrm>
        </p:spPr>
        <p:txBody>
          <a:bodyPr/>
          <a:lstStyle/>
          <a:p>
            <a:r>
              <a:rPr lang="en-US" altLang="en-US" sz="6000" dirty="0"/>
              <a:t>BSW Practicum</a:t>
            </a:r>
            <a:br>
              <a:rPr lang="en-US" altLang="en-US" sz="6000" dirty="0"/>
            </a:br>
            <a:r>
              <a:rPr lang="en-US" altLang="en-US" sz="4400" dirty="0"/>
              <a:t>2023-2024 Academic Year</a:t>
            </a:r>
            <a:endParaRPr lang="en-US" sz="6000" dirty="0"/>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35052" y="2571821"/>
            <a:ext cx="7921893" cy="3185897"/>
          </a:xfrm>
        </p:spPr>
        <p:txBody>
          <a:bodyPr/>
          <a:lstStyle/>
          <a:p>
            <a:pPr marL="793750" lvl="1" indent="-342900">
              <a:buClrTx/>
              <a:defRPr/>
            </a:pPr>
            <a:r>
              <a:rPr lang="en-US" altLang="en-US" sz="2000" dirty="0"/>
              <a:t>Minimum of 400 Hours in Field—does not include pre-field assignments or field orientation </a:t>
            </a:r>
          </a:p>
          <a:p>
            <a:pPr marL="1319213" lvl="3" eaLnBrk="1" hangingPunct="1">
              <a:buFont typeface="Brush Script MT Italic" panose="03060802040406070304" pitchFamily="66" charset="0"/>
              <a:buNone/>
              <a:defRPr/>
            </a:pPr>
            <a:r>
              <a:rPr lang="en-US" altLang="en-US" sz="1600" dirty="0"/>
              <a:t>200 Hours First Semester </a:t>
            </a:r>
          </a:p>
          <a:p>
            <a:pPr marL="1319213" lvl="3" eaLnBrk="1" hangingPunct="1">
              <a:buFont typeface="Brush Script MT Italic" panose="03060802040406070304" pitchFamily="66" charset="0"/>
              <a:buNone/>
              <a:defRPr/>
            </a:pPr>
            <a:r>
              <a:rPr lang="en-US" altLang="en-US" sz="1600" dirty="0"/>
              <a:t>200 Hours Second Semester</a:t>
            </a:r>
            <a:r>
              <a:rPr lang="en-US" altLang="en-US" dirty="0"/>
              <a:t> 	</a:t>
            </a:r>
            <a:endParaRPr lang="en-US" altLang="en-US" sz="2000" dirty="0"/>
          </a:p>
          <a:p>
            <a:pPr marL="679450" lvl="1" eaLnBrk="1" hangingPunct="1">
              <a:buClrTx/>
              <a:defRPr/>
            </a:pPr>
            <a:r>
              <a:rPr lang="en-US" altLang="en-US" sz="2000" dirty="0"/>
              <a:t>Same agency for 2 semesters</a:t>
            </a:r>
          </a:p>
          <a:p>
            <a:pPr marL="679450" lvl="1" eaLnBrk="1" hangingPunct="1">
              <a:buClrTx/>
              <a:defRPr/>
            </a:pPr>
            <a:r>
              <a:rPr lang="en-US" altLang="en-US" sz="2000" dirty="0"/>
              <a:t>Experiential in Nature and Focus</a:t>
            </a:r>
          </a:p>
          <a:p>
            <a:pPr marL="679450" lvl="1" eaLnBrk="1" hangingPunct="1">
              <a:buClrTx/>
              <a:defRPr/>
            </a:pPr>
            <a:r>
              <a:rPr lang="en-US" altLang="en-US" sz="2000" dirty="0"/>
              <a:t>Application of theories and skills</a:t>
            </a:r>
          </a:p>
          <a:p>
            <a:pPr marL="679450" lvl="1" eaLnBrk="1" hangingPunct="1">
              <a:buClrTx/>
              <a:defRPr/>
            </a:pPr>
            <a:r>
              <a:rPr lang="en-US" altLang="en-US" sz="2000" dirty="0"/>
              <a:t>Field practicum is linked with seminar</a:t>
            </a:r>
          </a:p>
        </p:txBody>
      </p:sp>
    </p:spTree>
    <p:extLst>
      <p:ext uri="{BB962C8B-B14F-4D97-AF65-F5344CB8AC3E}">
        <p14:creationId xmlns:p14="http://schemas.microsoft.com/office/powerpoint/2010/main" val="82412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2270571"/>
            <a:ext cx="8434699" cy="3788398"/>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874578" y="305799"/>
            <a:ext cx="8358873" cy="2585323"/>
          </a:xfrm>
        </p:spPr>
        <p:txBody>
          <a:bodyPr/>
          <a:lstStyle/>
          <a:p>
            <a:r>
              <a:rPr lang="en-US" sz="6000" dirty="0"/>
              <a:t>Who’s who in </a:t>
            </a:r>
            <a:br>
              <a:rPr lang="en-US" sz="6000" dirty="0"/>
            </a:br>
            <a:r>
              <a:rPr lang="en-US" sz="6000" dirty="0"/>
              <a:t>Practicum Placement</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35052" y="2694662"/>
            <a:ext cx="7921893" cy="2940216"/>
          </a:xfrm>
        </p:spPr>
        <p:txBody>
          <a:bodyPr/>
          <a:lstStyle/>
          <a:p>
            <a:pPr eaLnBrk="1" hangingPunct="1">
              <a:lnSpc>
                <a:spcPct val="90000"/>
              </a:lnSpc>
              <a:buClrTx/>
            </a:pPr>
            <a:r>
              <a:rPr lang="en-US" altLang="en-US" sz="2000" b="1" i="1" dirty="0"/>
              <a:t>Field Director</a:t>
            </a:r>
            <a:r>
              <a:rPr lang="en-US" altLang="en-US" sz="2000" i="1" dirty="0"/>
              <a:t>: </a:t>
            </a:r>
            <a:r>
              <a:rPr lang="en-US" altLang="en-US" sz="2000" dirty="0">
                <a:sym typeface="Franklin Gothic Book Italic" panose="020B0503020102090204" pitchFamily="34" charset="0"/>
              </a:rPr>
              <a:t>responsible for placement contracts, matching students, trouble shooting</a:t>
            </a:r>
          </a:p>
          <a:p>
            <a:pPr eaLnBrk="1" hangingPunct="1">
              <a:lnSpc>
                <a:spcPct val="90000"/>
              </a:lnSpc>
              <a:buClrTx/>
            </a:pPr>
            <a:r>
              <a:rPr lang="en-US" altLang="en-US" sz="2000" b="1" i="1" dirty="0"/>
              <a:t>Field Instructor</a:t>
            </a:r>
            <a:r>
              <a:rPr lang="en-US" altLang="en-US" sz="2000" i="1" dirty="0"/>
              <a:t>:</a:t>
            </a:r>
            <a:r>
              <a:rPr lang="en-US" altLang="en-US" sz="2000" dirty="0"/>
              <a:t> </a:t>
            </a:r>
            <a:r>
              <a:rPr lang="en-US" altLang="en-US" sz="2000" dirty="0">
                <a:sym typeface="Franklin Gothic Book Italic" panose="020B0503020102090204" pitchFamily="34" charset="0"/>
              </a:rPr>
              <a:t>BSW or MSW, post 2 years</a:t>
            </a:r>
          </a:p>
          <a:p>
            <a:pPr eaLnBrk="1" hangingPunct="1">
              <a:lnSpc>
                <a:spcPct val="90000"/>
              </a:lnSpc>
              <a:buClrTx/>
            </a:pPr>
            <a:r>
              <a:rPr lang="en-US" altLang="en-US" sz="2000" b="1" i="1" dirty="0"/>
              <a:t>Task Supervisor</a:t>
            </a:r>
            <a:r>
              <a:rPr lang="en-US" altLang="en-US" sz="2000" i="1" dirty="0"/>
              <a:t>:</a:t>
            </a:r>
            <a:r>
              <a:rPr lang="en-US" altLang="en-US" sz="2000" dirty="0"/>
              <a:t> </a:t>
            </a:r>
            <a:r>
              <a:rPr lang="en-US" altLang="en-US" sz="2000" dirty="0">
                <a:sym typeface="Franklin Gothic Book Italic" panose="020B0503020102090204" pitchFamily="34" charset="0"/>
              </a:rPr>
              <a:t>agency staff person who oversees daily activity, under guidance of Field Instructor</a:t>
            </a:r>
          </a:p>
          <a:p>
            <a:pPr eaLnBrk="1" hangingPunct="1">
              <a:lnSpc>
                <a:spcPct val="90000"/>
              </a:lnSpc>
              <a:buClrTx/>
            </a:pPr>
            <a:r>
              <a:rPr lang="en-US" altLang="en-US" sz="2000" b="1" i="1" dirty="0"/>
              <a:t>Field Liaison</a:t>
            </a:r>
            <a:r>
              <a:rPr lang="en-US" altLang="en-US" sz="2000" i="1" dirty="0"/>
              <a:t>:</a:t>
            </a:r>
            <a:r>
              <a:rPr lang="en-US" altLang="en-US" sz="2000" dirty="0"/>
              <a:t> </a:t>
            </a:r>
            <a:r>
              <a:rPr lang="en-US" altLang="en-US" sz="2000" dirty="0">
                <a:sym typeface="Franklin Gothic Book Italic" panose="020B0503020102090204" pitchFamily="34" charset="0"/>
              </a:rPr>
              <a:t>faculty member responsible for coordination and oversight of placement</a:t>
            </a:r>
          </a:p>
          <a:p>
            <a:pPr eaLnBrk="1" hangingPunct="1">
              <a:lnSpc>
                <a:spcPct val="90000"/>
              </a:lnSpc>
              <a:buClrTx/>
            </a:pPr>
            <a:r>
              <a:rPr lang="en-US" altLang="en-US" sz="2000" b="1" i="1" dirty="0"/>
              <a:t>Field Placement</a:t>
            </a:r>
            <a:r>
              <a:rPr lang="en-US" altLang="en-US" sz="2000" i="1" dirty="0"/>
              <a:t>:</a:t>
            </a:r>
            <a:r>
              <a:rPr lang="en-US" altLang="en-US" sz="2000" dirty="0"/>
              <a:t> </a:t>
            </a:r>
            <a:r>
              <a:rPr lang="en-US" altLang="en-US" sz="2000" dirty="0">
                <a:sym typeface="Franklin Gothic Book Italic" panose="020B0503020102090204" pitchFamily="34" charset="0"/>
              </a:rPr>
              <a:t>agency where student is placed</a:t>
            </a:r>
          </a:p>
        </p:txBody>
      </p:sp>
    </p:spTree>
    <p:extLst>
      <p:ext uri="{BB962C8B-B14F-4D97-AF65-F5344CB8AC3E}">
        <p14:creationId xmlns:p14="http://schemas.microsoft.com/office/powerpoint/2010/main" val="330307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9BDECDA1-12BF-4F18-8B40-BA1BDC84F398}"/>
              </a:ext>
            </a:extLst>
          </p:cNvPr>
          <p:cNvSpPr/>
          <p:nvPr/>
        </p:nvSpPr>
        <p:spPr>
          <a:xfrm>
            <a:off x="6096000" y="1534801"/>
            <a:ext cx="5652463" cy="5054006"/>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16091F0-D762-4863-88D7-2879AF8C8A58}"/>
              </a:ext>
            </a:extLst>
          </p:cNvPr>
          <p:cNvSpPr/>
          <p:nvPr/>
        </p:nvSpPr>
        <p:spPr>
          <a:xfrm>
            <a:off x="258405" y="1534801"/>
            <a:ext cx="5652463" cy="5054006"/>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353286" y="374556"/>
            <a:ext cx="6979006" cy="923330"/>
          </a:xfrm>
        </p:spPr>
        <p:txBody>
          <a:bodyPr/>
          <a:lstStyle/>
          <a:p>
            <a:r>
              <a:rPr lang="en-US" sz="5800" dirty="0"/>
              <a:t>Core Competencies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682570" y="1839815"/>
            <a:ext cx="4804131" cy="4475260"/>
          </a:xfrm>
        </p:spPr>
        <p:txBody>
          <a:bodyPr/>
          <a:lstStyle/>
          <a:p>
            <a:pPr marL="382588" indent="-342900" eaLnBrk="1" hangingPunct="1">
              <a:lnSpc>
                <a:spcPct val="90000"/>
              </a:lnSpc>
              <a:buClrTx/>
              <a:buFont typeface="Constantia" panose="02030602050306030303" pitchFamily="18" charset="0"/>
              <a:buAutoNum type="arabicPeriod"/>
            </a:pPr>
            <a:r>
              <a:rPr lang="en-US" altLang="en-US" sz="2400" dirty="0"/>
              <a:t>Demonstrate Ethical and Professional Behavior</a:t>
            </a:r>
          </a:p>
          <a:p>
            <a:pPr marL="382588" indent="-342900" eaLnBrk="1" hangingPunct="1">
              <a:lnSpc>
                <a:spcPct val="90000"/>
              </a:lnSpc>
              <a:buClrTx/>
              <a:buFont typeface="Constantia" panose="02030602050306030303" pitchFamily="18" charset="0"/>
              <a:buAutoNum type="arabicPeriod"/>
            </a:pPr>
            <a:r>
              <a:rPr lang="en-US" altLang="en-US" sz="2400" dirty="0"/>
              <a:t>Advance Human Rights, and Social, Racial, Economic and Environmental Justice</a:t>
            </a:r>
          </a:p>
          <a:p>
            <a:pPr marL="382588" indent="-342900" eaLnBrk="1" hangingPunct="1">
              <a:lnSpc>
                <a:spcPct val="90000"/>
              </a:lnSpc>
              <a:buClrTx/>
              <a:buFont typeface="Constantia" panose="02030602050306030303" pitchFamily="18" charset="0"/>
              <a:buAutoNum type="arabicPeriod"/>
            </a:pPr>
            <a:r>
              <a:rPr lang="en-US" altLang="en-US" sz="2400" dirty="0"/>
              <a:t>Engage Anti-Racism, Diversity, Equity, and Inclusion (ADEI) In Practice</a:t>
            </a:r>
          </a:p>
          <a:p>
            <a:pPr marL="382588" indent="-342900" eaLnBrk="1" hangingPunct="1">
              <a:lnSpc>
                <a:spcPct val="90000"/>
              </a:lnSpc>
              <a:buClrTx/>
              <a:buFont typeface="Constantia" panose="02030602050306030303" pitchFamily="18" charset="0"/>
              <a:buAutoNum type="arabicPeriod"/>
            </a:pPr>
            <a:r>
              <a:rPr lang="en-US" altLang="en-US" sz="2400" dirty="0"/>
              <a:t>Engage in Practice-informed Research and Research-informed Practice</a:t>
            </a:r>
          </a:p>
          <a:p>
            <a:pPr marL="382588" indent="-342900" eaLnBrk="1" hangingPunct="1">
              <a:lnSpc>
                <a:spcPct val="90000"/>
              </a:lnSpc>
              <a:buClrTx/>
              <a:buFont typeface="Constantia" panose="02030602050306030303" pitchFamily="18" charset="0"/>
              <a:buAutoNum type="arabicPeriod"/>
            </a:pPr>
            <a:r>
              <a:rPr lang="en-US" altLang="en-US" sz="2400" dirty="0"/>
              <a:t>Engage in Policy Practice</a:t>
            </a:r>
          </a:p>
        </p:txBody>
      </p:sp>
      <p:sp>
        <p:nvSpPr>
          <p:cNvPr id="9" name="Text Placeholder 4">
            <a:extLst>
              <a:ext uri="{FF2B5EF4-FFF2-40B4-BE49-F238E27FC236}">
                <a16:creationId xmlns:a16="http://schemas.microsoft.com/office/drawing/2014/main" id="{E9CED694-E159-487F-BA8E-8A80A0247E3D}"/>
              </a:ext>
            </a:extLst>
          </p:cNvPr>
          <p:cNvSpPr txBox="1">
            <a:spLocks/>
          </p:cNvSpPr>
          <p:nvPr/>
        </p:nvSpPr>
        <p:spPr>
          <a:xfrm>
            <a:off x="6598606" y="1839815"/>
            <a:ext cx="4987735" cy="471456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9688" indent="0" eaLnBrk="1" hangingPunct="1">
              <a:lnSpc>
                <a:spcPct val="90000"/>
              </a:lnSpc>
              <a:buClrTx/>
              <a:buNone/>
            </a:pPr>
            <a:r>
              <a:rPr lang="en-US" altLang="en-US" sz="2400" dirty="0">
                <a:solidFill>
                  <a:schemeClr val="bg1"/>
                </a:solidFill>
              </a:rPr>
              <a:t>6. Engage with Individuals, Families, Groups, Organizations, and Communities</a:t>
            </a:r>
          </a:p>
          <a:p>
            <a:pPr marL="39688" indent="0" eaLnBrk="1" hangingPunct="1">
              <a:lnSpc>
                <a:spcPct val="90000"/>
              </a:lnSpc>
              <a:buClrTx/>
              <a:buNone/>
            </a:pPr>
            <a:r>
              <a:rPr lang="en-US" altLang="en-US" sz="2400" dirty="0">
                <a:solidFill>
                  <a:schemeClr val="bg1"/>
                </a:solidFill>
              </a:rPr>
              <a:t>7. Assess Individuals, Families, Groups, Organizations, and Communities</a:t>
            </a:r>
          </a:p>
          <a:p>
            <a:pPr marL="39688" indent="0" eaLnBrk="1" hangingPunct="1">
              <a:lnSpc>
                <a:spcPct val="90000"/>
              </a:lnSpc>
              <a:buClrTx/>
              <a:buNone/>
            </a:pPr>
            <a:r>
              <a:rPr lang="en-US" altLang="en-US" sz="2400" dirty="0">
                <a:solidFill>
                  <a:schemeClr val="bg1"/>
                </a:solidFill>
              </a:rPr>
              <a:t>8. Intervene with Individuals, Families, Groups, Organizations, and Communities</a:t>
            </a:r>
          </a:p>
          <a:p>
            <a:pPr marL="39688" indent="0" eaLnBrk="1" hangingPunct="1">
              <a:lnSpc>
                <a:spcPct val="90000"/>
              </a:lnSpc>
              <a:buClrTx/>
              <a:buNone/>
            </a:pPr>
            <a:r>
              <a:rPr lang="en-US" altLang="en-US" sz="2400" dirty="0">
                <a:solidFill>
                  <a:schemeClr val="bg1"/>
                </a:solidFill>
              </a:rPr>
              <a:t>9. Evaluate Practice with Individuals, Families, Groups, Organizations, and Communities</a:t>
            </a:r>
          </a:p>
        </p:txBody>
      </p:sp>
      <p:pic>
        <p:nvPicPr>
          <p:cNvPr id="10" name="Picture 9">
            <a:extLst>
              <a:ext uri="{FF2B5EF4-FFF2-40B4-BE49-F238E27FC236}">
                <a16:creationId xmlns:a16="http://schemas.microsoft.com/office/drawing/2014/main" id="{3A5E5504-E120-4F07-9649-5173A2542211}"/>
              </a:ext>
            </a:extLst>
          </p:cNvPr>
          <p:cNvPicPr>
            <a:picLocks noChangeAspect="1"/>
          </p:cNvPicPr>
          <p:nvPr/>
        </p:nvPicPr>
        <p:blipFill>
          <a:blip r:embed="rId2"/>
          <a:stretch>
            <a:fillRect/>
          </a:stretch>
        </p:blipFill>
        <p:spPr>
          <a:xfrm>
            <a:off x="9862108" y="519259"/>
            <a:ext cx="1460834" cy="633924"/>
          </a:xfrm>
          <a:prstGeom prst="rect">
            <a:avLst/>
          </a:prstGeom>
        </p:spPr>
      </p:pic>
    </p:spTree>
    <p:extLst>
      <p:ext uri="{BB962C8B-B14F-4D97-AF65-F5344CB8AC3E}">
        <p14:creationId xmlns:p14="http://schemas.microsoft.com/office/powerpoint/2010/main" val="15916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F71E928E-2EE0-4058-8726-505C1F1EA7C3}"/>
              </a:ext>
            </a:extLst>
          </p:cNvPr>
          <p:cNvSpPr/>
          <p:nvPr/>
        </p:nvSpPr>
        <p:spPr>
          <a:xfrm>
            <a:off x="2605039" y="1588644"/>
            <a:ext cx="6981914" cy="5106880"/>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866033" y="468169"/>
            <a:ext cx="7064464" cy="923330"/>
          </a:xfrm>
        </p:spPr>
        <p:txBody>
          <a:bodyPr/>
          <a:lstStyle/>
          <a:p>
            <a:r>
              <a:rPr lang="en-US" sz="6000" dirty="0"/>
              <a:t>CSWE and EPAS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5130351" y="5694135"/>
            <a:ext cx="1931290" cy="700756"/>
          </a:xfrm>
        </p:spPr>
        <p:txBody>
          <a:bodyPr/>
          <a:lstStyle/>
          <a:p>
            <a:pPr marL="0" indent="0" algn="ctr" eaLnBrk="1" hangingPunct="1">
              <a:lnSpc>
                <a:spcPct val="90000"/>
              </a:lnSpc>
              <a:buClrTx/>
              <a:buNone/>
            </a:pPr>
            <a:r>
              <a:rPr lang="en-US" altLang="en-US" sz="2400" dirty="0">
                <a:sym typeface="Franklin Gothic Book Italic" panose="020B0503020102090204" pitchFamily="34" charset="0"/>
              </a:rPr>
              <a:t>Field Evaluation</a:t>
            </a:r>
          </a:p>
        </p:txBody>
      </p:sp>
      <p:sp>
        <p:nvSpPr>
          <p:cNvPr id="13" name="Text Placeholder 4">
            <a:extLst>
              <a:ext uri="{FF2B5EF4-FFF2-40B4-BE49-F238E27FC236}">
                <a16:creationId xmlns:a16="http://schemas.microsoft.com/office/drawing/2014/main" id="{26CA9C28-DBE2-4DCB-83CD-1AC42D00FAFA}"/>
              </a:ext>
            </a:extLst>
          </p:cNvPr>
          <p:cNvSpPr txBox="1">
            <a:spLocks/>
          </p:cNvSpPr>
          <p:nvPr/>
        </p:nvSpPr>
        <p:spPr>
          <a:xfrm>
            <a:off x="4797043" y="3791706"/>
            <a:ext cx="2597908" cy="70075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0000"/>
              </a:lnSpc>
              <a:buClrTx/>
              <a:buFont typeface="Arial" panose="020B0604020202020204" pitchFamily="34" charset="0"/>
              <a:buNone/>
            </a:pPr>
            <a:r>
              <a:rPr lang="en-US" altLang="en-US" sz="2800" dirty="0">
                <a:sym typeface="Franklin Gothic Book Italic" panose="020B0503020102090204" pitchFamily="34" charset="0"/>
              </a:rPr>
              <a:t>Core Competencies</a:t>
            </a:r>
          </a:p>
        </p:txBody>
      </p:sp>
      <p:sp>
        <p:nvSpPr>
          <p:cNvPr id="14" name="Text Placeholder 4">
            <a:extLst>
              <a:ext uri="{FF2B5EF4-FFF2-40B4-BE49-F238E27FC236}">
                <a16:creationId xmlns:a16="http://schemas.microsoft.com/office/drawing/2014/main" id="{3C761379-712F-491E-83DC-5349B29C1275}"/>
              </a:ext>
            </a:extLst>
          </p:cNvPr>
          <p:cNvSpPr txBox="1">
            <a:spLocks/>
          </p:cNvSpPr>
          <p:nvPr/>
        </p:nvSpPr>
        <p:spPr>
          <a:xfrm>
            <a:off x="4525716" y="1789039"/>
            <a:ext cx="3140565" cy="70075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6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400"/>
              </a:spcAft>
              <a:buClr>
                <a:schemeClr val="accent2"/>
              </a:buClr>
              <a:buFont typeface="Arial" panose="020B0604020202020204" pitchFamily="34" charset="0"/>
              <a:buChar char="•"/>
              <a:defRPr sz="12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0000"/>
              </a:lnSpc>
              <a:buClrTx/>
              <a:buFont typeface="Arial" panose="020B0604020202020204" pitchFamily="34" charset="0"/>
              <a:buNone/>
            </a:pPr>
            <a:r>
              <a:rPr lang="en-US" altLang="en-US" sz="3200" dirty="0">
                <a:sym typeface="Franklin Gothic Book Italic" panose="020B0503020102090204" pitchFamily="34" charset="0"/>
              </a:rPr>
              <a:t>Program Goals and Objectives</a:t>
            </a:r>
          </a:p>
        </p:txBody>
      </p:sp>
      <p:sp>
        <p:nvSpPr>
          <p:cNvPr id="15" name="Arrow: Down 14">
            <a:extLst>
              <a:ext uri="{FF2B5EF4-FFF2-40B4-BE49-F238E27FC236}">
                <a16:creationId xmlns:a16="http://schemas.microsoft.com/office/drawing/2014/main" id="{73E6D3CB-3733-4F7F-AEA7-339D68C97AD0}"/>
              </a:ext>
            </a:extLst>
          </p:cNvPr>
          <p:cNvSpPr/>
          <p:nvPr/>
        </p:nvSpPr>
        <p:spPr>
          <a:xfrm>
            <a:off x="5976356" y="2828656"/>
            <a:ext cx="239283" cy="928272"/>
          </a:xfrm>
          <a:prstGeom prst="downArrow">
            <a:avLst/>
          </a:prstGeom>
          <a:solidFill>
            <a:schemeClr val="tx1"/>
          </a:solidFill>
          <a:ln>
            <a:solidFill>
              <a:srgbClr val="A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0EDEFFD7-3B0C-40DB-BD16-498733DAFA47}"/>
              </a:ext>
            </a:extLst>
          </p:cNvPr>
          <p:cNvSpPr/>
          <p:nvPr/>
        </p:nvSpPr>
        <p:spPr>
          <a:xfrm>
            <a:off x="5976355" y="4674283"/>
            <a:ext cx="239283" cy="928272"/>
          </a:xfrm>
          <a:prstGeom prst="downArrow">
            <a:avLst/>
          </a:prstGeom>
          <a:solidFill>
            <a:schemeClr val="tx1"/>
          </a:solidFill>
          <a:ln>
            <a:solidFill>
              <a:srgbClr val="A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48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48" y="2142572"/>
            <a:ext cx="8434699" cy="4537628"/>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874579" y="305799"/>
            <a:ext cx="7064464" cy="1920526"/>
          </a:xfrm>
        </p:spPr>
        <p:txBody>
          <a:bodyPr/>
          <a:lstStyle/>
          <a:p>
            <a:r>
              <a:rPr lang="en-US" sz="6000" dirty="0"/>
              <a:t>Field Application</a:t>
            </a:r>
            <a:br>
              <a:rPr lang="en-US" sz="6000" dirty="0"/>
            </a:br>
            <a:r>
              <a:rPr lang="en-US" sz="6000" dirty="0"/>
              <a:t>Process </a:t>
            </a:r>
            <a:r>
              <a:rPr lang="en-US" sz="1200" dirty="0"/>
              <a:t>https://</a:t>
            </a:r>
            <a:r>
              <a:rPr lang="en-US" sz="1200" dirty="0" err="1"/>
              <a:t>www.wku.edu</a:t>
            </a:r>
            <a:r>
              <a:rPr lang="en-US" sz="1200" dirty="0"/>
              <a:t>/</a:t>
            </a:r>
            <a:r>
              <a:rPr lang="en-US" sz="1200" dirty="0" err="1"/>
              <a:t>socialwork</a:t>
            </a:r>
            <a:r>
              <a:rPr lang="en-US" sz="1200" dirty="0"/>
              <a:t>/field/</a:t>
            </a:r>
            <a:r>
              <a:rPr lang="en-US" sz="1200" dirty="0" err="1"/>
              <a:t>field_practicum_placement_application.pdf</a:t>
            </a:r>
            <a:endParaRPr lang="en-US" sz="1200" dirty="0"/>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2135050" y="2319251"/>
            <a:ext cx="7921893" cy="2993451"/>
          </a:xfrm>
        </p:spPr>
        <p:txBody>
          <a:bodyPr/>
          <a:lstStyle/>
          <a:p>
            <a:pPr eaLnBrk="1" hangingPunct="1">
              <a:lnSpc>
                <a:spcPct val="70000"/>
              </a:lnSpc>
              <a:buFont typeface="Brush Script MT Italic" panose="03060802040406070304" pitchFamily="66" charset="0"/>
              <a:buNone/>
            </a:pPr>
            <a:r>
              <a:rPr lang="en-US" altLang="en-US" sz="2000" dirty="0"/>
              <a:t>Student completes field application with top 3 choices for placement</a:t>
            </a:r>
          </a:p>
          <a:p>
            <a:pPr marL="954088" lvl="2" eaLnBrk="1" hangingPunct="1">
              <a:lnSpc>
                <a:spcPct val="70000"/>
              </a:lnSpc>
              <a:buClrTx/>
            </a:pPr>
            <a:r>
              <a:rPr lang="en-US" altLang="en-US" sz="1800" dirty="0"/>
              <a:t>Field Director and student work together to find a “good fit”</a:t>
            </a:r>
          </a:p>
          <a:p>
            <a:pPr marL="954088" lvl="2" eaLnBrk="1" hangingPunct="1">
              <a:buClrTx/>
            </a:pPr>
            <a:r>
              <a:rPr lang="en-US" altLang="en-US" sz="1800" dirty="0"/>
              <a:t>If student’s top choices are not an option, student must work with Field Director on other available options</a:t>
            </a:r>
          </a:p>
          <a:p>
            <a:pPr marL="954088" lvl="2" eaLnBrk="1" hangingPunct="1">
              <a:buClrTx/>
            </a:pPr>
            <a:r>
              <a:rPr lang="en-US" altLang="en-US" sz="1800" dirty="0"/>
              <a:t>Student approaches the placement process just like a job opportunity-always professional</a:t>
            </a:r>
          </a:p>
          <a:p>
            <a:pPr marL="954088" lvl="2" eaLnBrk="1" hangingPunct="1">
              <a:buClrTx/>
            </a:pPr>
            <a:endParaRPr lang="en-US" altLang="en-US" sz="800" dirty="0"/>
          </a:p>
          <a:p>
            <a:pPr eaLnBrk="1" hangingPunct="1">
              <a:lnSpc>
                <a:spcPct val="70000"/>
              </a:lnSpc>
              <a:buFont typeface="Brush Script MT Italic" panose="03060802040406070304" pitchFamily="66" charset="0"/>
              <a:buNone/>
            </a:pPr>
            <a:r>
              <a:rPr lang="en-US" altLang="en-US" sz="2000" dirty="0"/>
              <a:t>Agency/Field Instructor</a:t>
            </a:r>
          </a:p>
          <a:p>
            <a:pPr marL="954088" lvl="2" eaLnBrk="1" hangingPunct="1">
              <a:lnSpc>
                <a:spcPct val="70000"/>
              </a:lnSpc>
              <a:buClrTx/>
            </a:pPr>
            <a:r>
              <a:rPr lang="en-US" altLang="en-US" sz="1800" dirty="0"/>
              <a:t>Visited/approved</a:t>
            </a:r>
          </a:p>
          <a:p>
            <a:pPr marL="954088" lvl="2" eaLnBrk="1" hangingPunct="1">
              <a:lnSpc>
                <a:spcPct val="70000"/>
              </a:lnSpc>
              <a:buClrTx/>
            </a:pPr>
            <a:r>
              <a:rPr lang="en-US" altLang="en-US" sz="1800" dirty="0"/>
              <a:t>Current Contract/Affiliation agreement</a:t>
            </a:r>
          </a:p>
          <a:p>
            <a:pPr marL="954088" lvl="2" eaLnBrk="1" hangingPunct="1">
              <a:lnSpc>
                <a:spcPct val="70000"/>
              </a:lnSpc>
              <a:buClrTx/>
            </a:pPr>
            <a:r>
              <a:rPr lang="en-US" altLang="en-US" sz="1800" dirty="0"/>
              <a:t>Licensed/Exempt &amp; 2 years post degree experience</a:t>
            </a:r>
          </a:p>
          <a:p>
            <a:pPr marL="954088" lvl="2" eaLnBrk="1" hangingPunct="1">
              <a:lnSpc>
                <a:spcPct val="70000"/>
              </a:lnSpc>
              <a:buClrTx/>
            </a:pPr>
            <a:r>
              <a:rPr lang="en-US" altLang="en-US" sz="1800" dirty="0"/>
              <a:t>Willing to participate in teaching/learning</a:t>
            </a:r>
          </a:p>
          <a:p>
            <a:pPr marL="954088" lvl="2" eaLnBrk="1" hangingPunct="1">
              <a:lnSpc>
                <a:spcPct val="70000"/>
              </a:lnSpc>
              <a:buClrTx/>
            </a:pPr>
            <a:r>
              <a:rPr lang="en-US" altLang="en-US" sz="1800" dirty="0"/>
              <a:t>Abide by WKU field policy</a:t>
            </a:r>
          </a:p>
        </p:txBody>
      </p:sp>
    </p:spTree>
    <p:extLst>
      <p:ext uri="{BB962C8B-B14F-4D97-AF65-F5344CB8AC3E}">
        <p14:creationId xmlns:p14="http://schemas.microsoft.com/office/powerpoint/2010/main" val="305348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6091F0-D762-4863-88D7-2879AF8C8A58}"/>
              </a:ext>
            </a:extLst>
          </p:cNvPr>
          <p:cNvSpPr/>
          <p:nvPr/>
        </p:nvSpPr>
        <p:spPr>
          <a:xfrm>
            <a:off x="1878650" y="1919693"/>
            <a:ext cx="8434699" cy="4409629"/>
          </a:xfrm>
          <a:prstGeom prst="roundRect">
            <a:avLst/>
          </a:prstGeom>
          <a:solidFill>
            <a:srgbClr val="A2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549839" y="528678"/>
            <a:ext cx="7064464" cy="923330"/>
          </a:xfrm>
        </p:spPr>
        <p:txBody>
          <a:bodyPr/>
          <a:lstStyle/>
          <a:p>
            <a:r>
              <a:rPr lang="en-US" sz="6000" dirty="0"/>
              <a:t>Agency Interviews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9</a:t>
            </a:fld>
            <a:endParaRPr lang="en-US" dirty="0"/>
          </a:p>
        </p:txBody>
      </p:sp>
      <p:sp>
        <p:nvSpPr>
          <p:cNvPr id="5" name="Text Placeholder 4">
            <a:extLst>
              <a:ext uri="{FF2B5EF4-FFF2-40B4-BE49-F238E27FC236}">
                <a16:creationId xmlns:a16="http://schemas.microsoft.com/office/drawing/2014/main" id="{0A95F4DE-39B7-4CE2-BC1E-8B8AE662A895}"/>
              </a:ext>
            </a:extLst>
          </p:cNvPr>
          <p:cNvSpPr>
            <a:spLocks noGrp="1"/>
          </p:cNvSpPr>
          <p:nvPr>
            <p:ph type="body" sz="quarter" idx="13"/>
          </p:nvPr>
        </p:nvSpPr>
        <p:spPr>
          <a:xfrm>
            <a:off x="1572427" y="2404106"/>
            <a:ext cx="8510154" cy="2940216"/>
          </a:xfrm>
        </p:spPr>
        <p:txBody>
          <a:bodyPr/>
          <a:lstStyle/>
          <a:p>
            <a:pPr marL="954088" lvl="2" eaLnBrk="1" hangingPunct="1">
              <a:buClrTx/>
            </a:pPr>
            <a:r>
              <a:rPr lang="en-US" altLang="en-US" sz="2000" dirty="0"/>
              <a:t>Dress as if interviewing for a job</a:t>
            </a:r>
          </a:p>
          <a:p>
            <a:pPr marL="954088" lvl="2" eaLnBrk="1" hangingPunct="1">
              <a:buClrTx/>
            </a:pPr>
            <a:r>
              <a:rPr lang="en-US" altLang="en-US" sz="2000" dirty="0"/>
              <a:t>Contact WKU Career Services if you need assistance or practice with interviewing skills</a:t>
            </a:r>
          </a:p>
          <a:p>
            <a:pPr marL="954088" lvl="2" eaLnBrk="1" hangingPunct="1">
              <a:buClrTx/>
            </a:pPr>
            <a:r>
              <a:rPr lang="en-US" altLang="en-US" sz="2000" dirty="0"/>
              <a:t>Prepare for the interview</a:t>
            </a:r>
          </a:p>
          <a:p>
            <a:pPr marL="1090613" lvl="3" indent="0">
              <a:lnSpc>
                <a:spcPct val="100000"/>
              </a:lnSpc>
              <a:buClrTx/>
              <a:buNone/>
            </a:pPr>
            <a:r>
              <a:rPr lang="en-US" altLang="en-US" sz="2000" dirty="0">
                <a:latin typeface="+mn-lt"/>
              </a:rPr>
              <a:t>-</a:t>
            </a:r>
            <a:r>
              <a:rPr lang="en-US" altLang="en-US" sz="1800" dirty="0">
                <a:latin typeface="+mn-lt"/>
              </a:rPr>
              <a:t>Read the field manual section on preparing for the interview</a:t>
            </a:r>
          </a:p>
          <a:p>
            <a:pPr marL="1090613" lvl="3" indent="0" eaLnBrk="1" hangingPunct="1">
              <a:lnSpc>
                <a:spcPct val="100000"/>
              </a:lnSpc>
              <a:buClrTx/>
              <a:buNone/>
            </a:pPr>
            <a:r>
              <a:rPr lang="en-US" altLang="en-US" sz="1800" dirty="0">
                <a:latin typeface="+mn-lt"/>
              </a:rPr>
              <a:t>-Look at agency website prior to interview</a:t>
            </a:r>
          </a:p>
          <a:p>
            <a:pPr marL="1090613" lvl="3" indent="0" eaLnBrk="1" hangingPunct="1">
              <a:lnSpc>
                <a:spcPct val="100000"/>
              </a:lnSpc>
              <a:buClrTx/>
              <a:buNone/>
            </a:pPr>
            <a:r>
              <a:rPr lang="en-US" altLang="en-US" sz="1800" dirty="0">
                <a:latin typeface="+mn-lt"/>
              </a:rPr>
              <a:t>-Engage in the interview- do not have your phone out!</a:t>
            </a:r>
          </a:p>
          <a:p>
            <a:pPr marL="954088" lvl="2" eaLnBrk="1" hangingPunct="1">
              <a:buClrTx/>
            </a:pPr>
            <a:r>
              <a:rPr lang="en-US" altLang="en-US" sz="2000" dirty="0"/>
              <a:t>This is the beginning of community members looking at you as a soon-to-be professional social worker!!</a:t>
            </a:r>
          </a:p>
        </p:txBody>
      </p:sp>
    </p:spTree>
    <p:extLst>
      <p:ext uri="{BB962C8B-B14F-4D97-AF65-F5344CB8AC3E}">
        <p14:creationId xmlns:p14="http://schemas.microsoft.com/office/powerpoint/2010/main" val="2745000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FFFFFF"/>
      </a:hlink>
      <a:folHlink>
        <a:srgbClr val="FFFFFF"/>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757914-1161-4661-9696-421FD6935CDD}">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16c05727-aa75-4e4a-9b5f-8a80a1165891"/>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26E0C9-B2AA-42E6-97B6-E1B7D9EAF1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3409</TotalTime>
  <Words>1275</Words>
  <Application>Microsoft Macintosh PowerPoint</Application>
  <PresentationFormat>Widescreen</PresentationFormat>
  <Paragraphs>140</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Brush Script MT Italic</vt:lpstr>
      <vt:lpstr>Arial</vt:lpstr>
      <vt:lpstr>Calibri</vt:lpstr>
      <vt:lpstr>Constantia</vt:lpstr>
      <vt:lpstr>Constantia Bold</vt:lpstr>
      <vt:lpstr>Constantia Italic</vt:lpstr>
      <vt:lpstr>Gotham</vt:lpstr>
      <vt:lpstr>GothamNarrow</vt:lpstr>
      <vt:lpstr>Trade Gothic LT Pro</vt:lpstr>
      <vt:lpstr>Trebuchet MS</vt:lpstr>
      <vt:lpstr>Office Theme</vt:lpstr>
      <vt:lpstr>BSW Practicum Orientation</vt:lpstr>
      <vt:lpstr>BSW Practicum Mission</vt:lpstr>
      <vt:lpstr>Why is Field Practicum its own program?</vt:lpstr>
      <vt:lpstr>BSW Practicum 2023-2024 Academic Year</vt:lpstr>
      <vt:lpstr>Who’s who in  Practicum Placement</vt:lpstr>
      <vt:lpstr>Core Competencies</vt:lpstr>
      <vt:lpstr>CSWE and EPAS</vt:lpstr>
      <vt:lpstr>Field Application Process https://www.wku.edu/socialwork/field/field_practicum_placement_application.pdf</vt:lpstr>
      <vt:lpstr>Agency Interviews</vt:lpstr>
      <vt:lpstr>Worksite Placements &amp; Paid Internships</vt:lpstr>
      <vt:lpstr>Field Student Requirements:</vt:lpstr>
      <vt:lpstr>Student Behavior</vt:lpstr>
      <vt:lpstr>Student Responsibilities</vt:lpstr>
      <vt:lpstr>Student Field Concerns: Who Can Help?</vt:lpstr>
      <vt:lpstr>General Policies</vt:lpstr>
      <vt:lpstr>The week before  your placement begins:</vt:lpstr>
      <vt:lpstr>More Information</vt:lpstr>
      <vt:lpstr>Make the most of your field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BSW Field Orientation</dc:title>
  <dc:creator>Cooke, Bailey</dc:creator>
  <cp:lastModifiedBy>Gibson, Allison</cp:lastModifiedBy>
  <cp:revision>19</cp:revision>
  <dcterms:created xsi:type="dcterms:W3CDTF">2021-11-29T15:50:13Z</dcterms:created>
  <dcterms:modified xsi:type="dcterms:W3CDTF">2023-07-26T20:03:38Z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