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79" r:id="rId4"/>
    <p:sldId id="280" r:id="rId5"/>
    <p:sldId id="270" r:id="rId6"/>
    <p:sldId id="283" r:id="rId7"/>
    <p:sldId id="276" r:id="rId8"/>
    <p:sldId id="273" r:id="rId9"/>
    <p:sldId id="275" r:id="rId10"/>
    <p:sldId id="274" r:id="rId11"/>
    <p:sldId id="278" r:id="rId12"/>
    <p:sldId id="281" r:id="rId13"/>
    <p:sldId id="28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s, Cheryl" initials="SC" lastIdx="1" clrIdx="0">
    <p:extLst>
      <p:ext uri="{19B8F6BF-5375-455C-9EA6-DF929625EA0E}">
        <p15:presenceInfo xmlns:p15="http://schemas.microsoft.com/office/powerpoint/2012/main" userId="S-1-5-21-872334846-580189086-2614858207-1784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Sheet1!$A$4:$A$5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Sheet1!$B$4:$B$5</c:f>
              <c:numCache>
                <c:formatCode>General</c:formatCode>
                <c:ptCount val="2"/>
                <c:pt idx="0">
                  <c:v>2222</c:v>
                </c:pt>
                <c:pt idx="1">
                  <c:v>1107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05074921861942"/>
          <c:y val="3.5361027995961199E-2"/>
          <c:w val="0.53404680416689965"/>
          <c:h val="0.85574269928926106"/>
        </c:manualLayout>
      </c:layout>
      <c:pieChart>
        <c:varyColors val="1"/>
        <c:ser>
          <c:idx val="0"/>
          <c:order val="0"/>
          <c:tx>
            <c:strRef>
              <c:f>Sheet1!$B$8</c:f>
              <c:strCache>
                <c:ptCount val="1"/>
                <c:pt idx="0">
                  <c:v>All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cat>
            <c:strRef>
              <c:f>Sheet1!$A$9:$A$11</c:f>
              <c:strCache>
                <c:ptCount val="2"/>
                <c:pt idx="0">
                  <c:v>Terminal degr</c:v>
                </c:pt>
                <c:pt idx="1">
                  <c:v>no terminal degr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161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Sheet1!$A$3:$A$13</c:f>
              <c:strCache>
                <c:ptCount val="10"/>
                <c:pt idx="0">
                  <c:v>Ag</c:v>
                </c:pt>
                <c:pt idx="1">
                  <c:v>AMS</c:v>
                </c:pt>
                <c:pt idx="2">
                  <c:v>Biol</c:v>
                </c:pt>
                <c:pt idx="3">
                  <c:v>Chem</c:v>
                </c:pt>
                <c:pt idx="4">
                  <c:v>CS</c:v>
                </c:pt>
                <c:pt idx="5">
                  <c:v>Engr</c:v>
                </c:pt>
                <c:pt idx="6">
                  <c:v>Geo</c:v>
                </c:pt>
                <c:pt idx="7">
                  <c:v>Math</c:v>
                </c:pt>
                <c:pt idx="8">
                  <c:v>Phys/Astr</c:v>
                </c:pt>
                <c:pt idx="9">
                  <c:v>Psyc Sci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11</c:v>
                </c:pt>
                <c:pt idx="1">
                  <c:v>10</c:v>
                </c:pt>
                <c:pt idx="2">
                  <c:v>22</c:v>
                </c:pt>
                <c:pt idx="3">
                  <c:v>14</c:v>
                </c:pt>
                <c:pt idx="4">
                  <c:v>7</c:v>
                </c:pt>
                <c:pt idx="5">
                  <c:v>12</c:v>
                </c:pt>
                <c:pt idx="6">
                  <c:v>17</c:v>
                </c:pt>
                <c:pt idx="7">
                  <c:v>20</c:v>
                </c:pt>
                <c:pt idx="8">
                  <c:v>14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Sheet1!$A$3:$A$13</c:f>
              <c:strCache>
                <c:ptCount val="10"/>
                <c:pt idx="0">
                  <c:v>Ag</c:v>
                </c:pt>
                <c:pt idx="1">
                  <c:v>AMS</c:v>
                </c:pt>
                <c:pt idx="2">
                  <c:v>Biol</c:v>
                </c:pt>
                <c:pt idx="3">
                  <c:v>Chem</c:v>
                </c:pt>
                <c:pt idx="4">
                  <c:v>CS</c:v>
                </c:pt>
                <c:pt idx="5">
                  <c:v>Engr</c:v>
                </c:pt>
                <c:pt idx="6">
                  <c:v>Geo</c:v>
                </c:pt>
                <c:pt idx="7">
                  <c:v>Math</c:v>
                </c:pt>
                <c:pt idx="8">
                  <c:v>Phys/Astr</c:v>
                </c:pt>
                <c:pt idx="9">
                  <c:v>Psyc Sci</c:v>
                </c:pt>
              </c:strCache>
            </c:str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  <c:pt idx="5">
                  <c:v>2</c:v>
                </c:pt>
                <c:pt idx="6">
                  <c:v>8</c:v>
                </c:pt>
                <c:pt idx="7">
                  <c:v>15</c:v>
                </c:pt>
                <c:pt idx="8">
                  <c:v>3</c:v>
                </c:pt>
                <c:pt idx="9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082128"/>
        <c:axId val="180082520"/>
      </c:barChart>
      <c:catAx>
        <c:axId val="18008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82520"/>
        <c:crosses val="autoZero"/>
        <c:auto val="1"/>
        <c:lblAlgn val="ctr"/>
        <c:lblOffset val="100"/>
        <c:noMultiLvlLbl val="0"/>
      </c:catAx>
      <c:valAx>
        <c:axId val="18008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8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1625246062992"/>
          <c:y val="2.3205609937055737E-2"/>
          <c:w val="0.21661067366579179"/>
          <c:h val="0.199706020789954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aseline="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Sheet1!$A$8:$A$10</c:f>
              <c:strCache>
                <c:ptCount val="2"/>
                <c:pt idx="0">
                  <c:v>Applications</c:v>
                </c:pt>
                <c:pt idx="1">
                  <c:v>Awards</c:v>
                </c:pt>
              </c:strCache>
            </c:strRef>
          </c:cat>
          <c:val>
            <c:numRef>
              <c:f>Sheet1!$B$8:$B$10</c:f>
              <c:numCache>
                <c:formatCode>General</c:formatCode>
                <c:ptCount val="3"/>
                <c:pt idx="0">
                  <c:v>126</c:v>
                </c:pt>
                <c:pt idx="1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Sheet1!$A$8:$A$10</c:f>
              <c:strCache>
                <c:ptCount val="2"/>
                <c:pt idx="0">
                  <c:v>Applications</c:v>
                </c:pt>
                <c:pt idx="1">
                  <c:v>Awards</c:v>
                </c:pt>
              </c:strCache>
            </c:strRef>
          </c:cat>
          <c:val>
            <c:numRef>
              <c:f>Sheet1!$C$8:$C$10</c:f>
              <c:numCache>
                <c:formatCode>General</c:formatCode>
                <c:ptCount val="3"/>
                <c:pt idx="0">
                  <c:v>30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083696"/>
        <c:axId val="180645000"/>
      </c:barChart>
      <c:catAx>
        <c:axId val="18008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45000"/>
        <c:crosses val="autoZero"/>
        <c:auto val="1"/>
        <c:lblAlgn val="ctr"/>
        <c:lblOffset val="100"/>
        <c:noMultiLvlLbl val="0"/>
      </c:catAx>
      <c:valAx>
        <c:axId val="180645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8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693185171380209"/>
          <c:y val="9.5667034249711361E-2"/>
          <c:w val="0.33181676994517695"/>
          <c:h val="0.294177355594678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Sheet1!$A$17:$A$19</c:f>
              <c:strCache>
                <c:ptCount val="2"/>
                <c:pt idx="0">
                  <c:v>Students</c:v>
                </c:pt>
                <c:pt idx="1">
                  <c:v>Mentors</c:v>
                </c:pt>
              </c:strCache>
            </c:strRef>
          </c:cat>
          <c:val>
            <c:numRef>
              <c:f>Sheet1!$B$17:$B$19</c:f>
              <c:numCache>
                <c:formatCode>General</c:formatCode>
                <c:ptCount val="3"/>
                <c:pt idx="0">
                  <c:v>14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Sheet1!$A$17:$A$19</c:f>
              <c:strCache>
                <c:ptCount val="2"/>
                <c:pt idx="0">
                  <c:v>Students</c:v>
                </c:pt>
                <c:pt idx="1">
                  <c:v>Mentors</c:v>
                </c:pt>
              </c:strCache>
            </c:strRef>
          </c:cat>
          <c:val>
            <c:numRef>
              <c:f>Sheet1!$C$17:$C$19</c:f>
              <c:numCache>
                <c:formatCode>General</c:formatCode>
                <c:ptCount val="3"/>
                <c:pt idx="0">
                  <c:v>15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502944"/>
        <c:axId val="223503336"/>
      </c:barChart>
      <c:catAx>
        <c:axId val="22350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503336"/>
        <c:crosses val="autoZero"/>
        <c:auto val="1"/>
        <c:lblAlgn val="ctr"/>
        <c:lblOffset val="100"/>
        <c:noMultiLvlLbl val="0"/>
      </c:catAx>
      <c:valAx>
        <c:axId val="22350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50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83326202286167"/>
          <c:y val="0.62451750625767721"/>
          <c:w val="0.2466811625235476"/>
          <c:h val="0.24186148614477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4366594006259E-2"/>
          <c:y val="4.5405982905982904E-2"/>
          <c:w val="0.95347324169224612"/>
          <c:h val="0.78622762298943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Sheet1!$A$3:$A$13</c:f>
              <c:strCache>
                <c:ptCount val="10"/>
                <c:pt idx="0">
                  <c:v>Ag</c:v>
                </c:pt>
                <c:pt idx="1">
                  <c:v>AMS</c:v>
                </c:pt>
                <c:pt idx="2">
                  <c:v>Biol</c:v>
                </c:pt>
                <c:pt idx="3">
                  <c:v>Chem</c:v>
                </c:pt>
                <c:pt idx="4">
                  <c:v>CS</c:v>
                </c:pt>
                <c:pt idx="5">
                  <c:v>Engr</c:v>
                </c:pt>
                <c:pt idx="6">
                  <c:v>Geo</c:v>
                </c:pt>
                <c:pt idx="7">
                  <c:v>Math</c:v>
                </c:pt>
                <c:pt idx="8">
                  <c:v>Phys/Astr</c:v>
                </c:pt>
                <c:pt idx="9">
                  <c:v>Psyc Sci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195</c:v>
                </c:pt>
                <c:pt idx="1">
                  <c:v>564</c:v>
                </c:pt>
                <c:pt idx="2">
                  <c:v>365</c:v>
                </c:pt>
                <c:pt idx="3">
                  <c:v>119</c:v>
                </c:pt>
                <c:pt idx="4">
                  <c:v>209</c:v>
                </c:pt>
                <c:pt idx="5">
                  <c:v>615</c:v>
                </c:pt>
                <c:pt idx="6">
                  <c:v>171</c:v>
                </c:pt>
                <c:pt idx="7">
                  <c:v>105</c:v>
                </c:pt>
                <c:pt idx="8">
                  <c:v>40</c:v>
                </c:pt>
                <c:pt idx="9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Sheet1!$A$3:$A$13</c:f>
              <c:strCache>
                <c:ptCount val="10"/>
                <c:pt idx="0">
                  <c:v>Ag</c:v>
                </c:pt>
                <c:pt idx="1">
                  <c:v>AMS</c:v>
                </c:pt>
                <c:pt idx="2">
                  <c:v>Biol</c:v>
                </c:pt>
                <c:pt idx="3">
                  <c:v>Chem</c:v>
                </c:pt>
                <c:pt idx="4">
                  <c:v>CS</c:v>
                </c:pt>
                <c:pt idx="5">
                  <c:v>Engr</c:v>
                </c:pt>
                <c:pt idx="6">
                  <c:v>Geo</c:v>
                </c:pt>
                <c:pt idx="7">
                  <c:v>Math</c:v>
                </c:pt>
                <c:pt idx="8">
                  <c:v>Phys/Astr</c:v>
                </c:pt>
                <c:pt idx="9">
                  <c:v>Psyc Sci</c:v>
                </c:pt>
              </c:strCache>
            </c:strRef>
          </c:cat>
          <c:val>
            <c:numRef>
              <c:f>Sheet1!$C$3:$C$13</c:f>
              <c:numCache>
                <c:formatCode>General</c:formatCode>
                <c:ptCount val="11"/>
                <c:pt idx="0">
                  <c:v>203</c:v>
                </c:pt>
                <c:pt idx="1">
                  <c:v>94</c:v>
                </c:pt>
                <c:pt idx="2">
                  <c:v>467</c:v>
                </c:pt>
                <c:pt idx="3">
                  <c:v>105</c:v>
                </c:pt>
                <c:pt idx="4">
                  <c:v>19</c:v>
                </c:pt>
                <c:pt idx="5">
                  <c:v>46</c:v>
                </c:pt>
                <c:pt idx="6">
                  <c:v>69</c:v>
                </c:pt>
                <c:pt idx="7">
                  <c:v>118</c:v>
                </c:pt>
                <c:pt idx="8">
                  <c:v>14</c:v>
                </c:pt>
                <c:pt idx="9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458000"/>
        <c:axId val="134458392"/>
      </c:barChart>
      <c:catAx>
        <c:axId val="13445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58392"/>
        <c:crosses val="autoZero"/>
        <c:auto val="1"/>
        <c:lblAlgn val="ctr"/>
        <c:lblOffset val="100"/>
        <c:noMultiLvlLbl val="0"/>
      </c:catAx>
      <c:valAx>
        <c:axId val="134458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5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370301169980866"/>
          <c:y val="5.2149791372232301E-2"/>
          <c:w val="0.14357326096949746"/>
          <c:h val="0.341546789824348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Sheet1!$A$3:$A$14</c:f>
              <c:strCache>
                <c:ptCount val="12"/>
                <c:pt idx="0">
                  <c:v>Ag</c:v>
                </c:pt>
                <c:pt idx="1">
                  <c:v>AMS</c:v>
                </c:pt>
                <c:pt idx="2">
                  <c:v>Biochem</c:v>
                </c:pt>
                <c:pt idx="3">
                  <c:v>Biol</c:v>
                </c:pt>
                <c:pt idx="4">
                  <c:v>Chem</c:v>
                </c:pt>
                <c:pt idx="5">
                  <c:v>CS</c:v>
                </c:pt>
                <c:pt idx="6">
                  <c:v>Engr</c:v>
                </c:pt>
                <c:pt idx="7">
                  <c:v>Geo</c:v>
                </c:pt>
                <c:pt idx="8">
                  <c:v>Math</c:v>
                </c:pt>
                <c:pt idx="9">
                  <c:v>Mid Sch Sci</c:v>
                </c:pt>
                <c:pt idx="10">
                  <c:v>Phys/Astr</c:v>
                </c:pt>
                <c:pt idx="11">
                  <c:v>Psyc Sci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35</c:v>
                </c:pt>
                <c:pt idx="1">
                  <c:v>58</c:v>
                </c:pt>
                <c:pt idx="2">
                  <c:v>7</c:v>
                </c:pt>
                <c:pt idx="3">
                  <c:v>51</c:v>
                </c:pt>
                <c:pt idx="4">
                  <c:v>25</c:v>
                </c:pt>
                <c:pt idx="5">
                  <c:v>13</c:v>
                </c:pt>
                <c:pt idx="6">
                  <c:v>66</c:v>
                </c:pt>
                <c:pt idx="7">
                  <c:v>29</c:v>
                </c:pt>
                <c:pt idx="8">
                  <c:v>15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Sheet1!$A$3:$A$14</c:f>
              <c:strCache>
                <c:ptCount val="12"/>
                <c:pt idx="0">
                  <c:v>Ag</c:v>
                </c:pt>
                <c:pt idx="1">
                  <c:v>AMS</c:v>
                </c:pt>
                <c:pt idx="2">
                  <c:v>Biochem</c:v>
                </c:pt>
                <c:pt idx="3">
                  <c:v>Biol</c:v>
                </c:pt>
                <c:pt idx="4">
                  <c:v>Chem</c:v>
                </c:pt>
                <c:pt idx="5">
                  <c:v>CS</c:v>
                </c:pt>
                <c:pt idx="6">
                  <c:v>Engr</c:v>
                </c:pt>
                <c:pt idx="7">
                  <c:v>Geo</c:v>
                </c:pt>
                <c:pt idx="8">
                  <c:v>Math</c:v>
                </c:pt>
                <c:pt idx="9">
                  <c:v>Mid Sch Sci</c:v>
                </c:pt>
                <c:pt idx="10">
                  <c:v>Phys/Astr</c:v>
                </c:pt>
                <c:pt idx="11">
                  <c:v>Psyc Sci</c:v>
                </c:pt>
              </c:strCache>
            </c:str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34</c:v>
                </c:pt>
                <c:pt idx="1">
                  <c:v>9</c:v>
                </c:pt>
                <c:pt idx="2">
                  <c:v>5</c:v>
                </c:pt>
                <c:pt idx="3">
                  <c:v>72</c:v>
                </c:pt>
                <c:pt idx="4">
                  <c:v>27</c:v>
                </c:pt>
                <c:pt idx="5">
                  <c:v>3</c:v>
                </c:pt>
                <c:pt idx="6">
                  <c:v>5</c:v>
                </c:pt>
                <c:pt idx="7">
                  <c:v>13</c:v>
                </c:pt>
                <c:pt idx="8">
                  <c:v>25</c:v>
                </c:pt>
                <c:pt idx="9">
                  <c:v>9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459176"/>
        <c:axId val="134459568"/>
      </c:barChart>
      <c:catAx>
        <c:axId val="13445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59568"/>
        <c:crosses val="autoZero"/>
        <c:auto val="1"/>
        <c:lblAlgn val="ctr"/>
        <c:lblOffset val="100"/>
        <c:noMultiLvlLbl val="0"/>
      </c:catAx>
      <c:valAx>
        <c:axId val="13445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45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336132983377083"/>
          <c:y val="9.7800379119276762E-2"/>
          <c:w val="0.1431126205517915"/>
          <c:h val="0.240162583843686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04768153980752E-2"/>
          <c:y val="0.13425925925925927"/>
          <c:w val="0.48423797025371829"/>
          <c:h val="0.80706328375619718"/>
        </c:manualLayout>
      </c:layout>
      <c:pieChart>
        <c:varyColors val="1"/>
        <c:ser>
          <c:idx val="0"/>
          <c:order val="0"/>
          <c:tx>
            <c:strRef>
              <c:f>Sheet1!$B$6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Sheet1!$A$7:$A$9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Sheet1!$B$7:$B$9</c:f>
              <c:numCache>
                <c:formatCode>General</c:formatCode>
                <c:ptCount val="3"/>
                <c:pt idx="0">
                  <c:v>486</c:v>
                </c:pt>
                <c:pt idx="1">
                  <c:v>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 smtClean="0"/>
              <a:t>Ogden enrollment = 449</a:t>
            </a:r>
            <a:endParaRPr lang="en-US" sz="3200" b="1" baseline="0" dirty="0"/>
          </a:p>
        </c:rich>
      </c:tx>
      <c:layout>
        <c:manualLayout>
          <c:xMode val="edge"/>
          <c:yMode val="edge"/>
          <c:x val="0.21084636432409823"/>
          <c:y val="7.299755157443646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Sheet1!$B$11</c:f>
              <c:strCache>
                <c:ptCount val="1"/>
                <c:pt idx="0">
                  <c:v>Ogden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Sheet1!$A$12:$A$13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Sheet1!$B$12:$B$13</c:f>
              <c:numCache>
                <c:formatCode>General</c:formatCode>
                <c:ptCount val="2"/>
                <c:pt idx="0">
                  <c:v>213</c:v>
                </c:pt>
                <c:pt idx="1">
                  <c:v>236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51457243194029"/>
          <c:y val="0.26181076680483428"/>
          <c:w val="0.26848542756805971"/>
          <c:h val="0.547543800175662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9"/>
                <c:pt idx="0">
                  <c:v>Ag</c:v>
                </c:pt>
                <c:pt idx="1">
                  <c:v>AMS</c:v>
                </c:pt>
                <c:pt idx="2">
                  <c:v>Biol</c:v>
                </c:pt>
                <c:pt idx="3">
                  <c:v>Chem</c:v>
                </c:pt>
                <c:pt idx="4">
                  <c:v>CS</c:v>
                </c:pt>
                <c:pt idx="5">
                  <c:v>Geo</c:v>
                </c:pt>
                <c:pt idx="6">
                  <c:v>Math</c:v>
                </c:pt>
                <c:pt idx="7">
                  <c:v>Phys/Astr</c:v>
                </c:pt>
                <c:pt idx="8">
                  <c:v>Psyc Sci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10</c:v>
                </c:pt>
                <c:pt idx="1">
                  <c:v>49</c:v>
                </c:pt>
                <c:pt idx="2">
                  <c:v>9</c:v>
                </c:pt>
                <c:pt idx="3">
                  <c:v>12</c:v>
                </c:pt>
                <c:pt idx="4">
                  <c:v>23</c:v>
                </c:pt>
                <c:pt idx="5">
                  <c:v>24</c:v>
                </c:pt>
                <c:pt idx="6">
                  <c:v>18</c:v>
                </c:pt>
                <c:pt idx="7">
                  <c:v>2</c:v>
                </c:pt>
                <c:pt idx="8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9"/>
                <c:pt idx="0">
                  <c:v>Ag</c:v>
                </c:pt>
                <c:pt idx="1">
                  <c:v>AMS</c:v>
                </c:pt>
                <c:pt idx="2">
                  <c:v>Biol</c:v>
                </c:pt>
                <c:pt idx="3">
                  <c:v>Chem</c:v>
                </c:pt>
                <c:pt idx="4">
                  <c:v>CS</c:v>
                </c:pt>
                <c:pt idx="5">
                  <c:v>Geo</c:v>
                </c:pt>
                <c:pt idx="6">
                  <c:v>Math</c:v>
                </c:pt>
                <c:pt idx="7">
                  <c:v>Phys/Astr</c:v>
                </c:pt>
                <c:pt idx="8">
                  <c:v>Psyc Sci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8</c:v>
                </c:pt>
                <c:pt idx="1">
                  <c:v>11</c:v>
                </c:pt>
                <c:pt idx="2">
                  <c:v>34</c:v>
                </c:pt>
                <c:pt idx="3">
                  <c:v>14</c:v>
                </c:pt>
                <c:pt idx="4">
                  <c:v>7</c:v>
                </c:pt>
                <c:pt idx="5">
                  <c:v>5</c:v>
                </c:pt>
                <c:pt idx="6">
                  <c:v>24</c:v>
                </c:pt>
                <c:pt idx="7">
                  <c:v>5</c:v>
                </c:pt>
                <c:pt idx="8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324376"/>
        <c:axId val="181033776"/>
      </c:barChart>
      <c:catAx>
        <c:axId val="21832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33776"/>
        <c:crosses val="autoZero"/>
        <c:auto val="1"/>
        <c:lblAlgn val="ctr"/>
        <c:lblOffset val="100"/>
        <c:noMultiLvlLbl val="0"/>
      </c:catAx>
      <c:valAx>
        <c:axId val="18103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32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018675009023716"/>
          <c:y val="0"/>
          <c:w val="0.21661067366579179"/>
          <c:h val="0.254033351702031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</c:dPt>
          <c:cat>
            <c:strRef>
              <c:f>Sheet1!$A$4:$A$5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Sheet1!$B$4:$B$5</c:f>
              <c:numCache>
                <c:formatCode>General</c:formatCode>
                <c:ptCount val="2"/>
                <c:pt idx="0">
                  <c:v>2222</c:v>
                </c:pt>
                <c:pt idx="1">
                  <c:v>1107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56418176275395E-2"/>
          <c:y val="2.4624625934723896E-2"/>
          <c:w val="0.82188716364744918"/>
          <c:h val="0.86187087534485984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All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cat>
            <c:strRef>
              <c:f>Sheet1!$A$3:$A$7</c:f>
              <c:strCache>
                <c:ptCount val="4"/>
                <c:pt idx="0">
                  <c:v>Prof</c:v>
                </c:pt>
                <c:pt idx="1">
                  <c:v>Assoc Prof</c:v>
                </c:pt>
                <c:pt idx="2">
                  <c:v>Asst Prof</c:v>
                </c:pt>
                <c:pt idx="3">
                  <c:v>Instr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64</c:v>
                </c:pt>
                <c:pt idx="1">
                  <c:v>54</c:v>
                </c:pt>
                <c:pt idx="2">
                  <c:v>46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Sheet1!$A$3:$A$6</c:f>
              <c:strCache>
                <c:ptCount val="3"/>
                <c:pt idx="0">
                  <c:v>Tenured</c:v>
                </c:pt>
                <c:pt idx="1">
                  <c:v>Tenure-track</c:v>
                </c:pt>
                <c:pt idx="2">
                  <c:v>Non-tenure track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119</c:v>
                </c:pt>
                <c:pt idx="1">
                  <c:v>41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0.18539</cdr:x>
      <cdr:y>0.63374</cdr:y>
    </cdr:from>
    <cdr:to>
      <cdr:x>0.33737</cdr:x>
      <cdr:y>0.82221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94896" y="2603366"/>
          <a:ext cx="979591" cy="77424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0.3756</cdr:y>
    </cdr:from>
    <cdr:to>
      <cdr:x>0.03267</cdr:x>
      <cdr:y>0.51413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1585594"/>
          <a:ext cx="184731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3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9B2C5E-F39F-4481-934F-C36D468FB4D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579202-60BA-49BE-95A1-7AFA6213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143A32-20D7-45D2-95D7-7D32A2D84A3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9B8EE-F182-4F70-9E77-59BCB664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8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2014 </a:t>
            </a:r>
            <a:r>
              <a:rPr lang="en-US" dirty="0" err="1" smtClean="0"/>
              <a:t>factbook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21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recent (2014)</a:t>
            </a:r>
            <a:r>
              <a:rPr lang="en-US" baseline="0" dirty="0" smtClean="0"/>
              <a:t> Fact book. </a:t>
            </a:r>
            <a:r>
              <a:rPr lang="en-US" dirty="0" smtClean="0"/>
              <a:t>Keep </a:t>
            </a:r>
            <a:r>
              <a:rPr lang="en-US" dirty="0" smtClean="0"/>
              <a:t>- Includes 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42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Through Oct 2014,  30 </a:t>
            </a:r>
            <a:r>
              <a:rPr lang="en-US" dirty="0" smtClean="0"/>
              <a:t>female out of 156 total applications</a:t>
            </a:r>
            <a:r>
              <a:rPr lang="en-US" baseline="0" dirty="0" smtClean="0"/>
              <a:t> (19.2%).  </a:t>
            </a:r>
            <a:r>
              <a:rPr lang="en-US" baseline="0" dirty="0" smtClean="0"/>
              <a:t>16 </a:t>
            </a:r>
            <a:r>
              <a:rPr lang="en-US" baseline="0" dirty="0" smtClean="0"/>
              <a:t>female out of 73 awards (21.9</a:t>
            </a:r>
            <a:r>
              <a:rPr lang="en-US" baseline="0" dirty="0" smtClean="0"/>
              <a:t>%).  Seems a little low since about a quarter of all professorial faculty are female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those who would likely apply for funding).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7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half of FUSE awards go to Honors Students.  Since</a:t>
            </a:r>
            <a:r>
              <a:rPr lang="en-US" baseline="0" dirty="0" smtClean="0"/>
              <a:t> the beginning and not including these, 38% of Students receiving FUSE awards have been female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09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recent (2014)</a:t>
            </a:r>
            <a:r>
              <a:rPr lang="en-US" baseline="0" dirty="0" smtClean="0"/>
              <a:t> Fact book.  </a:t>
            </a:r>
            <a:r>
              <a:rPr lang="en-US" dirty="0" smtClean="0"/>
              <a:t>From F2013 data</a:t>
            </a:r>
            <a:r>
              <a:rPr lang="en-US" baseline="0" dirty="0" smtClean="0"/>
              <a:t> because gender distribution is not available yet for F2014. </a:t>
            </a:r>
            <a:r>
              <a:rPr lang="en-US" dirty="0" smtClean="0"/>
              <a:t>Psych </a:t>
            </a:r>
            <a:r>
              <a:rPr lang="en-US" dirty="0" err="1" smtClean="0"/>
              <a:t>Sci</a:t>
            </a:r>
            <a:r>
              <a:rPr lang="en-US" dirty="0" smtClean="0"/>
              <a:t> estimated (75 total)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6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2014 IR data.  Keep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2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Oct 2014 from Lisa Wood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3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recent (2014)</a:t>
            </a:r>
            <a:r>
              <a:rPr lang="en-US" baseline="0" dirty="0" smtClean="0"/>
              <a:t> Fact book.  </a:t>
            </a:r>
            <a:r>
              <a:rPr lang="en-US" dirty="0" smtClean="0"/>
              <a:t>Keep </a:t>
            </a:r>
            <a:r>
              <a:rPr lang="en-US" dirty="0" smtClean="0"/>
              <a:t>- Includes Psych </a:t>
            </a:r>
            <a:r>
              <a:rPr lang="en-US" dirty="0" err="1" smtClean="0"/>
              <a:t>Sci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75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recent (2014)</a:t>
            </a:r>
            <a:r>
              <a:rPr lang="en-US" baseline="0" dirty="0" smtClean="0"/>
              <a:t> Fact book.  </a:t>
            </a:r>
            <a:r>
              <a:rPr lang="en-US" dirty="0" smtClean="0"/>
              <a:t>Keep </a:t>
            </a:r>
            <a:r>
              <a:rPr lang="en-US" dirty="0" smtClean="0"/>
              <a:t>- only 32% of Ogden faculty are women.  only 18.6% of tenured faculty are women, **includes Psych </a:t>
            </a:r>
            <a:r>
              <a:rPr lang="en-US" dirty="0" err="1" smtClean="0"/>
              <a:t>Sci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8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13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9B8EE-F182-4F70-9E77-59BCB664EB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6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8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2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6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2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9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3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A2DE-EEF6-4FDD-B0D2-DC9B3CA8E19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A59C-A525-4FD6-9A24-1FE33EB10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0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Snapshot of WISE (Women in Science and Engineering) in Ogden College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Cheryl Stevens</a:t>
            </a:r>
          </a:p>
          <a:p>
            <a:r>
              <a:rPr lang="en-US" sz="3600" dirty="0" smtClean="0"/>
              <a:t>Dean</a:t>
            </a:r>
          </a:p>
          <a:p>
            <a:r>
              <a:rPr lang="en-US" sz="3600" dirty="0" smtClean="0"/>
              <a:t>October 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54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Ogden Faculty by Terminal Degree Status </a:t>
            </a:r>
            <a:br>
              <a:rPr lang="en-US" b="1" dirty="0" smtClean="0"/>
            </a:br>
            <a:r>
              <a:rPr lang="en-US" b="1" dirty="0" smtClean="0"/>
              <a:t>Fall 2013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773961"/>
              </p:ext>
            </p:extLst>
          </p:nvPr>
        </p:nvGraphicFramePr>
        <p:xfrm>
          <a:off x="579120" y="1690688"/>
          <a:ext cx="6330462" cy="3950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617352" y="2060304"/>
            <a:ext cx="901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25%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201203" y="4533873"/>
            <a:ext cx="894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75%</a:t>
            </a:r>
            <a:endParaRPr lang="en-US" sz="3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69143"/>
              </p:ext>
            </p:extLst>
          </p:nvPr>
        </p:nvGraphicFramePr>
        <p:xfrm>
          <a:off x="6876757" y="2284008"/>
          <a:ext cx="415700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668"/>
                <a:gridCol w="1385668"/>
                <a:gridCol w="1385668"/>
              </a:tblGrid>
              <a:tr h="429517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51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Term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degree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123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38 (24%)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8323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w/o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Term degree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30 (55%)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8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Full-time Faculty by </a:t>
            </a:r>
            <a:r>
              <a:rPr lang="en-US" b="1" dirty="0" smtClean="0"/>
              <a:t>Department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508399"/>
              </p:ext>
            </p:extLst>
          </p:nvPr>
        </p:nvGraphicFramePr>
        <p:xfrm>
          <a:off x="1021080" y="1386840"/>
          <a:ext cx="10027920" cy="547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50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RCAP Applications and Awards by Gender, </a:t>
            </a:r>
            <a:r>
              <a:rPr lang="en-US" b="1" dirty="0" smtClean="0"/>
              <a:t>total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667890"/>
              </p:ext>
            </p:extLst>
          </p:nvPr>
        </p:nvGraphicFramePr>
        <p:xfrm>
          <a:off x="2297724" y="1807404"/>
          <a:ext cx="7719060" cy="486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770859" y="2857473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19%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7021691" y="408839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22%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135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384" y="365125"/>
            <a:ext cx="9888415" cy="1325563"/>
          </a:xfrm>
        </p:spPr>
        <p:txBody>
          <a:bodyPr/>
          <a:lstStyle/>
          <a:p>
            <a:pPr algn="ctr"/>
            <a:r>
              <a:rPr lang="en-US" b="1" dirty="0" smtClean="0"/>
              <a:t>FUSE, Fall 2014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87355"/>
              </p:ext>
            </p:extLst>
          </p:nvPr>
        </p:nvGraphicFramePr>
        <p:xfrm>
          <a:off x="6342183" y="1936018"/>
          <a:ext cx="4583726" cy="117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863"/>
                <a:gridCol w="2291863"/>
              </a:tblGrid>
              <a:tr h="59340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Applications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Funded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183247"/>
              </p:ext>
            </p:extLst>
          </p:nvPr>
        </p:nvGraphicFramePr>
        <p:xfrm>
          <a:off x="454854" y="2154115"/>
          <a:ext cx="7757159" cy="4528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838155" y="3279503"/>
            <a:ext cx="806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49%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5145997" y="3279503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25%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828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Ogden Student </a:t>
            </a:r>
            <a:r>
              <a:rPr lang="en-US" b="1" dirty="0" smtClean="0"/>
              <a:t>Profile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053965"/>
              </p:ext>
            </p:extLst>
          </p:nvPr>
        </p:nvGraphicFramePr>
        <p:xfrm>
          <a:off x="563880" y="1280160"/>
          <a:ext cx="5577840" cy="4311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27524"/>
              </p:ext>
            </p:extLst>
          </p:nvPr>
        </p:nvGraphicFramePr>
        <p:xfrm>
          <a:off x="6644640" y="1466426"/>
          <a:ext cx="4312920" cy="2324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460"/>
                <a:gridCol w="2156460"/>
              </a:tblGrid>
              <a:tr h="68975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Male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2222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8975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Female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1107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68975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Total enrollment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3329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67069"/>
              </p:ext>
            </p:extLst>
          </p:nvPr>
        </p:nvGraphicFramePr>
        <p:xfrm>
          <a:off x="6293746" y="4020185"/>
          <a:ext cx="5060054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027"/>
                <a:gridCol w="25300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ACT (2013 freshmen cohort)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24.3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Male 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24.0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24.8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6142" y="1568768"/>
            <a:ext cx="15107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Female </a:t>
            </a:r>
          </a:p>
          <a:p>
            <a:r>
              <a:rPr lang="en-US" sz="3200" b="1" dirty="0" smtClean="0"/>
              <a:t>   33%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4374702" y="4997768"/>
            <a:ext cx="11801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Male </a:t>
            </a:r>
          </a:p>
          <a:p>
            <a:r>
              <a:rPr lang="en-US" sz="3200" b="1" dirty="0" smtClean="0"/>
              <a:t> 67%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936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Ogden UG </a:t>
            </a:r>
            <a:r>
              <a:rPr lang="en-US" b="1" dirty="0"/>
              <a:t>S</a:t>
            </a:r>
            <a:r>
              <a:rPr lang="en-US" b="1" dirty="0" smtClean="0"/>
              <a:t>tudent Majors by </a:t>
            </a:r>
            <a:r>
              <a:rPr lang="en-US" b="1" dirty="0" smtClean="0"/>
              <a:t>Department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710859"/>
              </p:ext>
            </p:extLst>
          </p:nvPr>
        </p:nvGraphicFramePr>
        <p:xfrm>
          <a:off x="563880" y="1690688"/>
          <a:ext cx="1078992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UG Degrees by Department, 2013-2014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905149"/>
              </p:ext>
            </p:extLst>
          </p:nvPr>
        </p:nvGraphicFramePr>
        <p:xfrm>
          <a:off x="594360" y="1386840"/>
          <a:ext cx="1048512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6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Males </a:t>
            </a:r>
            <a:r>
              <a:rPr lang="en-US" b="1" dirty="0" smtClean="0"/>
              <a:t>vs </a:t>
            </a:r>
            <a:r>
              <a:rPr lang="en-US" b="1" dirty="0"/>
              <a:t>Females in Honors College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064692"/>
              </p:ext>
            </p:extLst>
          </p:nvPr>
        </p:nvGraphicFramePr>
        <p:xfrm>
          <a:off x="1393902" y="1897492"/>
          <a:ext cx="5301729" cy="336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568095"/>
              </p:ext>
            </p:extLst>
          </p:nvPr>
        </p:nvGraphicFramePr>
        <p:xfrm>
          <a:off x="4737039" y="1689736"/>
          <a:ext cx="6445404" cy="4107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1109986" y="1690688"/>
            <a:ext cx="4350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Total enrollment = 1379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308549" y="4359456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11285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908" y="28306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Graduate Students by Department, F2014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015733"/>
              </p:ext>
            </p:extLst>
          </p:nvPr>
        </p:nvGraphicFramePr>
        <p:xfrm>
          <a:off x="703385" y="1690688"/>
          <a:ext cx="10093569" cy="516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560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Ogden College Faculty by </a:t>
            </a:r>
            <a:r>
              <a:rPr lang="en-US" b="1" dirty="0" smtClean="0"/>
              <a:t>Gender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44889"/>
              </p:ext>
            </p:extLst>
          </p:nvPr>
        </p:nvGraphicFramePr>
        <p:xfrm>
          <a:off x="502920" y="1950720"/>
          <a:ext cx="6842760" cy="394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20473"/>
              </p:ext>
            </p:extLst>
          </p:nvPr>
        </p:nvGraphicFramePr>
        <p:xfrm>
          <a:off x="6812280" y="2331719"/>
          <a:ext cx="3444240" cy="2136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</a:tblGrid>
              <a:tr h="712329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Male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136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12329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Female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63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712329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199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59062" y="1919288"/>
            <a:ext cx="15107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Female </a:t>
            </a:r>
          </a:p>
          <a:p>
            <a:r>
              <a:rPr lang="en-US" sz="3200" b="1" dirty="0" smtClean="0"/>
              <a:t>   32%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5334000" y="5056555"/>
            <a:ext cx="152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</a:t>
            </a:r>
            <a:r>
              <a:rPr lang="en-US" sz="3200" b="1" dirty="0" smtClean="0"/>
              <a:t>ale </a:t>
            </a:r>
            <a:endParaRPr lang="en-US" sz="3200" b="1" dirty="0"/>
          </a:p>
          <a:p>
            <a:r>
              <a:rPr lang="en-US" sz="3200" b="1" dirty="0" smtClean="0"/>
              <a:t> 68%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217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59" y="36185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Ogden Faculty by Rank and </a:t>
            </a:r>
            <a:r>
              <a:rPr lang="en-US" b="1" dirty="0" smtClean="0"/>
              <a:t>Gender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677944"/>
              </p:ext>
            </p:extLst>
          </p:nvPr>
        </p:nvGraphicFramePr>
        <p:xfrm>
          <a:off x="1393597" y="1810739"/>
          <a:ext cx="4326673" cy="4125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1141"/>
              </p:ext>
            </p:extLst>
          </p:nvPr>
        </p:nvGraphicFramePr>
        <p:xfrm>
          <a:off x="6159813" y="2470408"/>
          <a:ext cx="5193987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329"/>
                <a:gridCol w="1731329"/>
                <a:gridCol w="17313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Rank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Prof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14 (22%)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Assoc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 Prof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46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8 (15%)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Asst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Prof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18 (39%)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</a:rPr>
                        <a:t>Instr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23 (66%)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00450" y="1416368"/>
            <a:ext cx="9875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Prof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32%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169856" y="5351915"/>
            <a:ext cx="204876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Assoc</a:t>
            </a:r>
            <a:r>
              <a:rPr lang="en-US" sz="3200" b="1" dirty="0" smtClean="0"/>
              <a:t> Prof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27%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372422" y="1416368"/>
            <a:ext cx="108715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Instr</a:t>
            </a:r>
            <a:r>
              <a:rPr lang="en-US" sz="3200" b="1" dirty="0" smtClean="0"/>
              <a:t>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18%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121919" y="3779367"/>
            <a:ext cx="17940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Asst</a:t>
            </a:r>
            <a:r>
              <a:rPr lang="en-US" sz="3200" b="1" dirty="0" smtClean="0"/>
              <a:t> Prof </a:t>
            </a:r>
          </a:p>
          <a:p>
            <a:r>
              <a:rPr lang="en-US" sz="3200" b="1" dirty="0" smtClean="0"/>
              <a:t>     23%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980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Ogden Faculty by </a:t>
            </a:r>
            <a:r>
              <a:rPr lang="en-US" b="1" dirty="0" smtClean="0"/>
              <a:t>Tenure Status </a:t>
            </a:r>
            <a:r>
              <a:rPr lang="en-US" b="1" dirty="0"/>
              <a:t>and </a:t>
            </a:r>
            <a:r>
              <a:rPr lang="en-US" b="1" dirty="0" smtClean="0"/>
              <a:t>Gender</a:t>
            </a:r>
            <a:br>
              <a:rPr lang="en-US" b="1" dirty="0" smtClean="0"/>
            </a:br>
            <a:r>
              <a:rPr lang="en-US" b="1" dirty="0" smtClean="0"/>
              <a:t>Fall 201</a:t>
            </a:r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853584"/>
              </p:ext>
            </p:extLst>
          </p:nvPr>
        </p:nvGraphicFramePr>
        <p:xfrm>
          <a:off x="563880" y="1505770"/>
          <a:ext cx="5654040" cy="4221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957084"/>
              </p:ext>
            </p:extLst>
          </p:nvPr>
        </p:nvGraphicFramePr>
        <p:xfrm>
          <a:off x="6675120" y="2130475"/>
          <a:ext cx="451104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680"/>
                <a:gridCol w="1503680"/>
                <a:gridCol w="1503680"/>
              </a:tblGrid>
              <a:tr h="403842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Male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Female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384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Tenured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26 (22%)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641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Tenure-track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14 (34%)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6899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Non tenure-track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23 (66%)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053840" y="5483275"/>
            <a:ext cx="167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Tenured </a:t>
            </a:r>
            <a:endParaRPr lang="en-US" sz="3200" b="1" dirty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62%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40970" y="4406057"/>
            <a:ext cx="1840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Tenure track 21%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563880" y="1232491"/>
            <a:ext cx="2179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Non tenure track </a:t>
            </a:r>
            <a:endParaRPr lang="en-US" sz="3200" b="1" dirty="0"/>
          </a:p>
          <a:p>
            <a:r>
              <a:rPr lang="en-US" sz="3200" b="1" dirty="0"/>
              <a:t> </a:t>
            </a:r>
            <a:r>
              <a:rPr lang="en-US" sz="3200" b="1" dirty="0" smtClean="0"/>
              <a:t>17%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32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441</Words>
  <Application>Microsoft Office PowerPoint</Application>
  <PresentationFormat>Widescreen</PresentationFormat>
  <Paragraphs>126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Snapshot of WISE (Women in Science and Engineering) in Ogden College </vt:lpstr>
      <vt:lpstr>Ogden Student Profile</vt:lpstr>
      <vt:lpstr>Ogden UG Student Majors by Department</vt:lpstr>
      <vt:lpstr>UG Degrees by Department, 2013-2014</vt:lpstr>
      <vt:lpstr>Males vs Females in Honors College</vt:lpstr>
      <vt:lpstr>Graduate Students by Department, F2014</vt:lpstr>
      <vt:lpstr>Ogden College Faculty by Gender</vt:lpstr>
      <vt:lpstr>Ogden Faculty by Rank and Gender</vt:lpstr>
      <vt:lpstr>Ogden Faculty by Tenure Status and Gender Fall 2014</vt:lpstr>
      <vt:lpstr>Ogden Faculty by Terminal Degree Status  Fall 2013</vt:lpstr>
      <vt:lpstr>Full-time Faculty by Department</vt:lpstr>
      <vt:lpstr>RCAP Applications and Awards by Gender, total</vt:lpstr>
      <vt:lpstr>FUSE, Fall 2014</vt:lpstr>
    </vt:vector>
  </TitlesOfParts>
  <Company>Western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of WISE (Women in Science and Engineering) in Ogden College</dc:title>
  <dc:creator>Stevens, Cheryl</dc:creator>
  <cp:lastModifiedBy>Stevens, Cheryl</cp:lastModifiedBy>
  <cp:revision>39</cp:revision>
  <cp:lastPrinted>2014-10-28T17:29:38Z</cp:lastPrinted>
  <dcterms:created xsi:type="dcterms:W3CDTF">2014-10-10T17:36:36Z</dcterms:created>
  <dcterms:modified xsi:type="dcterms:W3CDTF">2014-10-28T17:38:39Z</dcterms:modified>
</cp:coreProperties>
</file>