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44"/>
  </p:handoutMasterIdLst>
  <p:sldIdLst>
    <p:sldId id="256" r:id="rId2"/>
    <p:sldId id="268" r:id="rId3"/>
    <p:sldId id="257" r:id="rId4"/>
    <p:sldId id="258" r:id="rId5"/>
    <p:sldId id="269" r:id="rId6"/>
    <p:sldId id="270" r:id="rId7"/>
    <p:sldId id="271" r:id="rId8"/>
    <p:sldId id="272" r:id="rId9"/>
    <p:sldId id="273" r:id="rId10"/>
    <p:sldId id="293" r:id="rId11"/>
    <p:sldId id="259" r:id="rId12"/>
    <p:sldId id="296" r:id="rId13"/>
    <p:sldId id="274" r:id="rId14"/>
    <p:sldId id="262" r:id="rId15"/>
    <p:sldId id="263" r:id="rId16"/>
    <p:sldId id="279" r:id="rId17"/>
    <p:sldId id="280" r:id="rId18"/>
    <p:sldId id="278" r:id="rId19"/>
    <p:sldId id="295" r:id="rId20"/>
    <p:sldId id="277" r:id="rId21"/>
    <p:sldId id="294" r:id="rId22"/>
    <p:sldId id="297" r:id="rId23"/>
    <p:sldId id="290" r:id="rId24"/>
    <p:sldId id="281" r:id="rId25"/>
    <p:sldId id="282" r:id="rId26"/>
    <p:sldId id="283" r:id="rId27"/>
    <p:sldId id="284" r:id="rId28"/>
    <p:sldId id="289" r:id="rId29"/>
    <p:sldId id="298" r:id="rId30"/>
    <p:sldId id="292" r:id="rId31"/>
    <p:sldId id="291" r:id="rId32"/>
    <p:sldId id="299" r:id="rId33"/>
    <p:sldId id="285" r:id="rId34"/>
    <p:sldId id="264" r:id="rId35"/>
    <p:sldId id="301" r:id="rId36"/>
    <p:sldId id="287" r:id="rId37"/>
    <p:sldId id="288" r:id="rId38"/>
    <p:sldId id="300" r:id="rId39"/>
    <p:sldId id="286" r:id="rId40"/>
    <p:sldId id="265" r:id="rId41"/>
    <p:sldId id="266" r:id="rId42"/>
    <p:sldId id="302"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AC52"/>
    <a:srgbClr val="C40000"/>
    <a:srgbClr val="AB5805"/>
    <a:srgbClr val="FFFFCC"/>
    <a:srgbClr val="FF0000"/>
    <a:srgbClr val="000099"/>
    <a:srgbClr val="FFE07D"/>
    <a:srgbClr val="522A0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4" d="100"/>
          <a:sy n="74" d="100"/>
        </p:scale>
        <p:origin x="-96" y="-86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71" d="100"/>
          <a:sy n="71" d="100"/>
        </p:scale>
        <p:origin x="-104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798CC1F-A138-4951-AD07-4E04CFD50AE5}" type="datetimeFigureOut">
              <a:rPr lang="en-US"/>
              <a:pPr>
                <a:defRPr/>
              </a:pPr>
              <a:t>5/27/2009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15E6BD0-414B-4485-8D16-E494545191C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B88B9C-9CAE-4E6C-AF91-1D46266B85E7}" type="datetimeFigureOut">
              <a:rPr lang="en-US"/>
              <a:pPr>
                <a:defRPr/>
              </a:pPr>
              <a:t>5/27/2009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489BA0-0734-43A0-B5B5-CD8BFA9CB2F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B1AE7A-6E78-4D8C-A7D4-814FA3B89E58}" type="datetimeFigureOut">
              <a:rPr lang="en-US"/>
              <a:pPr>
                <a:defRPr/>
              </a:pPr>
              <a:t>5/27/2009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7EBEF4-ABB9-45A3-B405-5F7DAED90B7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259D8A-9CCE-42FD-B5DB-F3A2B9A2ECE5}" type="datetimeFigureOut">
              <a:rPr lang="en-US"/>
              <a:pPr>
                <a:defRPr/>
              </a:pPr>
              <a:t>5/27/2009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01A62A-0E24-418B-9B9C-694756432F2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E8D6CF-1A78-459E-B51E-5A933380A7D3}" type="datetimeFigureOut">
              <a:rPr lang="en-US"/>
              <a:pPr>
                <a:defRPr/>
              </a:pPr>
              <a:t>5/27/2009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C43464-128C-462C-8AD1-FE271312CDA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BD67C8-2724-4449-BB9A-01D7E42E393C}" type="datetimeFigureOut">
              <a:rPr lang="en-US"/>
              <a:pPr>
                <a:defRPr/>
              </a:pPr>
              <a:t>5/27/2009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0AC736-5B49-4A5A-8A67-7F69B1E7DE3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1BCD5F-D6E4-4E45-A150-817AE5FF1D1C}" type="datetimeFigureOut">
              <a:rPr lang="en-US"/>
              <a:pPr>
                <a:defRPr/>
              </a:pPr>
              <a:t>5/27/2009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95A9A8-2C7B-4C53-BEC5-D4EA4D0ED0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CEA6D8-2C2F-4C43-8B98-11D451516CEB}" type="datetimeFigureOut">
              <a:rPr lang="en-US"/>
              <a:pPr>
                <a:defRPr/>
              </a:pPr>
              <a:t>5/27/2009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1AA72C-B066-4AED-83A3-A7810826EF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153F9F-7243-48B6-8EA2-DD597839365F}" type="datetimeFigureOut">
              <a:rPr lang="en-US"/>
              <a:pPr>
                <a:defRPr/>
              </a:pPr>
              <a:t>5/27/2009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A3F1A5-C1E3-451C-AFA8-2BCE62B28F6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6D7711-170C-4442-B636-F9DFDF0622A3}" type="datetimeFigureOut">
              <a:rPr lang="en-US"/>
              <a:pPr>
                <a:defRPr/>
              </a:pPr>
              <a:t>5/27/2009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D158BA-FA5B-422A-AF3D-9F14935C62A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5C58FD-749E-4CC8-A34F-C672FF1085F0}" type="datetimeFigureOut">
              <a:rPr lang="en-US"/>
              <a:pPr>
                <a:defRPr/>
              </a:pPr>
              <a:t>5/27/2009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F31D4C-55E1-4279-AC67-B90D1A9E95B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06C9F4-2858-4078-8DD8-6D635F16ABFD}" type="datetimeFigureOut">
              <a:rPr lang="en-US"/>
              <a:pPr>
                <a:defRPr/>
              </a:pPr>
              <a:t>5/27/2009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071B02-5AEF-40DC-9EBD-A9A739BD03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8A15751-4D7E-4230-B15C-4A7A4A01EE35}" type="datetimeFigureOut">
              <a:rPr lang="en-US"/>
              <a:pPr>
                <a:defRPr/>
              </a:pPr>
              <a:t>5/27/2009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4A3E27C-800E-4BCE-9ADF-5F1C7D39BA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hyperlink" Target="http://www.wku.edu/Library/museum" TargetMode="External"/><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4338" name="Picture 2" descr="carving roast.jpg"/>
          <p:cNvPicPr>
            <a:picLocks noChangeAspect="1"/>
          </p:cNvPicPr>
          <p:nvPr/>
        </p:nvPicPr>
        <p:blipFill>
          <a:blip r:embed="rId2"/>
          <a:srcRect/>
          <a:stretch>
            <a:fillRect/>
          </a:stretch>
        </p:blipFill>
        <p:spPr bwMode="auto">
          <a:xfrm>
            <a:off x="838200" y="457200"/>
            <a:ext cx="7543800" cy="6015038"/>
          </a:xfrm>
          <a:prstGeom prst="rect">
            <a:avLst/>
          </a:prstGeom>
          <a:noFill/>
          <a:ln w="9525">
            <a:noFill/>
            <a:miter lim="800000"/>
            <a:headEnd/>
            <a:tailEnd/>
          </a:ln>
        </p:spPr>
      </p:pic>
      <p:sp>
        <p:nvSpPr>
          <p:cNvPr id="4" name="TextBox 3"/>
          <p:cNvSpPr txBox="1"/>
          <p:nvPr/>
        </p:nvSpPr>
        <p:spPr>
          <a:xfrm>
            <a:off x="4191000" y="685800"/>
            <a:ext cx="4086375" cy="2308324"/>
          </a:xfrm>
          <a:prstGeom prst="rect">
            <a:avLst/>
          </a:prstGeom>
          <a:noFill/>
        </p:spPr>
        <p:txBody>
          <a:bodyPr wrap="none">
            <a:spAutoFit/>
          </a:bodyPr>
          <a:lstStyle/>
          <a:p>
            <a:pPr fontAlgn="auto">
              <a:spcBef>
                <a:spcPts val="0"/>
              </a:spcBef>
              <a:spcAft>
                <a:spcPts val="0"/>
              </a:spcAft>
              <a:defRPr/>
            </a:pPr>
            <a:r>
              <a:rPr lang="en-US" sz="4400" b="1" i="1" dirty="0">
                <a:ln w="12700">
                  <a:solidFill>
                    <a:schemeClr val="tx1">
                      <a:lumMod val="95000"/>
                      <a:lumOff val="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Harlow Solid Italic" pitchFamily="82" charset="0"/>
                <a:cs typeface="+mn-cs"/>
              </a:rPr>
              <a:t>Recommended by</a:t>
            </a:r>
          </a:p>
          <a:p>
            <a:pPr fontAlgn="auto">
              <a:spcBef>
                <a:spcPts val="0"/>
              </a:spcBef>
              <a:spcAft>
                <a:spcPts val="0"/>
              </a:spcAft>
              <a:defRPr/>
            </a:pPr>
            <a:r>
              <a:rPr lang="en-US" sz="4400" b="1" i="1" dirty="0">
                <a:ln w="12700">
                  <a:solidFill>
                    <a:schemeClr val="tx1">
                      <a:lumMod val="95000"/>
                      <a:lumOff val="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Harlow Solid Italic" pitchFamily="82" charset="0"/>
                <a:cs typeface="+mn-cs"/>
              </a:rPr>
              <a:t>Duncan Hines</a:t>
            </a:r>
          </a:p>
          <a:p>
            <a:pPr algn="r" fontAlgn="auto">
              <a:spcBef>
                <a:spcPts val="0"/>
              </a:spcBef>
              <a:spcAft>
                <a:spcPts val="0"/>
              </a:spcAft>
              <a:defRPr/>
            </a:pPr>
            <a:r>
              <a:rPr lang="en-US" sz="2800" b="1" i="1" dirty="0">
                <a:ln w="12700">
                  <a:solidFill>
                    <a:schemeClr val="tx1">
                      <a:lumMod val="95000"/>
                      <a:lumOff val="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Harlow Solid Italic" pitchFamily="82" charset="0"/>
                <a:cs typeface="+mn-cs"/>
              </a:rPr>
              <a:t>by Donna Parker</a:t>
            </a:r>
          </a:p>
          <a:p>
            <a:pPr algn="r" fontAlgn="auto">
              <a:spcBef>
                <a:spcPts val="0"/>
              </a:spcBef>
              <a:spcAft>
                <a:spcPts val="0"/>
              </a:spcAft>
              <a:defRPr/>
            </a:pPr>
            <a:r>
              <a:rPr lang="en-US" sz="2800" b="1" i="1" dirty="0">
                <a:ln w="12700">
                  <a:solidFill>
                    <a:schemeClr val="tx1">
                      <a:lumMod val="95000"/>
                      <a:lumOff val="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Harlow Solid Italic" pitchFamily="82" charset="0"/>
                <a:cs typeface="+mn-cs"/>
              </a:rPr>
              <a:t>and Jonathan Jeffrey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3554" name="Picture 1" descr="postcard1).jpg"/>
          <p:cNvPicPr>
            <a:picLocks noChangeAspect="1"/>
          </p:cNvPicPr>
          <p:nvPr/>
        </p:nvPicPr>
        <p:blipFill>
          <a:blip r:embed="rId2"/>
          <a:srcRect/>
          <a:stretch>
            <a:fillRect/>
          </a:stretch>
        </p:blipFill>
        <p:spPr bwMode="auto">
          <a:xfrm>
            <a:off x="152400" y="2438400"/>
            <a:ext cx="3657600" cy="2405063"/>
          </a:xfrm>
          <a:prstGeom prst="rect">
            <a:avLst/>
          </a:prstGeom>
          <a:noFill/>
          <a:ln w="9525">
            <a:noFill/>
            <a:miter lim="800000"/>
            <a:headEnd/>
            <a:tailEnd/>
          </a:ln>
        </p:spPr>
      </p:pic>
      <p:pic>
        <p:nvPicPr>
          <p:cNvPr id="23555" name="Picture 2" descr="postcard2.jpg"/>
          <p:cNvPicPr>
            <a:picLocks noChangeAspect="1"/>
          </p:cNvPicPr>
          <p:nvPr/>
        </p:nvPicPr>
        <p:blipFill>
          <a:blip r:embed="rId3"/>
          <a:srcRect/>
          <a:stretch>
            <a:fillRect/>
          </a:stretch>
        </p:blipFill>
        <p:spPr bwMode="auto">
          <a:xfrm rot="-854025">
            <a:off x="387350" y="565150"/>
            <a:ext cx="3657600" cy="2368550"/>
          </a:xfrm>
          <a:prstGeom prst="rect">
            <a:avLst/>
          </a:prstGeom>
          <a:noFill/>
          <a:ln w="9525">
            <a:noFill/>
            <a:miter lim="800000"/>
            <a:headEnd/>
            <a:tailEnd/>
          </a:ln>
        </p:spPr>
      </p:pic>
      <p:pic>
        <p:nvPicPr>
          <p:cNvPr id="23556" name="Picture 3" descr="postcard3.jpg"/>
          <p:cNvPicPr>
            <a:picLocks noChangeAspect="1"/>
          </p:cNvPicPr>
          <p:nvPr/>
        </p:nvPicPr>
        <p:blipFill>
          <a:blip r:embed="rId4"/>
          <a:srcRect/>
          <a:stretch>
            <a:fillRect/>
          </a:stretch>
        </p:blipFill>
        <p:spPr bwMode="auto">
          <a:xfrm rot="525386">
            <a:off x="3092450" y="2311400"/>
            <a:ext cx="4572000" cy="2935288"/>
          </a:xfrm>
          <a:prstGeom prst="rect">
            <a:avLst/>
          </a:prstGeom>
          <a:noFill/>
          <a:ln w="9525">
            <a:noFill/>
            <a:miter lim="800000"/>
            <a:headEnd/>
            <a:tailEnd/>
          </a:ln>
        </p:spPr>
      </p:pic>
      <p:pic>
        <p:nvPicPr>
          <p:cNvPr id="23557" name="Picture 4" descr="postcard4.jpg"/>
          <p:cNvPicPr>
            <a:picLocks noChangeAspect="1"/>
          </p:cNvPicPr>
          <p:nvPr/>
        </p:nvPicPr>
        <p:blipFill>
          <a:blip r:embed="rId5"/>
          <a:srcRect/>
          <a:stretch>
            <a:fillRect/>
          </a:stretch>
        </p:blipFill>
        <p:spPr bwMode="auto">
          <a:xfrm rot="-809106">
            <a:off x="776288" y="4806950"/>
            <a:ext cx="2743200" cy="1755775"/>
          </a:xfrm>
          <a:prstGeom prst="rect">
            <a:avLst/>
          </a:prstGeom>
          <a:noFill/>
          <a:ln w="9525">
            <a:noFill/>
            <a:miter lim="800000"/>
            <a:headEnd/>
            <a:tailEnd/>
          </a:ln>
        </p:spPr>
      </p:pic>
      <p:pic>
        <p:nvPicPr>
          <p:cNvPr id="23558" name="Picture 5" descr="postcard5.jpg"/>
          <p:cNvPicPr>
            <a:picLocks noChangeAspect="1"/>
          </p:cNvPicPr>
          <p:nvPr/>
        </p:nvPicPr>
        <p:blipFill>
          <a:blip r:embed="rId6"/>
          <a:srcRect/>
          <a:stretch>
            <a:fillRect/>
          </a:stretch>
        </p:blipFill>
        <p:spPr bwMode="auto">
          <a:xfrm rot="-237562">
            <a:off x="3355975" y="581025"/>
            <a:ext cx="3657600" cy="2432050"/>
          </a:xfrm>
          <a:prstGeom prst="rect">
            <a:avLst/>
          </a:prstGeom>
          <a:noFill/>
          <a:ln w="9525">
            <a:noFill/>
            <a:miter lim="800000"/>
            <a:headEnd/>
            <a:tailEnd/>
          </a:ln>
        </p:spPr>
      </p:pic>
      <p:sp>
        <p:nvSpPr>
          <p:cNvPr id="7" name="Rectangle 6"/>
          <p:cNvSpPr/>
          <p:nvPr/>
        </p:nvSpPr>
        <p:spPr>
          <a:xfrm>
            <a:off x="3810000" y="5334000"/>
            <a:ext cx="5105400" cy="1323439"/>
          </a:xfrm>
          <a:prstGeom prst="rect">
            <a:avLst/>
          </a:prstGeom>
          <a:solidFill>
            <a:schemeClr val="bg1">
              <a:lumMod val="95000"/>
            </a:schemeClr>
          </a:solidFill>
          <a:effectLst>
            <a:glow rad="139700">
              <a:schemeClr val="accent6">
                <a:satMod val="175000"/>
                <a:alpha val="40000"/>
              </a:schemeClr>
            </a:glow>
          </a:effectLst>
        </p:spPr>
        <p:txBody>
          <a:bodyPr>
            <a:spAutoFit/>
          </a:bodyPr>
          <a:lstStyle/>
          <a:p>
            <a:pPr fontAlgn="auto">
              <a:spcBef>
                <a:spcPts val="0"/>
              </a:spcBef>
              <a:spcAft>
                <a:spcPts val="0"/>
              </a:spcAft>
              <a:defRPr/>
            </a:pPr>
            <a:r>
              <a:rPr lang="en-US" sz="1600" dirty="0">
                <a:latin typeface="+mn-lt"/>
                <a:cs typeface="+mn-cs"/>
              </a:rPr>
              <a:t>In certain circles – particularly that of the traveling businessmen - he was soon known as an expert on where to find clean and comfortable lodgings and healthy, well-cooked meals. In 1934, when a Chicago newspaper wrote an article on Duncan’s hobby, he began to receive calls.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2700000"/>
        </a:gradFill>
        <a:effectLst/>
      </p:bgPr>
    </p:bg>
    <p:spTree>
      <p:nvGrpSpPr>
        <p:cNvPr id="1" name=""/>
        <p:cNvGrpSpPr/>
        <p:nvPr/>
      </p:nvGrpSpPr>
      <p:grpSpPr>
        <a:xfrm>
          <a:off x="0" y="0"/>
          <a:ext cx="0" cy="0"/>
          <a:chOff x="0" y="0"/>
          <a:chExt cx="0" cy="0"/>
        </a:xfrm>
      </p:grpSpPr>
      <p:pic>
        <p:nvPicPr>
          <p:cNvPr id="24578" name="Picture 6" descr="blue adventures front.tif"/>
          <p:cNvPicPr>
            <a:picLocks noChangeAspect="1"/>
          </p:cNvPicPr>
          <p:nvPr/>
        </p:nvPicPr>
        <p:blipFill>
          <a:blip r:embed="rId2"/>
          <a:srcRect/>
          <a:stretch>
            <a:fillRect/>
          </a:stretch>
        </p:blipFill>
        <p:spPr bwMode="auto">
          <a:xfrm>
            <a:off x="304800" y="228600"/>
            <a:ext cx="8443913" cy="3733800"/>
          </a:xfrm>
          <a:prstGeom prst="rect">
            <a:avLst/>
          </a:prstGeom>
          <a:noFill/>
          <a:ln w="9525">
            <a:noFill/>
            <a:miter lim="800000"/>
            <a:headEnd/>
            <a:tailEnd/>
          </a:ln>
        </p:spPr>
      </p:pic>
      <p:pic>
        <p:nvPicPr>
          <p:cNvPr id="24579" name="Picture 7" descr="KY blu adventure.tif"/>
          <p:cNvPicPr>
            <a:picLocks noChangeAspect="1"/>
          </p:cNvPicPr>
          <p:nvPr/>
        </p:nvPicPr>
        <p:blipFill>
          <a:blip r:embed="rId3"/>
          <a:srcRect/>
          <a:stretch>
            <a:fillRect/>
          </a:stretch>
        </p:blipFill>
        <p:spPr bwMode="auto">
          <a:xfrm rot="-989187">
            <a:off x="377825" y="3305175"/>
            <a:ext cx="6945313" cy="2057400"/>
          </a:xfrm>
          <a:prstGeom prst="rect">
            <a:avLst/>
          </a:prstGeom>
          <a:noFill/>
          <a:ln w="9525">
            <a:noFill/>
            <a:miter lim="800000"/>
            <a:headEnd/>
            <a:tailEnd/>
          </a:ln>
        </p:spPr>
      </p:pic>
      <p:sp>
        <p:nvSpPr>
          <p:cNvPr id="6" name="Rectangle 5"/>
          <p:cNvSpPr/>
          <p:nvPr/>
        </p:nvSpPr>
        <p:spPr>
          <a:xfrm>
            <a:off x="4953000" y="5257800"/>
            <a:ext cx="3962400" cy="1384995"/>
          </a:xfrm>
          <a:prstGeom prst="rect">
            <a:avLst/>
          </a:prstGeom>
          <a:solidFill>
            <a:schemeClr val="tx2">
              <a:lumMod val="20000"/>
              <a:lumOff val="80000"/>
            </a:schemeClr>
          </a:solidFill>
          <a:effectLst>
            <a:glow rad="101600">
              <a:schemeClr val="accent1">
                <a:satMod val="175000"/>
                <a:alpha val="40000"/>
              </a:schemeClr>
            </a:glow>
          </a:effectLst>
        </p:spPr>
        <p:txBody>
          <a:bodyPr>
            <a:spAutoFit/>
          </a:bodyPr>
          <a:lstStyle/>
          <a:p>
            <a:pPr fontAlgn="auto">
              <a:spcBef>
                <a:spcPts val="0"/>
              </a:spcBef>
              <a:spcAft>
                <a:spcPts val="0"/>
              </a:spcAft>
              <a:defRPr/>
            </a:pPr>
            <a:r>
              <a:rPr lang="en-US" sz="1400" dirty="0">
                <a:latin typeface="+mn-lt"/>
                <a:cs typeface="+mn-cs"/>
              </a:rPr>
              <a:t>This newfound popularity prompted he and Florence to select 167 of their favorite restaurants to use in a small publication which was to become the first </a:t>
            </a:r>
            <a:r>
              <a:rPr lang="en-US" sz="1400" i="1" dirty="0">
                <a:latin typeface="+mn-lt"/>
                <a:cs typeface="+mn-cs"/>
              </a:rPr>
              <a:t>“Adventures in Good Eating.”</a:t>
            </a:r>
            <a:r>
              <a:rPr lang="en-US" sz="1400" dirty="0">
                <a:latin typeface="+mn-lt"/>
                <a:cs typeface="+mn-cs"/>
              </a:rPr>
              <a:t>  Hines printed 1000 of these blue tri-fold guides to include in their Christmas card. </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5602" name="Picture 2" descr="rest4.jpg"/>
          <p:cNvPicPr>
            <a:picLocks noChangeAspect="1"/>
          </p:cNvPicPr>
          <p:nvPr/>
        </p:nvPicPr>
        <p:blipFill>
          <a:blip r:embed="rId2"/>
          <a:srcRect/>
          <a:stretch>
            <a:fillRect/>
          </a:stretch>
        </p:blipFill>
        <p:spPr bwMode="auto">
          <a:xfrm>
            <a:off x="5715000" y="0"/>
            <a:ext cx="3429000" cy="5667375"/>
          </a:xfrm>
          <a:prstGeom prst="rect">
            <a:avLst/>
          </a:prstGeom>
          <a:noFill/>
          <a:ln w="38100">
            <a:solidFill>
              <a:schemeClr val="tx1"/>
            </a:solidFill>
            <a:miter lim="800000"/>
            <a:headEnd/>
            <a:tailEnd/>
          </a:ln>
        </p:spPr>
      </p:pic>
      <p:pic>
        <p:nvPicPr>
          <p:cNvPr id="25603" name="Picture 4" descr="rest6jpg.jpg"/>
          <p:cNvPicPr>
            <a:picLocks noChangeAspect="1"/>
          </p:cNvPicPr>
          <p:nvPr/>
        </p:nvPicPr>
        <p:blipFill>
          <a:blip r:embed="rId3"/>
          <a:srcRect/>
          <a:stretch>
            <a:fillRect/>
          </a:stretch>
        </p:blipFill>
        <p:spPr bwMode="auto">
          <a:xfrm>
            <a:off x="0" y="0"/>
            <a:ext cx="5745163" cy="4648200"/>
          </a:xfrm>
          <a:prstGeom prst="rect">
            <a:avLst/>
          </a:prstGeom>
          <a:noFill/>
          <a:ln w="28575">
            <a:solidFill>
              <a:schemeClr val="tx1"/>
            </a:solidFill>
            <a:miter lim="800000"/>
            <a:headEnd/>
            <a:tailEnd/>
          </a:ln>
        </p:spPr>
      </p:pic>
      <p:pic>
        <p:nvPicPr>
          <p:cNvPr id="25604" name="Picture 3" descr="rest1.jpg"/>
          <p:cNvPicPr>
            <a:picLocks noChangeAspect="1"/>
          </p:cNvPicPr>
          <p:nvPr/>
        </p:nvPicPr>
        <p:blipFill>
          <a:blip r:embed="rId4"/>
          <a:srcRect/>
          <a:stretch>
            <a:fillRect/>
          </a:stretch>
        </p:blipFill>
        <p:spPr bwMode="auto">
          <a:xfrm>
            <a:off x="3505200" y="2819400"/>
            <a:ext cx="2230438" cy="4038600"/>
          </a:xfrm>
          <a:prstGeom prst="rect">
            <a:avLst/>
          </a:prstGeom>
          <a:noFill/>
          <a:ln w="28575">
            <a:solidFill>
              <a:schemeClr val="tx1"/>
            </a:solidFill>
            <a:miter lim="800000"/>
            <a:headEnd/>
            <a:tailEnd/>
          </a:ln>
        </p:spPr>
      </p:pic>
      <p:pic>
        <p:nvPicPr>
          <p:cNvPr id="25605" name="Picture 5" descr="rest7.jpg"/>
          <p:cNvPicPr>
            <a:picLocks noChangeAspect="1"/>
          </p:cNvPicPr>
          <p:nvPr/>
        </p:nvPicPr>
        <p:blipFill>
          <a:blip r:embed="rId5"/>
          <a:srcRect/>
          <a:stretch>
            <a:fillRect/>
          </a:stretch>
        </p:blipFill>
        <p:spPr bwMode="auto">
          <a:xfrm>
            <a:off x="5943600" y="4953000"/>
            <a:ext cx="2236788" cy="1752600"/>
          </a:xfrm>
          <a:prstGeom prst="rect">
            <a:avLst/>
          </a:prstGeom>
          <a:noFill/>
          <a:ln w="38100">
            <a:solidFill>
              <a:schemeClr val="tx1"/>
            </a:solidFill>
            <a:miter lim="800000"/>
            <a:headEnd/>
            <a:tailEnd/>
          </a:ln>
        </p:spPr>
      </p:pic>
      <p:sp>
        <p:nvSpPr>
          <p:cNvPr id="7" name="Rectangle 6"/>
          <p:cNvSpPr/>
          <p:nvPr/>
        </p:nvSpPr>
        <p:spPr>
          <a:xfrm>
            <a:off x="152400" y="4800600"/>
            <a:ext cx="3124200" cy="2032000"/>
          </a:xfrm>
          <a:prstGeom prst="rect">
            <a:avLst/>
          </a:prstGeom>
        </p:spPr>
        <p:txBody>
          <a:bodyPr>
            <a:spAutoFit/>
          </a:bodyPr>
          <a:lstStyle/>
          <a:p>
            <a:pPr fontAlgn="auto">
              <a:spcBef>
                <a:spcPts val="0"/>
              </a:spcBef>
              <a:spcAft>
                <a:spcPts val="0"/>
              </a:spcAft>
              <a:defRPr/>
            </a:pPr>
            <a:r>
              <a:rPr lang="en-US" sz="1400" dirty="0">
                <a:solidFill>
                  <a:schemeClr val="bg1"/>
                </a:solidFill>
                <a:latin typeface="+mj-lt"/>
                <a:cs typeface="+mn-cs"/>
              </a:rPr>
              <a:t>Before the 1950s, eating out could be an adventure - - - but not necessarily a good one.  Hines realized he had done something rather new - - given good, solid advice to the average person.   So many people wanted his “Christmas Card” that he began to charge. Could he have enough material and interest to for a book?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6626" name="Content Placeholder 3" descr="book_red_A.jpg"/>
          <p:cNvPicPr>
            <a:picLocks noGrp="1" noChangeAspect="1"/>
          </p:cNvPicPr>
          <p:nvPr>
            <p:ph idx="4294967295"/>
          </p:nvPr>
        </p:nvPicPr>
        <p:blipFill>
          <a:blip r:embed="rId3"/>
          <a:srcRect/>
          <a:stretch>
            <a:fillRect/>
          </a:stretch>
        </p:blipFill>
        <p:spPr>
          <a:xfrm>
            <a:off x="228600" y="152400"/>
            <a:ext cx="4343400" cy="6496050"/>
          </a:xfrm>
        </p:spPr>
      </p:pic>
      <p:sp>
        <p:nvSpPr>
          <p:cNvPr id="3" name="Rectangle 2"/>
          <p:cNvSpPr/>
          <p:nvPr/>
        </p:nvSpPr>
        <p:spPr>
          <a:xfrm>
            <a:off x="5181600" y="762000"/>
            <a:ext cx="3505200" cy="3693319"/>
          </a:xfrm>
          <a:prstGeom prst="rect">
            <a:avLst/>
          </a:prstGeom>
          <a:solidFill>
            <a:schemeClr val="accent2">
              <a:lumMod val="20000"/>
              <a:lumOff val="80000"/>
            </a:schemeClr>
          </a:solidFill>
          <a:ln w="28575">
            <a:solidFill>
              <a:schemeClr val="tx1"/>
            </a:solidFill>
          </a:ln>
          <a:scene3d>
            <a:camera prst="orthographicFront"/>
            <a:lightRig rig="threePt" dir="t"/>
          </a:scene3d>
          <a:sp3d>
            <a:bevelT/>
          </a:sp3d>
        </p:spPr>
        <p:txBody>
          <a:bodyPr>
            <a:spAutoFit/>
          </a:bodyPr>
          <a:lstStyle/>
          <a:p>
            <a:pPr fontAlgn="auto">
              <a:spcBef>
                <a:spcPts val="0"/>
              </a:spcBef>
              <a:spcAft>
                <a:spcPts val="0"/>
              </a:spcAft>
              <a:defRPr/>
            </a:pPr>
            <a:r>
              <a:rPr lang="en-US" dirty="0">
                <a:latin typeface="+mn-lt"/>
                <a:cs typeface="+mn-cs"/>
              </a:rPr>
              <a:t>In June 1936, Hines published the first edition of “</a:t>
            </a:r>
            <a:r>
              <a:rPr lang="en-US" i="1" dirty="0">
                <a:latin typeface="+mn-lt"/>
                <a:cs typeface="+mn-cs"/>
              </a:rPr>
              <a:t>Adventures in Good Eating for the Discriminating Motorist</a:t>
            </a:r>
            <a:r>
              <a:rPr lang="en-US" dirty="0">
                <a:latin typeface="+mn-lt"/>
                <a:cs typeface="+mn-cs"/>
              </a:rPr>
              <a:t>.”  He printed 5000 copies of the 96-page guide and sold them for $1.00 each. Though he lost $1,500 on this first edition, he persisted until his book found a market.  With entries listed by state and city alphabetically, the guidebook included the average price of a meal and tidbits about the establishment.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effectLst/>
      </p:bgPr>
    </p:bg>
    <p:spTree>
      <p:nvGrpSpPr>
        <p:cNvPr id="1" name=""/>
        <p:cNvGrpSpPr/>
        <p:nvPr/>
      </p:nvGrpSpPr>
      <p:grpSpPr>
        <a:xfrm>
          <a:off x="0" y="0"/>
          <a:ext cx="0" cy="0"/>
          <a:chOff x="0" y="0"/>
          <a:chExt cx="0" cy="0"/>
        </a:xfrm>
      </p:grpSpPr>
      <p:pic>
        <p:nvPicPr>
          <p:cNvPr id="27650" name="Picture 4" descr="travel_suitcases1.jpg"/>
          <p:cNvPicPr>
            <a:picLocks noChangeAspect="1"/>
          </p:cNvPicPr>
          <p:nvPr/>
        </p:nvPicPr>
        <p:blipFill>
          <a:blip r:embed="rId2"/>
          <a:srcRect/>
          <a:stretch>
            <a:fillRect/>
          </a:stretch>
        </p:blipFill>
        <p:spPr bwMode="auto">
          <a:xfrm>
            <a:off x="3305175" y="228600"/>
            <a:ext cx="5573713" cy="6248400"/>
          </a:xfrm>
          <a:prstGeom prst="rect">
            <a:avLst/>
          </a:prstGeom>
          <a:noFill/>
          <a:ln w="9525">
            <a:noFill/>
            <a:miter lim="800000"/>
            <a:headEnd/>
            <a:tailEnd/>
          </a:ln>
        </p:spPr>
      </p:pic>
      <p:pic>
        <p:nvPicPr>
          <p:cNvPr id="27651" name="Content Placeholder 3" descr="blu postcard.tif"/>
          <p:cNvPicPr>
            <a:picLocks noGrp="1" noChangeAspect="1"/>
          </p:cNvPicPr>
          <p:nvPr>
            <p:ph idx="4294967295"/>
          </p:nvPr>
        </p:nvPicPr>
        <p:blipFill>
          <a:blip r:embed="rId3"/>
          <a:srcRect/>
          <a:stretch>
            <a:fillRect/>
          </a:stretch>
        </p:blipFill>
        <p:spPr>
          <a:xfrm rot="20046589">
            <a:off x="271463" y="1001713"/>
            <a:ext cx="4038600" cy="2171700"/>
          </a:xfrm>
        </p:spPr>
      </p:pic>
      <p:pic>
        <p:nvPicPr>
          <p:cNvPr id="27652" name="Picture 5" descr="testtravel_suitcases1.tif"/>
          <p:cNvPicPr>
            <a:picLocks noChangeAspect="1"/>
          </p:cNvPicPr>
          <p:nvPr/>
        </p:nvPicPr>
        <p:blipFill>
          <a:blip r:embed="rId4"/>
          <a:srcRect/>
          <a:stretch>
            <a:fillRect/>
          </a:stretch>
        </p:blipFill>
        <p:spPr bwMode="auto">
          <a:xfrm>
            <a:off x="3810000" y="2768600"/>
            <a:ext cx="1939925" cy="3556000"/>
          </a:xfrm>
          <a:prstGeom prst="rect">
            <a:avLst/>
          </a:prstGeom>
          <a:noFill/>
          <a:ln w="57150">
            <a:solidFill>
              <a:srgbClr val="CC9900"/>
            </a:solidFill>
            <a:miter lim="800000"/>
            <a:headEnd/>
            <a:tailEnd/>
          </a:ln>
        </p:spPr>
      </p:pic>
      <p:sp>
        <p:nvSpPr>
          <p:cNvPr id="27653" name="Rectangle 6"/>
          <p:cNvSpPr>
            <a:spLocks noChangeArrowheads="1"/>
          </p:cNvSpPr>
          <p:nvPr/>
        </p:nvSpPr>
        <p:spPr bwMode="auto">
          <a:xfrm>
            <a:off x="228600" y="4114800"/>
            <a:ext cx="2895600" cy="2462213"/>
          </a:xfrm>
          <a:prstGeom prst="rect">
            <a:avLst/>
          </a:prstGeom>
          <a:noFill/>
          <a:ln w="9525">
            <a:noFill/>
            <a:miter lim="800000"/>
            <a:headEnd/>
            <a:tailEnd/>
          </a:ln>
        </p:spPr>
        <p:txBody>
          <a:bodyPr>
            <a:spAutoFit/>
          </a:bodyPr>
          <a:lstStyle/>
          <a:p>
            <a:r>
              <a:rPr lang="en-US" sz="1400">
                <a:latin typeface="Calibri" pitchFamily="34" charset="0"/>
              </a:rPr>
              <a:t> “</a:t>
            </a:r>
            <a:r>
              <a:rPr lang="en-US" sz="1400" i="1">
                <a:latin typeface="Calibri" pitchFamily="34" charset="0"/>
              </a:rPr>
              <a:t>Adventures in Good Eating</a:t>
            </a:r>
            <a:r>
              <a:rPr lang="en-US" sz="1400">
                <a:latin typeface="Calibri" pitchFamily="34" charset="0"/>
              </a:rPr>
              <a:t>” also contained three postcards readers could send to Hines suggesting restaurants </a:t>
            </a:r>
            <a:r>
              <a:rPr lang="en-US" sz="1400" b="1" u="sng">
                <a:latin typeface="Calibri" pitchFamily="34" charset="0"/>
              </a:rPr>
              <a:t>they</a:t>
            </a:r>
            <a:r>
              <a:rPr lang="en-US" sz="1400">
                <a:latin typeface="Calibri" pitchFamily="34" charset="0"/>
              </a:rPr>
              <a:t> thought might be included in his book.  Hines, aided by his group of “dinner detectives”, traveled 50,000 miles a year to inspect recommended restaurants.  Hines was on his way to becoming known as the authority on the subject.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book_blue_A.jpg"/>
          <p:cNvPicPr>
            <a:picLocks noChangeAspect="1"/>
          </p:cNvPicPr>
          <p:nvPr/>
        </p:nvPicPr>
        <p:blipFill>
          <a:blip r:embed="rId3"/>
          <a:srcRect/>
          <a:stretch>
            <a:fillRect/>
          </a:stretch>
        </p:blipFill>
        <p:spPr bwMode="auto">
          <a:xfrm>
            <a:off x="2667000" y="457200"/>
            <a:ext cx="3017838" cy="4572000"/>
          </a:xfrm>
          <a:prstGeom prst="rect">
            <a:avLst/>
          </a:prstGeom>
          <a:noFill/>
          <a:ln w="9525">
            <a:noFill/>
            <a:miter lim="800000"/>
            <a:headEnd/>
            <a:tailEnd/>
          </a:ln>
        </p:spPr>
      </p:pic>
      <p:pic>
        <p:nvPicPr>
          <p:cNvPr id="28675" name="Picture 6" descr="book_green.jpg"/>
          <p:cNvPicPr>
            <a:picLocks noChangeAspect="1"/>
          </p:cNvPicPr>
          <p:nvPr/>
        </p:nvPicPr>
        <p:blipFill>
          <a:blip r:embed="rId4"/>
          <a:srcRect/>
          <a:stretch>
            <a:fillRect/>
          </a:stretch>
        </p:blipFill>
        <p:spPr bwMode="auto">
          <a:xfrm>
            <a:off x="5791200" y="152400"/>
            <a:ext cx="3017838" cy="4572000"/>
          </a:xfrm>
          <a:prstGeom prst="rect">
            <a:avLst/>
          </a:prstGeom>
          <a:noFill/>
          <a:ln w="9525">
            <a:noFill/>
            <a:miter lim="800000"/>
            <a:headEnd/>
            <a:tailEnd/>
          </a:ln>
        </p:spPr>
      </p:pic>
      <p:pic>
        <p:nvPicPr>
          <p:cNvPr id="28676" name="Picture 8" descr="book_midAtlan.jpg"/>
          <p:cNvPicPr>
            <a:picLocks noChangeAspect="1"/>
          </p:cNvPicPr>
          <p:nvPr/>
        </p:nvPicPr>
        <p:blipFill>
          <a:blip r:embed="rId5"/>
          <a:srcRect/>
          <a:stretch>
            <a:fillRect/>
          </a:stretch>
        </p:blipFill>
        <p:spPr bwMode="auto">
          <a:xfrm>
            <a:off x="4876800" y="2057400"/>
            <a:ext cx="3027363" cy="4572000"/>
          </a:xfrm>
          <a:prstGeom prst="rect">
            <a:avLst/>
          </a:prstGeom>
          <a:noFill/>
          <a:ln w="9525">
            <a:noFill/>
            <a:miter lim="800000"/>
            <a:headEnd/>
            <a:tailEnd/>
          </a:ln>
        </p:spPr>
      </p:pic>
      <p:sp>
        <p:nvSpPr>
          <p:cNvPr id="6" name="Rectangle 5"/>
          <p:cNvSpPr/>
          <p:nvPr/>
        </p:nvSpPr>
        <p:spPr>
          <a:xfrm>
            <a:off x="228600" y="838200"/>
            <a:ext cx="2133600" cy="2862263"/>
          </a:xfrm>
          <a:prstGeom prst="rect">
            <a:avLst/>
          </a:prstGeom>
          <a:solidFill>
            <a:schemeClr val="bg1">
              <a:lumMod val="95000"/>
            </a:schemeClr>
          </a:solidFill>
          <a:ln w="28575">
            <a:solidFill>
              <a:schemeClr val="tx1"/>
            </a:solidFill>
          </a:ln>
        </p:spPr>
        <p:txBody>
          <a:bodyPr>
            <a:spAutoFit/>
          </a:bodyPr>
          <a:lstStyle/>
          <a:p>
            <a:pPr fontAlgn="auto">
              <a:spcBef>
                <a:spcPts val="0"/>
              </a:spcBef>
              <a:spcAft>
                <a:spcPts val="0"/>
              </a:spcAft>
              <a:defRPr/>
            </a:pPr>
            <a:r>
              <a:rPr lang="en-US" dirty="0">
                <a:latin typeface="+mn-lt"/>
                <a:cs typeface="+mn-cs"/>
              </a:rPr>
              <a:t>Spin offs of the first guidebook, </a:t>
            </a:r>
            <a:r>
              <a:rPr lang="en-US" i="1" dirty="0">
                <a:latin typeface="+mn-lt"/>
                <a:cs typeface="+mn-cs"/>
              </a:rPr>
              <a:t>Lodging for a Night</a:t>
            </a:r>
            <a:r>
              <a:rPr lang="en-US" dirty="0">
                <a:latin typeface="+mn-lt"/>
                <a:cs typeface="+mn-cs"/>
              </a:rPr>
              <a:t>, </a:t>
            </a:r>
            <a:r>
              <a:rPr lang="en-US" i="1" dirty="0">
                <a:latin typeface="+mn-lt"/>
                <a:cs typeface="+mn-cs"/>
              </a:rPr>
              <a:t>Vacation Guide</a:t>
            </a:r>
            <a:r>
              <a:rPr lang="en-US" dirty="0">
                <a:latin typeface="+mn-lt"/>
                <a:cs typeface="+mn-cs"/>
              </a:rPr>
              <a:t>, and </a:t>
            </a:r>
            <a:r>
              <a:rPr lang="en-US" i="1" dirty="0">
                <a:latin typeface="+mn-lt"/>
                <a:cs typeface="+mn-cs"/>
              </a:rPr>
              <a:t>Adventures in Good Cooking</a:t>
            </a:r>
            <a:r>
              <a:rPr lang="en-US" dirty="0">
                <a:latin typeface="+mn-lt"/>
                <a:cs typeface="+mn-cs"/>
              </a:rPr>
              <a:t>, became popular sellers filled with Hines’s thoughts and observations.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descr="home.jpg"/>
          <p:cNvPicPr>
            <a:picLocks noChangeAspect="1"/>
          </p:cNvPicPr>
          <p:nvPr/>
        </p:nvPicPr>
        <p:blipFill>
          <a:blip r:embed="rId2"/>
          <a:stretch>
            <a:fillRect/>
          </a:stretch>
        </p:blipFill>
        <p:spPr>
          <a:xfrm>
            <a:off x="304800" y="304800"/>
            <a:ext cx="7315200" cy="4691063"/>
          </a:xfrm>
          <a:prstGeom prst="rect">
            <a:avLst/>
          </a:prstGeom>
          <a:ln w="57150">
            <a:solidFill>
              <a:schemeClr val="bg2">
                <a:lumMod val="25000"/>
              </a:schemeClr>
            </a:solidFill>
          </a:ln>
          <a:effectLst>
            <a:outerShdw blurRad="63500" sx="102000" sy="102000" algn="ctr" rotWithShape="0">
              <a:prstClr val="black">
                <a:alpha val="40000"/>
              </a:prstClr>
            </a:outerShdw>
          </a:effectLst>
        </p:spPr>
      </p:pic>
      <p:pic>
        <p:nvPicPr>
          <p:cNvPr id="5" name="Picture 4" descr="house2.jpg"/>
          <p:cNvPicPr>
            <a:picLocks noChangeAspect="1"/>
          </p:cNvPicPr>
          <p:nvPr/>
        </p:nvPicPr>
        <p:blipFill>
          <a:blip r:embed="rId3"/>
          <a:stretch>
            <a:fillRect/>
          </a:stretch>
        </p:blipFill>
        <p:spPr>
          <a:xfrm>
            <a:off x="5257800" y="3657600"/>
            <a:ext cx="3581400" cy="2871788"/>
          </a:xfrm>
          <a:prstGeom prst="rect">
            <a:avLst/>
          </a:prstGeom>
          <a:ln w="57150">
            <a:solidFill>
              <a:schemeClr val="bg2">
                <a:lumMod val="75000"/>
              </a:schemeClr>
            </a:solidFill>
          </a:ln>
          <a:effectLst>
            <a:outerShdw blurRad="63500" sx="102000" sy="102000" algn="ctr" rotWithShape="0">
              <a:prstClr val="black">
                <a:alpha val="40000"/>
              </a:prstClr>
            </a:outerShdw>
          </a:effectLst>
        </p:spPr>
      </p:pic>
      <p:sp>
        <p:nvSpPr>
          <p:cNvPr id="29700" name="Rectangle 5"/>
          <p:cNvSpPr>
            <a:spLocks noChangeArrowheads="1"/>
          </p:cNvSpPr>
          <p:nvPr/>
        </p:nvSpPr>
        <p:spPr bwMode="auto">
          <a:xfrm>
            <a:off x="304800" y="5105400"/>
            <a:ext cx="4648200" cy="1600200"/>
          </a:xfrm>
          <a:prstGeom prst="rect">
            <a:avLst/>
          </a:prstGeom>
          <a:noFill/>
          <a:ln w="9525">
            <a:noFill/>
            <a:miter lim="800000"/>
            <a:headEnd/>
            <a:tailEnd/>
          </a:ln>
        </p:spPr>
        <p:txBody>
          <a:bodyPr>
            <a:spAutoFit/>
          </a:bodyPr>
          <a:lstStyle/>
          <a:p>
            <a:r>
              <a:rPr lang="en-US" sz="1400">
                <a:latin typeface="Calibri" pitchFamily="34" charset="0"/>
              </a:rPr>
              <a:t>In Fall of 1938 Florence passed away from cancer. While spending the holiday season in Bowling Green, Duncan’s sister persuaded him to come back to Kentucky. The following March, he moved to the Bluegrass State and purchased 4 acres of land on the Dixie Highway (31-W). There he built his house and office - soon receiving a steady flow of visitors and mail - typically 600 letters a day from fans.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hawaii.jpg"/>
          <p:cNvPicPr>
            <a:picLocks noChangeAspect="1"/>
          </p:cNvPicPr>
          <p:nvPr/>
        </p:nvPicPr>
        <p:blipFill>
          <a:blip r:embed="rId2"/>
          <a:srcRect/>
          <a:stretch>
            <a:fillRect/>
          </a:stretch>
        </p:blipFill>
        <p:spPr bwMode="auto">
          <a:xfrm>
            <a:off x="3600450" y="0"/>
            <a:ext cx="5543550" cy="6858000"/>
          </a:xfrm>
          <a:prstGeom prst="rect">
            <a:avLst/>
          </a:prstGeom>
          <a:noFill/>
          <a:ln w="9525">
            <a:noFill/>
            <a:miter lim="800000"/>
            <a:headEnd/>
            <a:tailEnd/>
          </a:ln>
        </p:spPr>
      </p:pic>
      <p:pic>
        <p:nvPicPr>
          <p:cNvPr id="5" name="Picture 4" descr="clara.jpg"/>
          <p:cNvPicPr>
            <a:picLocks noChangeAspect="1"/>
          </p:cNvPicPr>
          <p:nvPr/>
        </p:nvPicPr>
        <p:blipFill>
          <a:blip r:embed="rId3"/>
          <a:stretch>
            <a:fillRect/>
          </a:stretch>
        </p:blipFill>
        <p:spPr>
          <a:xfrm>
            <a:off x="228600" y="0"/>
            <a:ext cx="2971800" cy="4729871"/>
          </a:xfrm>
          <a:prstGeom prst="rect">
            <a:avLst/>
          </a:prstGeom>
          <a:effectLst>
            <a:softEdge rad="635000"/>
          </a:effectLst>
        </p:spPr>
      </p:pic>
      <p:sp>
        <p:nvSpPr>
          <p:cNvPr id="30723" name="Rectangle 3"/>
          <p:cNvSpPr>
            <a:spLocks noChangeArrowheads="1"/>
          </p:cNvSpPr>
          <p:nvPr/>
        </p:nvSpPr>
        <p:spPr bwMode="auto">
          <a:xfrm>
            <a:off x="152400" y="4648200"/>
            <a:ext cx="3276600" cy="2032000"/>
          </a:xfrm>
          <a:prstGeom prst="rect">
            <a:avLst/>
          </a:prstGeom>
          <a:noFill/>
          <a:ln w="9525">
            <a:noFill/>
            <a:miter lim="800000"/>
            <a:headEnd/>
            <a:tailEnd/>
          </a:ln>
        </p:spPr>
        <p:txBody>
          <a:bodyPr>
            <a:spAutoFit/>
          </a:bodyPr>
          <a:lstStyle/>
          <a:p>
            <a:r>
              <a:rPr lang="en-US" sz="1400">
                <a:latin typeface="Calibri" pitchFamily="34" charset="0"/>
              </a:rPr>
              <a:t>In the mid 1940s, Hines married family friend Clara Wright Nahm who enjoyed traveling with Duncan</a:t>
            </a:r>
            <a:r>
              <a:rPr lang="en-US" sz="1400" b="1">
                <a:latin typeface="Calibri" pitchFamily="34" charset="0"/>
              </a:rPr>
              <a:t>.   </a:t>
            </a:r>
            <a:r>
              <a:rPr lang="en-US" sz="1400">
                <a:latin typeface="Calibri" pitchFamily="34" charset="0"/>
              </a:rPr>
              <a:t>It was very important to Hines that his name was associated with quality food and he was adamant about maintaining his reputation.  To keep his objectivity, Hines routinely refused gifts and avoided endorsements.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descr="restaurant kitchen.jpg"/>
          <p:cNvPicPr>
            <a:picLocks noChangeAspect="1"/>
          </p:cNvPicPr>
          <p:nvPr/>
        </p:nvPicPr>
        <p:blipFill>
          <a:blip r:embed="rId2"/>
          <a:stretch>
            <a:fillRect/>
          </a:stretch>
        </p:blipFill>
        <p:spPr>
          <a:xfrm>
            <a:off x="685800" y="2057400"/>
            <a:ext cx="5638800" cy="4527151"/>
          </a:xfrm>
          <a:prstGeom prst="roundRect">
            <a:avLst/>
          </a:prstGeom>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descr="restkitch3.jpg"/>
          <p:cNvPicPr>
            <a:picLocks noChangeAspect="1"/>
          </p:cNvPicPr>
          <p:nvPr/>
        </p:nvPicPr>
        <p:blipFill>
          <a:blip r:embed="rId3"/>
          <a:stretch>
            <a:fillRect/>
          </a:stretch>
        </p:blipFill>
        <p:spPr>
          <a:xfrm>
            <a:off x="228600" y="152400"/>
            <a:ext cx="2894291" cy="2831054"/>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restkitch2_A.jpg"/>
          <p:cNvPicPr>
            <a:picLocks noChangeAspect="1"/>
          </p:cNvPicPr>
          <p:nvPr/>
        </p:nvPicPr>
        <p:blipFill>
          <a:blip r:embed="rId4"/>
          <a:stretch>
            <a:fillRect/>
          </a:stretch>
        </p:blipFill>
        <p:spPr>
          <a:xfrm>
            <a:off x="5715000" y="228600"/>
            <a:ext cx="3276600" cy="246955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6629400" y="3048000"/>
            <a:ext cx="2286000" cy="3140075"/>
          </a:xfrm>
          <a:prstGeom prst="rect">
            <a:avLst/>
          </a:prstGeom>
          <a:solidFill>
            <a:schemeClr val="accent5">
              <a:lumMod val="40000"/>
              <a:lumOff val="60000"/>
            </a:schemeClr>
          </a:solidFill>
          <a:ln w="12700">
            <a:solidFill>
              <a:schemeClr val="tx1"/>
            </a:solidFill>
          </a:ln>
        </p:spPr>
        <p:txBody>
          <a:bodyPr>
            <a:spAutoFit/>
          </a:bodyPr>
          <a:lstStyle/>
          <a:p>
            <a:pPr fontAlgn="auto">
              <a:spcBef>
                <a:spcPts val="0"/>
              </a:spcBef>
              <a:spcAft>
                <a:spcPts val="0"/>
              </a:spcAft>
              <a:defRPr/>
            </a:pPr>
            <a:r>
              <a:rPr lang="en-US" dirty="0">
                <a:latin typeface="+mn-lt"/>
                <a:cs typeface="+mn-cs"/>
              </a:rPr>
              <a:t>He felt strongly that good food and good health were linked – that cleanliness in food preparation was paramount.  A kitchen tour to inspect the sanitation of the food preparation area was a routine part of Hines’s assessment.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descr="duncanclara1.jpg"/>
          <p:cNvPicPr>
            <a:picLocks noChangeAspect="1"/>
          </p:cNvPicPr>
          <p:nvPr/>
        </p:nvPicPr>
        <p:blipFill>
          <a:blip r:embed="rId3"/>
          <a:stretch>
            <a:fillRect/>
          </a:stretch>
        </p:blipFill>
        <p:spPr>
          <a:xfrm>
            <a:off x="228600" y="228600"/>
            <a:ext cx="4114800" cy="4983163"/>
          </a:xfrm>
          <a:prstGeom prst="rect">
            <a:avLst/>
          </a:prstGeom>
          <a:ln w="28575">
            <a:solidFill>
              <a:schemeClr val="accent2">
                <a:lumMod val="50000"/>
              </a:schemeClr>
            </a:solidFill>
          </a:ln>
          <a:effectLst>
            <a:outerShdw blurRad="63500" sx="102000" sy="102000" algn="ctr" rotWithShape="0">
              <a:prstClr val="black">
                <a:alpha val="40000"/>
              </a:prstClr>
            </a:outerShdw>
          </a:effectLst>
        </p:spPr>
      </p:pic>
      <p:pic>
        <p:nvPicPr>
          <p:cNvPr id="3" name="Picture 2" descr="duncanclara2.jpg"/>
          <p:cNvPicPr>
            <a:picLocks noChangeAspect="1"/>
          </p:cNvPicPr>
          <p:nvPr/>
        </p:nvPicPr>
        <p:blipFill>
          <a:blip r:embed="rId4"/>
          <a:stretch>
            <a:fillRect/>
          </a:stretch>
        </p:blipFill>
        <p:spPr>
          <a:xfrm>
            <a:off x="3657600" y="2362200"/>
            <a:ext cx="5257800" cy="4229100"/>
          </a:xfrm>
          <a:prstGeom prst="rect">
            <a:avLst/>
          </a:prstGeom>
          <a:ln w="38100">
            <a:solidFill>
              <a:schemeClr val="accent2">
                <a:lumMod val="50000"/>
              </a:schemeClr>
            </a:solidFill>
          </a:ln>
          <a:effectLst>
            <a:outerShdw blurRad="63500" sx="102000" sy="102000" algn="ctr" rotWithShape="0">
              <a:prstClr val="black">
                <a:alpha val="40000"/>
              </a:prstClr>
            </a:outerShdw>
          </a:effectLst>
        </p:spPr>
      </p:pic>
      <p:sp>
        <p:nvSpPr>
          <p:cNvPr id="4" name="Rectangle 3"/>
          <p:cNvSpPr/>
          <p:nvPr/>
        </p:nvSpPr>
        <p:spPr>
          <a:xfrm>
            <a:off x="4724400" y="381000"/>
            <a:ext cx="4038600" cy="1816100"/>
          </a:xfrm>
          <a:prstGeom prst="rect">
            <a:avLst/>
          </a:prstGeom>
          <a:solidFill>
            <a:schemeClr val="accent2">
              <a:lumMod val="20000"/>
              <a:lumOff val="80000"/>
            </a:schemeClr>
          </a:solidFill>
          <a:ln w="19050">
            <a:solidFill>
              <a:schemeClr val="tx1"/>
            </a:solidFill>
          </a:ln>
        </p:spPr>
        <p:txBody>
          <a:bodyPr>
            <a:spAutoFit/>
          </a:bodyPr>
          <a:lstStyle/>
          <a:p>
            <a:pPr fontAlgn="auto">
              <a:spcBef>
                <a:spcPts val="0"/>
              </a:spcBef>
              <a:spcAft>
                <a:spcPts val="0"/>
              </a:spcAft>
              <a:defRPr/>
            </a:pPr>
            <a:r>
              <a:rPr lang="en-US" sz="1600" dirty="0">
                <a:latin typeface="+mn-lt"/>
                <a:cs typeface="+mn-cs"/>
              </a:rPr>
              <a:t>When visiting restaurants, Hines preferred to keep a low profile, arrive unannounced and remain anonymous until the end of his visit.  As his guidebooks gained in popularity, and restaurants and inns desired to be included in his publications, this became more and more difficult.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0000"/>
        </a:solidFill>
        <a:effectLst/>
      </p:bgPr>
    </p:bg>
    <p:spTree>
      <p:nvGrpSpPr>
        <p:cNvPr id="1" name=""/>
        <p:cNvGrpSpPr/>
        <p:nvPr/>
      </p:nvGrpSpPr>
      <p:grpSpPr>
        <a:xfrm>
          <a:off x="0" y="0"/>
          <a:ext cx="0" cy="0"/>
          <a:chOff x="0" y="0"/>
          <a:chExt cx="0" cy="0"/>
        </a:xfrm>
      </p:grpSpPr>
      <p:pic>
        <p:nvPicPr>
          <p:cNvPr id="15362" name="Picture 4" descr="Duncan Hines 002.jpg"/>
          <p:cNvPicPr>
            <a:picLocks noChangeAspect="1"/>
          </p:cNvPicPr>
          <p:nvPr/>
        </p:nvPicPr>
        <p:blipFill>
          <a:blip r:embed="rId2"/>
          <a:srcRect/>
          <a:stretch>
            <a:fillRect/>
          </a:stretch>
        </p:blipFill>
        <p:spPr bwMode="auto">
          <a:xfrm>
            <a:off x="304800" y="304800"/>
            <a:ext cx="4724400" cy="6299200"/>
          </a:xfrm>
          <a:prstGeom prst="rect">
            <a:avLst/>
          </a:prstGeom>
          <a:noFill/>
          <a:ln w="76200">
            <a:solidFill>
              <a:schemeClr val="bg1"/>
            </a:solidFill>
            <a:miter lim="800000"/>
            <a:headEnd/>
            <a:tailEnd/>
          </a:ln>
        </p:spPr>
      </p:pic>
      <p:pic>
        <p:nvPicPr>
          <p:cNvPr id="7" name="Picture 6" descr="logo.jpg"/>
          <p:cNvPicPr>
            <a:picLocks noChangeAspect="1"/>
          </p:cNvPicPr>
          <p:nvPr/>
        </p:nvPicPr>
        <p:blipFill>
          <a:blip r:embed="rId3" cstate="print"/>
          <a:stretch>
            <a:fillRect/>
          </a:stretch>
        </p:blipFill>
        <p:spPr>
          <a:xfrm>
            <a:off x="5562600" y="609600"/>
            <a:ext cx="3126365" cy="2209800"/>
          </a:xfrm>
          <a:prstGeom prst="rect">
            <a:avLst/>
          </a:prstGeom>
          <a:effectLst>
            <a:softEdge rad="12700"/>
          </a:effectLst>
        </p:spPr>
      </p:pic>
      <p:sp>
        <p:nvSpPr>
          <p:cNvPr id="4" name="Rectangle 3"/>
          <p:cNvSpPr/>
          <p:nvPr/>
        </p:nvSpPr>
        <p:spPr>
          <a:xfrm>
            <a:off x="5410200" y="3505200"/>
            <a:ext cx="3505200" cy="2862322"/>
          </a:xfrm>
          <a:prstGeom prst="rect">
            <a:avLst/>
          </a:prstGeom>
          <a:solidFill>
            <a:schemeClr val="bg2"/>
          </a:solidFill>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fontAlgn="auto">
              <a:spcBef>
                <a:spcPts val="0"/>
              </a:spcBef>
              <a:spcAft>
                <a:spcPts val="0"/>
              </a:spcAft>
              <a:defRPr/>
            </a:pPr>
            <a:r>
              <a:rPr lang="en-US" dirty="0">
                <a:latin typeface="+mn-lt"/>
                <a:cs typeface="+mn-cs"/>
              </a:rPr>
              <a:t>Businessman, salesman, kitchen inspector, lover of comfortable lodgings,</a:t>
            </a:r>
            <a:r>
              <a:rPr lang="en-US" b="1" dirty="0">
                <a:latin typeface="+mn-lt"/>
                <a:cs typeface="+mn-cs"/>
              </a:rPr>
              <a:t> </a:t>
            </a:r>
            <a:r>
              <a:rPr lang="en-US" b="1" u="sng" dirty="0">
                <a:latin typeface="+mn-lt"/>
                <a:cs typeface="+mn-cs"/>
              </a:rPr>
              <a:t>and</a:t>
            </a:r>
            <a:r>
              <a:rPr lang="en-US" dirty="0">
                <a:latin typeface="+mn-lt"/>
                <a:cs typeface="+mn-cs"/>
              </a:rPr>
              <a:t> connoisseur of good food - - this was the man Duncan Hines. </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The Kentucky Library and Museum at Western Kentucky University celebrates his life with the exhibit “Recommended by Duncan Hines.”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11000" r="-11000"/>
          </a:stretch>
        </a:blipFill>
        <a:effectLst/>
      </p:bgPr>
    </p:bg>
    <p:spTree>
      <p:nvGrpSpPr>
        <p:cNvPr id="1" name=""/>
        <p:cNvGrpSpPr/>
        <p:nvPr/>
      </p:nvGrpSpPr>
      <p:grpSpPr>
        <a:xfrm>
          <a:off x="0" y="0"/>
          <a:ext cx="0" cy="0"/>
          <a:chOff x="0" y="0"/>
          <a:chExt cx="0" cy="0"/>
        </a:xfrm>
      </p:grpSpPr>
      <p:pic>
        <p:nvPicPr>
          <p:cNvPr id="5" name="Picture 4" descr="signrecommendedbyA.jpg"/>
          <p:cNvPicPr>
            <a:picLocks noChangeAspect="1"/>
          </p:cNvPicPr>
          <p:nvPr/>
        </p:nvPicPr>
        <p:blipFill>
          <a:blip r:embed="rId3"/>
          <a:stretch>
            <a:fillRect/>
          </a:stretch>
        </p:blipFill>
        <p:spPr>
          <a:xfrm rot="20589604">
            <a:off x="595005" y="580255"/>
            <a:ext cx="4717321" cy="480602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3795" name="Rectangle 2"/>
          <p:cNvSpPr>
            <a:spLocks noChangeArrowheads="1"/>
          </p:cNvSpPr>
          <p:nvPr/>
        </p:nvSpPr>
        <p:spPr bwMode="auto">
          <a:xfrm>
            <a:off x="228600" y="5791200"/>
            <a:ext cx="6629400" cy="923925"/>
          </a:xfrm>
          <a:prstGeom prst="rect">
            <a:avLst/>
          </a:prstGeom>
          <a:solidFill>
            <a:schemeClr val="bg2"/>
          </a:solidFill>
          <a:ln w="19050">
            <a:solidFill>
              <a:schemeClr val="tx1"/>
            </a:solidFill>
            <a:miter lim="800000"/>
            <a:headEnd/>
            <a:tailEnd/>
          </a:ln>
        </p:spPr>
        <p:txBody>
          <a:bodyPr>
            <a:spAutoFit/>
          </a:bodyPr>
          <a:lstStyle/>
          <a:p>
            <a:r>
              <a:rPr lang="en-US">
                <a:latin typeface="Calibri" pitchFamily="34" charset="0"/>
              </a:rPr>
              <a:t>Hines began to rent signs to lodging and dining establishments that appeared in his guidebooks.  He maintained strict control over who was to post these signs that read “Recommended by Duncan Hines.”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9800"/>
        </a:solidFill>
        <a:effectLst/>
      </p:bgPr>
    </p:bg>
    <p:spTree>
      <p:nvGrpSpPr>
        <p:cNvPr id="1" name=""/>
        <p:cNvGrpSpPr/>
        <p:nvPr/>
      </p:nvGrpSpPr>
      <p:grpSpPr>
        <a:xfrm>
          <a:off x="0" y="0"/>
          <a:ext cx="0" cy="0"/>
          <a:chOff x="0" y="0"/>
          <a:chExt cx="0" cy="0"/>
        </a:xfrm>
      </p:grpSpPr>
      <p:pic>
        <p:nvPicPr>
          <p:cNvPr id="34818" name="Picture 1" descr="Duncan Hines 023.jpg"/>
          <p:cNvPicPr>
            <a:picLocks noChangeAspect="1"/>
          </p:cNvPicPr>
          <p:nvPr/>
        </p:nvPicPr>
        <p:blipFill>
          <a:blip r:embed="rId2"/>
          <a:srcRect/>
          <a:stretch>
            <a:fillRect/>
          </a:stretch>
        </p:blipFill>
        <p:spPr bwMode="auto">
          <a:xfrm>
            <a:off x="381000" y="304800"/>
            <a:ext cx="8432800" cy="6324600"/>
          </a:xfrm>
          <a:prstGeom prst="rect">
            <a:avLst/>
          </a:prstGeom>
          <a:noFill/>
          <a:ln w="9525">
            <a:noFill/>
            <a:miter lim="800000"/>
            <a:headEnd/>
            <a:tailEnd/>
          </a:ln>
        </p:spPr>
      </p:pic>
      <p:sp>
        <p:nvSpPr>
          <p:cNvPr id="34819" name="Rectangle 2"/>
          <p:cNvSpPr>
            <a:spLocks noChangeArrowheads="1"/>
          </p:cNvSpPr>
          <p:nvPr/>
        </p:nvSpPr>
        <p:spPr bwMode="auto">
          <a:xfrm>
            <a:off x="1219200" y="5791200"/>
            <a:ext cx="6781800" cy="646113"/>
          </a:xfrm>
          <a:prstGeom prst="rect">
            <a:avLst/>
          </a:prstGeom>
          <a:noFill/>
          <a:ln w="9525">
            <a:noFill/>
            <a:miter lim="800000"/>
            <a:headEnd/>
            <a:tailEnd/>
          </a:ln>
        </p:spPr>
        <p:txBody>
          <a:bodyPr>
            <a:spAutoFit/>
          </a:bodyPr>
          <a:lstStyle/>
          <a:p>
            <a:r>
              <a:rPr lang="en-US">
                <a:solidFill>
                  <a:schemeClr val="bg1"/>
                </a:solidFill>
                <a:latin typeface="Calibri" pitchFamily="34" charset="0"/>
              </a:rPr>
              <a:t>The exhibit features a computer kiosk the visitor can search to find postcards of establishments recommended by Duncan Hines.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5842" name="Picture 2" descr="print2.jpg"/>
          <p:cNvPicPr>
            <a:picLocks noChangeAspect="1"/>
          </p:cNvPicPr>
          <p:nvPr/>
        </p:nvPicPr>
        <p:blipFill>
          <a:blip r:embed="rId2"/>
          <a:srcRect/>
          <a:stretch>
            <a:fillRect/>
          </a:stretch>
        </p:blipFill>
        <p:spPr bwMode="auto">
          <a:xfrm>
            <a:off x="4419600" y="304800"/>
            <a:ext cx="4572000" cy="2743200"/>
          </a:xfrm>
          <a:prstGeom prst="rect">
            <a:avLst/>
          </a:prstGeom>
          <a:noFill/>
          <a:ln w="9525">
            <a:noFill/>
            <a:miter lim="800000"/>
            <a:headEnd/>
            <a:tailEnd/>
          </a:ln>
        </p:spPr>
      </p:pic>
      <p:pic>
        <p:nvPicPr>
          <p:cNvPr id="35843" name="Picture 1" descr="print7.jpg"/>
          <p:cNvPicPr>
            <a:picLocks noChangeAspect="1"/>
          </p:cNvPicPr>
          <p:nvPr/>
        </p:nvPicPr>
        <p:blipFill>
          <a:blip r:embed="rId3"/>
          <a:srcRect/>
          <a:stretch>
            <a:fillRect/>
          </a:stretch>
        </p:blipFill>
        <p:spPr bwMode="auto">
          <a:xfrm rot="-1193901">
            <a:off x="962025" y="381000"/>
            <a:ext cx="4260850" cy="6400800"/>
          </a:xfrm>
          <a:prstGeom prst="rect">
            <a:avLst/>
          </a:prstGeom>
          <a:noFill/>
          <a:ln w="9525">
            <a:noFill/>
            <a:miter lim="800000"/>
            <a:headEnd/>
            <a:tailEnd/>
          </a:ln>
        </p:spPr>
      </p:pic>
      <p:pic>
        <p:nvPicPr>
          <p:cNvPr id="35844" name="Picture 3" descr="print8.jpg"/>
          <p:cNvPicPr>
            <a:picLocks noChangeAspect="1"/>
          </p:cNvPicPr>
          <p:nvPr/>
        </p:nvPicPr>
        <p:blipFill>
          <a:blip r:embed="rId4"/>
          <a:srcRect/>
          <a:stretch>
            <a:fillRect/>
          </a:stretch>
        </p:blipFill>
        <p:spPr bwMode="auto">
          <a:xfrm rot="924906">
            <a:off x="5743575" y="1730375"/>
            <a:ext cx="2667000" cy="4013200"/>
          </a:xfrm>
          <a:prstGeom prst="rect">
            <a:avLst/>
          </a:prstGeom>
          <a:noFill/>
          <a:ln w="9525">
            <a:noFill/>
            <a:miter lim="800000"/>
            <a:headEnd/>
            <a:tailEnd/>
          </a:ln>
        </p:spPr>
      </p:pic>
      <p:pic>
        <p:nvPicPr>
          <p:cNvPr id="35845" name="Picture 6" descr="print5.jpg"/>
          <p:cNvPicPr>
            <a:picLocks noChangeAspect="1"/>
          </p:cNvPicPr>
          <p:nvPr/>
        </p:nvPicPr>
        <p:blipFill>
          <a:blip r:embed="rId5"/>
          <a:srcRect/>
          <a:stretch>
            <a:fillRect/>
          </a:stretch>
        </p:blipFill>
        <p:spPr bwMode="auto">
          <a:xfrm rot="-593329">
            <a:off x="4591050" y="3727450"/>
            <a:ext cx="914400" cy="1189038"/>
          </a:xfrm>
          <a:prstGeom prst="rect">
            <a:avLst/>
          </a:prstGeom>
          <a:noFill/>
          <a:ln w="9525">
            <a:noFill/>
            <a:miter lim="800000"/>
            <a:headEnd/>
            <a:tailEnd/>
          </a:ln>
        </p:spPr>
      </p:pic>
      <p:pic>
        <p:nvPicPr>
          <p:cNvPr id="35846" name="Picture 7" descr="print3.jpg"/>
          <p:cNvPicPr>
            <a:picLocks noChangeAspect="1"/>
          </p:cNvPicPr>
          <p:nvPr/>
        </p:nvPicPr>
        <p:blipFill>
          <a:blip r:embed="rId6"/>
          <a:srcRect/>
          <a:stretch>
            <a:fillRect/>
          </a:stretch>
        </p:blipFill>
        <p:spPr bwMode="auto">
          <a:xfrm rot="1569329">
            <a:off x="4702175" y="2544763"/>
            <a:ext cx="1390650" cy="914400"/>
          </a:xfrm>
          <a:prstGeom prst="rect">
            <a:avLst/>
          </a:prstGeom>
          <a:noFill/>
          <a:ln w="9525">
            <a:noFill/>
            <a:miter lim="800000"/>
            <a:headEnd/>
            <a:tailEnd/>
          </a:ln>
        </p:spPr>
      </p:pic>
      <p:pic>
        <p:nvPicPr>
          <p:cNvPr id="35847" name="Picture 8" descr="print6.jpg"/>
          <p:cNvPicPr>
            <a:picLocks noChangeAspect="1"/>
          </p:cNvPicPr>
          <p:nvPr/>
        </p:nvPicPr>
        <p:blipFill>
          <a:blip r:embed="rId7"/>
          <a:srcRect/>
          <a:stretch>
            <a:fillRect/>
          </a:stretch>
        </p:blipFill>
        <p:spPr bwMode="auto">
          <a:xfrm rot="1241710">
            <a:off x="-122238" y="3654425"/>
            <a:ext cx="3821113" cy="2159000"/>
          </a:xfrm>
          <a:prstGeom prst="rect">
            <a:avLst/>
          </a:prstGeom>
          <a:noFill/>
          <a:ln w="9525">
            <a:noFill/>
            <a:miter lim="800000"/>
            <a:headEnd/>
            <a:tailEnd/>
          </a:ln>
        </p:spPr>
      </p:pic>
      <p:pic>
        <p:nvPicPr>
          <p:cNvPr id="35848" name="Picture 5" descr="print4.jpg"/>
          <p:cNvPicPr>
            <a:picLocks noChangeAspect="1"/>
          </p:cNvPicPr>
          <p:nvPr/>
        </p:nvPicPr>
        <p:blipFill>
          <a:blip r:embed="rId8"/>
          <a:srcRect/>
          <a:stretch>
            <a:fillRect/>
          </a:stretch>
        </p:blipFill>
        <p:spPr bwMode="auto">
          <a:xfrm rot="-2742331">
            <a:off x="3507582" y="2807493"/>
            <a:ext cx="914400" cy="1243013"/>
          </a:xfrm>
          <a:prstGeom prst="rect">
            <a:avLst/>
          </a:prstGeom>
          <a:noFill/>
          <a:ln w="9525">
            <a:noFill/>
            <a:miter lim="800000"/>
            <a:headEnd/>
            <a:tailEnd/>
          </a:ln>
        </p:spPr>
      </p:pic>
      <p:pic>
        <p:nvPicPr>
          <p:cNvPr id="35849" name="Picture 9" descr="big sur.jpg"/>
          <p:cNvPicPr>
            <a:picLocks noChangeAspect="1"/>
          </p:cNvPicPr>
          <p:nvPr/>
        </p:nvPicPr>
        <p:blipFill>
          <a:blip r:embed="rId9"/>
          <a:srcRect/>
          <a:stretch>
            <a:fillRect/>
          </a:stretch>
        </p:blipFill>
        <p:spPr bwMode="auto">
          <a:xfrm rot="783709">
            <a:off x="4135438" y="217488"/>
            <a:ext cx="838200" cy="2306637"/>
          </a:xfrm>
          <a:prstGeom prst="rect">
            <a:avLst/>
          </a:prstGeom>
          <a:noFill/>
          <a:ln w="9525">
            <a:noFill/>
            <a:miter lim="800000"/>
            <a:headEnd/>
            <a:tailEnd/>
          </a:ln>
        </p:spPr>
      </p:pic>
      <p:sp>
        <p:nvSpPr>
          <p:cNvPr id="35850" name="Rectangle 10"/>
          <p:cNvSpPr>
            <a:spLocks noChangeArrowheads="1"/>
          </p:cNvSpPr>
          <p:nvPr/>
        </p:nvSpPr>
        <p:spPr bwMode="auto">
          <a:xfrm>
            <a:off x="4267200" y="5562600"/>
            <a:ext cx="4572000" cy="923925"/>
          </a:xfrm>
          <a:prstGeom prst="rect">
            <a:avLst/>
          </a:prstGeom>
          <a:solidFill>
            <a:schemeClr val="bg2"/>
          </a:solidFill>
          <a:ln w="19050">
            <a:solidFill>
              <a:schemeClr val="tx1"/>
            </a:solidFill>
            <a:miter lim="800000"/>
            <a:headEnd/>
            <a:tailEnd/>
          </a:ln>
        </p:spPr>
        <p:txBody>
          <a:bodyPr>
            <a:spAutoFit/>
          </a:bodyPr>
          <a:lstStyle/>
          <a:p>
            <a:r>
              <a:rPr lang="en-US">
                <a:latin typeface="Calibri" pitchFamily="34" charset="0"/>
              </a:rPr>
              <a:t>Hines also allowed use of his name on printed materials which including menus, postcards, advertisements and even matchbooks.  </a:t>
            </a:r>
            <a:r>
              <a:rPr lang="en-US" b="1">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52400" y="152400"/>
            <a:ext cx="4419600" cy="1524000"/>
          </a:xfrm>
          <a:prstGeom prst="rect">
            <a:avLst/>
          </a:prstGeom>
          <a:solidFill>
            <a:schemeClr val="bg2"/>
          </a:solidFill>
          <a:ln w="19050">
            <a:solidFill>
              <a:schemeClr val="tx1"/>
            </a:solidFill>
            <a:miter lim="800000"/>
            <a:headEnd/>
            <a:tailEnd/>
          </a:ln>
        </p:spPr>
        <p:txBody>
          <a:bodyPr>
            <a:spAutoFit/>
          </a:bodyPr>
          <a:lstStyle/>
          <a:p>
            <a:r>
              <a:rPr lang="en-US">
                <a:latin typeface="Calibri" pitchFamily="34" charset="0"/>
              </a:rPr>
              <a:t>By the late 40s the modern supermarket began to replace the corner store. Hines was repeatedly approached by companies desiring his endorsement of their food products. All of which he turned down.</a:t>
            </a:r>
            <a:r>
              <a:rPr lang="en-US" i="1">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2A02"/>
        </a:solidFill>
        <a:effectLst/>
      </p:bgPr>
    </p:bg>
    <p:spTree>
      <p:nvGrpSpPr>
        <p:cNvPr id="1" name=""/>
        <p:cNvGrpSpPr/>
        <p:nvPr/>
      </p:nvGrpSpPr>
      <p:grpSpPr>
        <a:xfrm>
          <a:off x="0" y="0"/>
          <a:ext cx="0" cy="0"/>
          <a:chOff x="0" y="0"/>
          <a:chExt cx="0" cy="0"/>
        </a:xfrm>
      </p:grpSpPr>
      <p:pic>
        <p:nvPicPr>
          <p:cNvPr id="4" name="Picture 3" descr="royPark.jpg"/>
          <p:cNvPicPr>
            <a:picLocks noChangeAspect="1"/>
          </p:cNvPicPr>
          <p:nvPr/>
        </p:nvPicPr>
        <p:blipFill>
          <a:blip r:embed="rId2">
            <a:duotone>
              <a:prstClr val="black"/>
              <a:srgbClr val="D9C3A5">
                <a:tint val="50000"/>
                <a:satMod val="180000"/>
              </a:srgbClr>
            </a:duotone>
          </a:blip>
          <a:stretch>
            <a:fillRect/>
          </a:stretch>
        </p:blipFill>
        <p:spPr>
          <a:xfrm>
            <a:off x="1066800" y="457200"/>
            <a:ext cx="7162800" cy="5893961"/>
          </a:xfrm>
          <a:prstGeom prst="roundRect">
            <a:avLst/>
          </a:prstGeom>
          <a:effectLst>
            <a:glow rad="228600">
              <a:schemeClr val="accent6">
                <a:satMod val="175000"/>
                <a:alpha val="40000"/>
              </a:schemeClr>
            </a:glow>
            <a:softEdge rad="63500"/>
          </a:effectLst>
        </p:spPr>
      </p:pic>
      <p:sp>
        <p:nvSpPr>
          <p:cNvPr id="5" name="Rectangle 4"/>
          <p:cNvSpPr/>
          <p:nvPr/>
        </p:nvSpPr>
        <p:spPr>
          <a:xfrm>
            <a:off x="152400" y="5105400"/>
            <a:ext cx="4572000" cy="1600200"/>
          </a:xfrm>
          <a:prstGeom prst="rect">
            <a:avLst/>
          </a:prstGeom>
          <a:solidFill>
            <a:schemeClr val="accent6">
              <a:lumMod val="20000"/>
              <a:lumOff val="80000"/>
            </a:schemeClr>
          </a:solidFill>
          <a:ln w="38100">
            <a:solidFill>
              <a:srgbClr val="AB5805"/>
            </a:solidFill>
          </a:ln>
        </p:spPr>
        <p:txBody>
          <a:bodyPr>
            <a:spAutoFit/>
          </a:bodyPr>
          <a:lstStyle/>
          <a:p>
            <a:pPr fontAlgn="auto">
              <a:spcBef>
                <a:spcPts val="0"/>
              </a:spcBef>
              <a:spcAft>
                <a:spcPts val="0"/>
              </a:spcAft>
              <a:defRPr/>
            </a:pPr>
            <a:r>
              <a:rPr lang="en-US" sz="1400" dirty="0">
                <a:latin typeface="+mn-lt"/>
                <a:cs typeface="+mn-cs"/>
              </a:rPr>
              <a:t>Though Hines felt strongly about selling his name and protecting his reputation, a meeting with Roy Park in 1948 changed his mind. Park owned an advertising agency whose client, Grange League Federation Exchange, wanted to develop a line of packaged food products that the housewife would link with superior quality. They found that to the average housewife superior quality meant Duncan Hines.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100000" scaled="1"/>
        </a:gradFill>
        <a:effectLst/>
      </p:bgPr>
    </p:bg>
    <p:spTree>
      <p:nvGrpSpPr>
        <p:cNvPr id="1" name=""/>
        <p:cNvGrpSpPr/>
        <p:nvPr/>
      </p:nvGrpSpPr>
      <p:grpSpPr>
        <a:xfrm>
          <a:off x="0" y="0"/>
          <a:ext cx="0" cy="0"/>
          <a:chOff x="0" y="0"/>
          <a:chExt cx="0" cy="0"/>
        </a:xfrm>
      </p:grpSpPr>
      <p:pic>
        <p:nvPicPr>
          <p:cNvPr id="38914" name="Content Placeholder 9" descr="icecream_ad.tif"/>
          <p:cNvPicPr>
            <a:picLocks noGrp="1" noChangeAspect="1"/>
          </p:cNvPicPr>
          <p:nvPr>
            <p:ph idx="4294967295"/>
          </p:nvPr>
        </p:nvPicPr>
        <p:blipFill>
          <a:blip r:embed="rId2"/>
          <a:srcRect/>
          <a:stretch>
            <a:fillRect/>
          </a:stretch>
        </p:blipFill>
        <p:spPr>
          <a:xfrm>
            <a:off x="5191125" y="228600"/>
            <a:ext cx="3952875" cy="5143500"/>
          </a:xfrm>
        </p:spPr>
      </p:pic>
      <p:pic>
        <p:nvPicPr>
          <p:cNvPr id="38915" name="Picture 7" descr="icecream.tif"/>
          <p:cNvPicPr>
            <a:picLocks noChangeAspect="1"/>
          </p:cNvPicPr>
          <p:nvPr/>
        </p:nvPicPr>
        <p:blipFill>
          <a:blip r:embed="rId3" cstate="print"/>
          <a:srcRect/>
          <a:stretch>
            <a:fillRect/>
          </a:stretch>
        </p:blipFill>
        <p:spPr bwMode="auto">
          <a:xfrm>
            <a:off x="3200400" y="1828800"/>
            <a:ext cx="1828800" cy="2114550"/>
          </a:xfrm>
          <a:prstGeom prst="rect">
            <a:avLst/>
          </a:prstGeom>
          <a:noFill/>
          <a:ln w="9525">
            <a:noFill/>
            <a:miter lim="800000"/>
            <a:headEnd/>
            <a:tailEnd/>
          </a:ln>
        </p:spPr>
      </p:pic>
      <p:pic>
        <p:nvPicPr>
          <p:cNvPr id="38916" name="Picture 4" descr="icecream_Poster.tif"/>
          <p:cNvPicPr>
            <a:picLocks noChangeAspect="1"/>
          </p:cNvPicPr>
          <p:nvPr/>
        </p:nvPicPr>
        <p:blipFill>
          <a:blip r:embed="rId4"/>
          <a:srcRect/>
          <a:stretch>
            <a:fillRect/>
          </a:stretch>
        </p:blipFill>
        <p:spPr bwMode="auto">
          <a:xfrm>
            <a:off x="457200" y="4038600"/>
            <a:ext cx="6553200" cy="2565400"/>
          </a:xfrm>
          <a:prstGeom prst="rect">
            <a:avLst/>
          </a:prstGeom>
          <a:noFill/>
          <a:ln w="9525">
            <a:noFill/>
            <a:miter lim="800000"/>
            <a:headEnd/>
            <a:tailEnd/>
          </a:ln>
        </p:spPr>
      </p:pic>
      <p:sp>
        <p:nvSpPr>
          <p:cNvPr id="38917" name="Rectangle 5"/>
          <p:cNvSpPr>
            <a:spLocks noChangeArrowheads="1"/>
          </p:cNvSpPr>
          <p:nvPr/>
        </p:nvSpPr>
        <p:spPr bwMode="auto">
          <a:xfrm>
            <a:off x="152400" y="228600"/>
            <a:ext cx="3352800" cy="3416300"/>
          </a:xfrm>
          <a:prstGeom prst="rect">
            <a:avLst/>
          </a:prstGeom>
          <a:noFill/>
          <a:ln w="9525">
            <a:noFill/>
            <a:miter lim="800000"/>
            <a:headEnd/>
            <a:tailEnd/>
          </a:ln>
        </p:spPr>
        <p:txBody>
          <a:bodyPr>
            <a:spAutoFit/>
          </a:bodyPr>
          <a:lstStyle/>
          <a:p>
            <a:r>
              <a:rPr lang="en-US">
                <a:solidFill>
                  <a:schemeClr val="bg1"/>
                </a:solidFill>
                <a:latin typeface="Calibri" pitchFamily="34" charset="0"/>
              </a:rPr>
              <a:t>Park suggested to Hines the development of a line of food products that would have the Hines name. Park convinced Hines that the foods would be of such a high quality the link to </a:t>
            </a:r>
          </a:p>
          <a:p>
            <a:r>
              <a:rPr lang="en-US">
                <a:solidFill>
                  <a:schemeClr val="bg1"/>
                </a:solidFill>
                <a:latin typeface="Calibri" pitchFamily="34" charset="0"/>
              </a:rPr>
              <a:t>his name would serve to help upgrade American’s eating </a:t>
            </a:r>
          </a:p>
          <a:p>
            <a:r>
              <a:rPr lang="en-US">
                <a:solidFill>
                  <a:schemeClr val="bg1"/>
                </a:solidFill>
                <a:latin typeface="Calibri" pitchFamily="34" charset="0"/>
              </a:rPr>
              <a:t>habits. So, Hines-Park Foods </a:t>
            </a:r>
          </a:p>
          <a:p>
            <a:r>
              <a:rPr lang="en-US">
                <a:solidFill>
                  <a:schemeClr val="bg1"/>
                </a:solidFill>
                <a:latin typeface="Calibri" pitchFamily="34" charset="0"/>
              </a:rPr>
              <a:t>was formed in 1949. Ice cream was the first product and an instant success.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8400000" scaled="0"/>
        </a:gradFill>
        <a:effectLst/>
      </p:bgPr>
    </p:bg>
    <p:spTree>
      <p:nvGrpSpPr>
        <p:cNvPr id="1" name=""/>
        <p:cNvGrpSpPr/>
        <p:nvPr/>
      </p:nvGrpSpPr>
      <p:grpSpPr>
        <a:xfrm>
          <a:off x="0" y="0"/>
          <a:ext cx="0" cy="0"/>
          <a:chOff x="0" y="0"/>
          <a:chExt cx="0" cy="0"/>
        </a:xfrm>
      </p:grpSpPr>
      <p:pic>
        <p:nvPicPr>
          <p:cNvPr id="39938" name="Picture 5" descr="cheesedressing.jpg"/>
          <p:cNvPicPr>
            <a:picLocks noChangeAspect="1"/>
          </p:cNvPicPr>
          <p:nvPr/>
        </p:nvPicPr>
        <p:blipFill>
          <a:blip r:embed="rId2"/>
          <a:srcRect/>
          <a:stretch>
            <a:fillRect/>
          </a:stretch>
        </p:blipFill>
        <p:spPr bwMode="auto">
          <a:xfrm>
            <a:off x="6400800" y="990600"/>
            <a:ext cx="2503488" cy="5562600"/>
          </a:xfrm>
          <a:prstGeom prst="rect">
            <a:avLst/>
          </a:prstGeom>
          <a:noFill/>
          <a:ln w="9525">
            <a:noFill/>
            <a:miter lim="800000"/>
            <a:headEnd/>
            <a:tailEnd/>
          </a:ln>
        </p:spPr>
      </p:pic>
      <p:pic>
        <p:nvPicPr>
          <p:cNvPr id="39939" name="Picture 6" descr="dressing.jpg"/>
          <p:cNvPicPr>
            <a:picLocks noChangeAspect="1"/>
          </p:cNvPicPr>
          <p:nvPr/>
        </p:nvPicPr>
        <p:blipFill>
          <a:blip r:embed="rId3"/>
          <a:srcRect/>
          <a:stretch>
            <a:fillRect/>
          </a:stretch>
        </p:blipFill>
        <p:spPr bwMode="auto">
          <a:xfrm rot="-499744">
            <a:off x="493713" y="431800"/>
            <a:ext cx="3005137" cy="2817813"/>
          </a:xfrm>
          <a:prstGeom prst="rect">
            <a:avLst/>
          </a:prstGeom>
          <a:noFill/>
          <a:ln w="9525">
            <a:noFill/>
            <a:miter lim="800000"/>
            <a:headEnd/>
            <a:tailEnd/>
          </a:ln>
        </p:spPr>
      </p:pic>
      <p:pic>
        <p:nvPicPr>
          <p:cNvPr id="39940" name="Picture 4" descr="catsum.jpg"/>
          <p:cNvPicPr>
            <a:picLocks noChangeAspect="1"/>
          </p:cNvPicPr>
          <p:nvPr/>
        </p:nvPicPr>
        <p:blipFill>
          <a:blip r:embed="rId4"/>
          <a:srcRect/>
          <a:stretch>
            <a:fillRect/>
          </a:stretch>
        </p:blipFill>
        <p:spPr bwMode="auto">
          <a:xfrm rot="933872">
            <a:off x="4081463" y="533400"/>
            <a:ext cx="3336925" cy="3613150"/>
          </a:xfrm>
          <a:prstGeom prst="rect">
            <a:avLst/>
          </a:prstGeom>
          <a:noFill/>
          <a:ln w="9525">
            <a:noFill/>
            <a:miter lim="800000"/>
            <a:headEnd/>
            <a:tailEnd/>
          </a:ln>
        </p:spPr>
      </p:pic>
      <p:pic>
        <p:nvPicPr>
          <p:cNvPr id="39941" name="Content Placeholder 3" descr="butter.jpg"/>
          <p:cNvPicPr>
            <a:picLocks noGrp="1" noChangeAspect="1"/>
          </p:cNvPicPr>
          <p:nvPr>
            <p:ph idx="4294967295"/>
          </p:nvPr>
        </p:nvPicPr>
        <p:blipFill>
          <a:blip r:embed="rId5"/>
          <a:srcRect/>
          <a:stretch>
            <a:fillRect/>
          </a:stretch>
        </p:blipFill>
        <p:spPr>
          <a:xfrm rot="20026466">
            <a:off x="571500" y="3159125"/>
            <a:ext cx="4706938" cy="2508250"/>
          </a:xfrm>
        </p:spPr>
      </p:pic>
      <p:sp>
        <p:nvSpPr>
          <p:cNvPr id="8" name="Rectangle 7"/>
          <p:cNvSpPr/>
          <p:nvPr/>
        </p:nvSpPr>
        <p:spPr>
          <a:xfrm>
            <a:off x="2895600" y="5181600"/>
            <a:ext cx="3276600" cy="1323975"/>
          </a:xfrm>
          <a:prstGeom prst="rect">
            <a:avLst/>
          </a:prstGeom>
          <a:solidFill>
            <a:schemeClr val="accent6">
              <a:lumMod val="20000"/>
              <a:lumOff val="80000"/>
            </a:schemeClr>
          </a:solidFill>
          <a:ln w="19050">
            <a:solidFill>
              <a:schemeClr val="tx1"/>
            </a:solidFill>
          </a:ln>
        </p:spPr>
        <p:txBody>
          <a:bodyPr>
            <a:spAutoFit/>
          </a:bodyPr>
          <a:lstStyle/>
          <a:p>
            <a:pPr fontAlgn="auto">
              <a:spcBef>
                <a:spcPts val="0"/>
              </a:spcBef>
              <a:spcAft>
                <a:spcPts val="0"/>
              </a:spcAft>
              <a:defRPr/>
            </a:pPr>
            <a:r>
              <a:rPr lang="en-US" sz="1600" dirty="0">
                <a:latin typeface="+mn-lt"/>
                <a:cs typeface="+mn-cs"/>
              </a:rPr>
              <a:t>Hines loaned his name to a variety of foodstuffs including condiments, salad dressings, cottage cheese, and butter.  At the height, Duncan endorsed 157 food products.</a:t>
            </a:r>
            <a:r>
              <a:rPr lang="en-US" sz="1600" i="1" dirty="0">
                <a:latin typeface="+mn-lt"/>
                <a:cs typeface="+mn-cs"/>
              </a:rPr>
              <a:t> </a:t>
            </a:r>
            <a:endParaRPr lang="en-US" sz="1600" dirty="0">
              <a:latin typeface="+mn-l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Duncan Hines 01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 name="Content Placeholder 3" descr="grill add.jpg"/>
          <p:cNvPicPr>
            <a:picLocks noGrp="1" noChangeAspect="1"/>
          </p:cNvPicPr>
          <p:nvPr>
            <p:ph idx="4294967295"/>
          </p:nvPr>
        </p:nvPicPr>
        <p:blipFill>
          <a:blip r:embed="rId3"/>
          <a:stretch>
            <a:fillRect/>
          </a:stretch>
        </p:blipFill>
        <p:spPr>
          <a:xfrm>
            <a:off x="6781800" y="228600"/>
            <a:ext cx="2133600" cy="2693930"/>
          </a:xfrm>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p:cNvSpPr/>
          <p:nvPr/>
        </p:nvSpPr>
        <p:spPr>
          <a:xfrm>
            <a:off x="2971800" y="5486400"/>
            <a:ext cx="5943600" cy="1200150"/>
          </a:xfrm>
          <a:prstGeom prst="rect">
            <a:avLst/>
          </a:prstGeom>
          <a:solidFill>
            <a:schemeClr val="accent6">
              <a:lumMod val="50000"/>
            </a:schemeClr>
          </a:solidFill>
        </p:spPr>
        <p:txBody>
          <a:bodyPr>
            <a:spAutoFit/>
          </a:bodyPr>
          <a:lstStyle/>
          <a:p>
            <a:pPr fontAlgn="auto">
              <a:spcBef>
                <a:spcPts val="0"/>
              </a:spcBef>
              <a:spcAft>
                <a:spcPts val="0"/>
              </a:spcAft>
              <a:defRPr/>
            </a:pPr>
            <a:r>
              <a:rPr lang="en-US" dirty="0">
                <a:solidFill>
                  <a:schemeClr val="bg1"/>
                </a:solidFill>
                <a:latin typeface="+mn-lt"/>
                <a:cs typeface="+mn-cs"/>
              </a:rPr>
              <a:t>The company grew and expanded to include non-food product endorsements. As the idea of eating outside emerged in the 1950s, one of Duncan’s endorsed products was a bar-b-</a:t>
            </a:r>
            <a:r>
              <a:rPr lang="en-US" dirty="0" err="1">
                <a:solidFill>
                  <a:schemeClr val="bg1"/>
                </a:solidFill>
                <a:latin typeface="+mn-lt"/>
                <a:cs typeface="+mn-cs"/>
              </a:rPr>
              <a:t>que</a:t>
            </a:r>
            <a:r>
              <a:rPr lang="en-US" dirty="0">
                <a:solidFill>
                  <a:schemeClr val="bg1"/>
                </a:solidFill>
                <a:latin typeface="+mn-lt"/>
                <a:cs typeface="+mn-cs"/>
              </a:rPr>
              <a:t> grill with utensil sets, and sauces.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1986" name="Picture 2" descr="patio.jpg"/>
          <p:cNvPicPr>
            <a:picLocks noChangeAspect="1"/>
          </p:cNvPicPr>
          <p:nvPr/>
        </p:nvPicPr>
        <p:blipFill>
          <a:blip r:embed="rId2"/>
          <a:srcRect/>
          <a:stretch>
            <a:fillRect/>
          </a:stretch>
        </p:blipFill>
        <p:spPr bwMode="auto">
          <a:xfrm>
            <a:off x="0" y="0"/>
            <a:ext cx="6400800" cy="4398963"/>
          </a:xfrm>
          <a:prstGeom prst="rect">
            <a:avLst/>
          </a:prstGeom>
          <a:noFill/>
          <a:ln w="28575">
            <a:solidFill>
              <a:schemeClr val="tx1"/>
            </a:solidFill>
            <a:miter lim="800000"/>
            <a:headEnd/>
            <a:tailEnd/>
          </a:ln>
        </p:spPr>
      </p:pic>
      <p:pic>
        <p:nvPicPr>
          <p:cNvPr id="4" name="Picture 3" descr="patiotable.jpg"/>
          <p:cNvPicPr>
            <a:picLocks noChangeAspect="1"/>
          </p:cNvPicPr>
          <p:nvPr/>
        </p:nvPicPr>
        <p:blipFill>
          <a:blip r:embed="rId3"/>
          <a:stretch>
            <a:fillRect/>
          </a:stretch>
        </p:blipFill>
        <p:spPr>
          <a:xfrm>
            <a:off x="4343400" y="3257550"/>
            <a:ext cx="4800600" cy="3600450"/>
          </a:xfrm>
          <a:prstGeom prst="rect">
            <a:avLst/>
          </a:prstGeom>
          <a:ln w="57150">
            <a:solidFill>
              <a:schemeClr val="bg2">
                <a:lumMod val="10000"/>
              </a:schemeClr>
            </a:solidFill>
          </a:ln>
        </p:spPr>
      </p:pic>
      <p:pic>
        <p:nvPicPr>
          <p:cNvPr id="5" name="Picture 4" descr="006bbqkit.jpg"/>
          <p:cNvPicPr>
            <a:picLocks noChangeAspect="1"/>
          </p:cNvPicPr>
          <p:nvPr/>
        </p:nvPicPr>
        <p:blipFill>
          <a:blip r:embed="rId4"/>
          <a:stretch>
            <a:fillRect/>
          </a:stretch>
        </p:blipFill>
        <p:spPr>
          <a:xfrm rot="20633310">
            <a:off x="291027" y="5211060"/>
            <a:ext cx="3644036" cy="9656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1989" name="Picture 5" descr="tools.jpg"/>
          <p:cNvPicPr>
            <a:picLocks noChangeAspect="1"/>
          </p:cNvPicPr>
          <p:nvPr/>
        </p:nvPicPr>
        <p:blipFill>
          <a:blip r:embed="rId5"/>
          <a:srcRect/>
          <a:stretch>
            <a:fillRect/>
          </a:stretch>
        </p:blipFill>
        <p:spPr bwMode="auto">
          <a:xfrm>
            <a:off x="6629400" y="1219200"/>
            <a:ext cx="2286000" cy="1828800"/>
          </a:xfrm>
          <a:prstGeom prst="rect">
            <a:avLst/>
          </a:prstGeom>
          <a:noFill/>
          <a:ln w="19050">
            <a:solidFill>
              <a:srgbClr val="C4000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pic>
        <p:nvPicPr>
          <p:cNvPr id="3" name="Picture 2" descr="coffeepot.jpg"/>
          <p:cNvPicPr>
            <a:picLocks noChangeAspect="1"/>
          </p:cNvPicPr>
          <p:nvPr/>
        </p:nvPicPr>
        <p:blipFill>
          <a:blip r:embed="rId2"/>
          <a:stretch>
            <a:fillRect/>
          </a:stretch>
        </p:blipFill>
        <p:spPr>
          <a:xfrm>
            <a:off x="3048000" y="228600"/>
            <a:ext cx="4873625" cy="6400800"/>
          </a:xfrm>
          <a:prstGeom prst="rect">
            <a:avLst/>
          </a:prstGeom>
          <a:effectLst>
            <a:outerShdw blurRad="76200" dir="13500000" sy="23000" kx="1200000" algn="br" rotWithShape="0">
              <a:prstClr val="black">
                <a:alpha val="20000"/>
              </a:prstClr>
            </a:outerShdw>
          </a:effectLst>
        </p:spPr>
      </p:pic>
      <p:sp>
        <p:nvSpPr>
          <p:cNvPr id="43011" name="Rectangle 3"/>
          <p:cNvSpPr>
            <a:spLocks noChangeArrowheads="1"/>
          </p:cNvSpPr>
          <p:nvPr/>
        </p:nvSpPr>
        <p:spPr bwMode="auto">
          <a:xfrm>
            <a:off x="304800" y="533400"/>
            <a:ext cx="2438400" cy="1754188"/>
          </a:xfrm>
          <a:prstGeom prst="rect">
            <a:avLst/>
          </a:prstGeom>
          <a:solidFill>
            <a:srgbClr val="FFFFCC"/>
          </a:solidFill>
          <a:ln w="12700">
            <a:solidFill>
              <a:schemeClr val="tx1"/>
            </a:solidFill>
            <a:miter lim="800000"/>
            <a:headEnd/>
            <a:tailEnd/>
          </a:ln>
        </p:spPr>
        <p:txBody>
          <a:bodyPr>
            <a:spAutoFit/>
          </a:bodyPr>
          <a:lstStyle/>
          <a:p>
            <a:r>
              <a:rPr lang="en-US">
                <a:latin typeface="Calibri" pitchFamily="34" charset="0"/>
              </a:rPr>
              <a:t>Hines endorsed cookware, coffee pots, steak knives, playing cards, soap, and food preparation utensils such as food grinders</a:t>
            </a:r>
            <a:r>
              <a:rPr lang="en-US" i="1">
                <a:latin typeface="Calibri" pitchFamily="34" charset="0"/>
              </a:rPr>
              <a:t>.</a:t>
            </a:r>
            <a:endParaRPr lang="en-US">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rnelia duncan hines.tif"/>
          <p:cNvPicPr>
            <a:picLocks noChangeAspect="1"/>
          </p:cNvPicPr>
          <p:nvPr/>
        </p:nvPicPr>
        <p:blipFill>
          <a:blip r:embed="rId3"/>
          <a:stretch>
            <a:fillRect/>
          </a:stretch>
        </p:blipFill>
        <p:spPr>
          <a:xfrm>
            <a:off x="5867400" y="1857332"/>
            <a:ext cx="2938272" cy="4695868"/>
          </a:xfrm>
          <a:prstGeom prst="roundRect">
            <a:avLst/>
          </a:prstGeom>
          <a:ln w="28575">
            <a:noFill/>
          </a:ln>
          <a:effectLst>
            <a:outerShdw blurRad="63500" sx="1000" sy="1000" algn="ctr" rotWithShape="0">
              <a:prstClr val="black">
                <a:alpha val="53000"/>
              </a:prstClr>
            </a:outerShdw>
          </a:effectLst>
          <a:scene3d>
            <a:camera prst="orthographicFront">
              <a:rot lat="0" lon="0" rev="0"/>
            </a:camera>
            <a:lightRig rig="balanced" dir="t">
              <a:rot lat="0" lon="0" rev="8700000"/>
            </a:lightRig>
          </a:scene3d>
          <a:sp3d>
            <a:bevelT w="190500" h="38100"/>
          </a:sp3d>
        </p:spPr>
      </p:pic>
      <p:pic>
        <p:nvPicPr>
          <p:cNvPr id="7" name="Picture 6" descr="duncan hines.tif"/>
          <p:cNvPicPr>
            <a:picLocks noChangeAspect="1"/>
          </p:cNvPicPr>
          <p:nvPr/>
        </p:nvPicPr>
        <p:blipFill>
          <a:blip r:embed="rId4"/>
          <a:stretch>
            <a:fillRect/>
          </a:stretch>
        </p:blipFill>
        <p:spPr>
          <a:xfrm>
            <a:off x="533400" y="357139"/>
            <a:ext cx="3505200" cy="6196061"/>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ctangle 7"/>
          <p:cNvSpPr/>
          <p:nvPr/>
        </p:nvSpPr>
        <p:spPr>
          <a:xfrm>
            <a:off x="4267200" y="152400"/>
            <a:ext cx="4648200" cy="1570038"/>
          </a:xfrm>
          <a:prstGeom prst="rect">
            <a:avLst/>
          </a:prstGeom>
          <a:solidFill>
            <a:schemeClr val="bg2">
              <a:lumMod val="90000"/>
            </a:schemeClr>
          </a:solidFill>
          <a:ln w="19050">
            <a:solidFill>
              <a:srgbClr val="522A02"/>
            </a:solidFill>
          </a:ln>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1600" dirty="0">
                <a:latin typeface="+mn-lt"/>
                <a:cs typeface="+mn-cs"/>
              </a:rPr>
              <a:t>Born March 26, 1880 in Bowling Green, Duncan was the youngest of Edward and Cornelia Hines’ six children.  After his mother died of pneumonia when he was four years old, he and his older brother went to live with grandparents Joseph and Jane Duncan on their Warren County farm.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034" name="Picture 7" descr="004soap_A.jpg"/>
          <p:cNvPicPr>
            <a:picLocks noChangeAspect="1"/>
          </p:cNvPicPr>
          <p:nvPr/>
        </p:nvPicPr>
        <p:blipFill>
          <a:blip r:embed="rId2"/>
          <a:srcRect/>
          <a:stretch>
            <a:fillRect/>
          </a:stretch>
        </p:blipFill>
        <p:spPr bwMode="auto">
          <a:xfrm rot="905947">
            <a:off x="6683375" y="1952625"/>
            <a:ext cx="2311400" cy="1447800"/>
          </a:xfrm>
          <a:prstGeom prst="rect">
            <a:avLst/>
          </a:prstGeom>
          <a:noFill/>
          <a:ln w="9525">
            <a:noFill/>
            <a:miter lim="800000"/>
            <a:headEnd/>
            <a:tailEnd/>
          </a:ln>
        </p:spPr>
      </p:pic>
      <p:pic>
        <p:nvPicPr>
          <p:cNvPr id="2" name="Picture 1" descr="store1.jpg"/>
          <p:cNvPicPr>
            <a:picLocks noChangeAspect="1"/>
          </p:cNvPicPr>
          <p:nvPr/>
        </p:nvPicPr>
        <p:blipFill>
          <a:blip r:embed="rId3"/>
          <a:stretch>
            <a:fillRect/>
          </a:stretch>
        </p:blipFill>
        <p:spPr>
          <a:xfrm>
            <a:off x="5029200" y="3478650"/>
            <a:ext cx="3907684" cy="3226949"/>
          </a:xfrm>
          <a:prstGeom prst="roundRect">
            <a:avLst/>
          </a:prstGeom>
        </p:spPr>
      </p:pic>
      <p:pic>
        <p:nvPicPr>
          <p:cNvPr id="3" name="Picture 2" descr="store2.jpg"/>
          <p:cNvPicPr>
            <a:picLocks noChangeAspect="1"/>
          </p:cNvPicPr>
          <p:nvPr/>
        </p:nvPicPr>
        <p:blipFill>
          <a:blip r:embed="rId4"/>
          <a:stretch>
            <a:fillRect/>
          </a:stretch>
        </p:blipFill>
        <p:spPr>
          <a:xfrm>
            <a:off x="228600" y="152400"/>
            <a:ext cx="5943600" cy="3251998"/>
          </a:xfrm>
          <a:prstGeom prst="roundRect">
            <a:avLst/>
          </a:prstGeom>
        </p:spPr>
      </p:pic>
      <p:pic>
        <p:nvPicPr>
          <p:cNvPr id="4" name="Picture 3" descr="003candles.jpg"/>
          <p:cNvPicPr>
            <a:picLocks noChangeAspect="1"/>
          </p:cNvPicPr>
          <p:nvPr/>
        </p:nvPicPr>
        <p:blipFill>
          <a:blip r:embed="rId5"/>
          <a:stretch>
            <a:fillRect/>
          </a:stretch>
        </p:blipFill>
        <p:spPr>
          <a:xfrm rot="21248194">
            <a:off x="6566229" y="102184"/>
            <a:ext cx="2095500" cy="1854200"/>
          </a:xfrm>
          <a:prstGeom prst="roundRect">
            <a:avLst/>
          </a:prstGeom>
        </p:spPr>
      </p:pic>
      <p:pic>
        <p:nvPicPr>
          <p:cNvPr id="6" name="Picture 5" descr="001salt.jpg"/>
          <p:cNvPicPr>
            <a:picLocks noChangeAspect="1"/>
          </p:cNvPicPr>
          <p:nvPr/>
        </p:nvPicPr>
        <p:blipFill>
          <a:blip r:embed="rId6"/>
          <a:stretch>
            <a:fillRect/>
          </a:stretch>
        </p:blipFill>
        <p:spPr>
          <a:xfrm>
            <a:off x="2438400" y="4800600"/>
            <a:ext cx="2438400" cy="1900349"/>
          </a:xfrm>
          <a:prstGeom prst="roundRect">
            <a:avLst/>
          </a:prstGeom>
        </p:spPr>
      </p:pic>
      <p:pic>
        <p:nvPicPr>
          <p:cNvPr id="44039" name="Picture 4" descr="002thermom.jpg"/>
          <p:cNvPicPr>
            <a:picLocks noChangeAspect="1"/>
          </p:cNvPicPr>
          <p:nvPr/>
        </p:nvPicPr>
        <p:blipFill>
          <a:blip r:embed="rId7"/>
          <a:srcRect/>
          <a:stretch>
            <a:fillRect/>
          </a:stretch>
        </p:blipFill>
        <p:spPr bwMode="auto">
          <a:xfrm>
            <a:off x="0" y="3505200"/>
            <a:ext cx="2527300" cy="1016000"/>
          </a:xfrm>
          <a:prstGeom prst="rect">
            <a:avLst/>
          </a:prstGeom>
          <a:noFill/>
          <a:ln w="9525">
            <a:noFill/>
            <a:miter lim="800000"/>
            <a:headEnd/>
            <a:tailEnd/>
          </a:ln>
        </p:spPr>
      </p:pic>
      <p:pic>
        <p:nvPicPr>
          <p:cNvPr id="9" name="Picture 8" descr="tools.jpg"/>
          <p:cNvPicPr>
            <a:picLocks noChangeAspect="1"/>
          </p:cNvPicPr>
          <p:nvPr/>
        </p:nvPicPr>
        <p:blipFill>
          <a:blip r:embed="rId8"/>
          <a:stretch>
            <a:fillRect/>
          </a:stretch>
        </p:blipFill>
        <p:spPr>
          <a:xfrm>
            <a:off x="3048000" y="3581400"/>
            <a:ext cx="1371600" cy="1097280"/>
          </a:xfrm>
          <a:prstGeom prst="roundRect">
            <a:avLst/>
          </a:prstGeom>
        </p:spPr>
      </p:pic>
      <p:pic>
        <p:nvPicPr>
          <p:cNvPr id="44041" name="Picture 10" descr="005coffee.jpg"/>
          <p:cNvPicPr>
            <a:picLocks noChangeAspect="1"/>
          </p:cNvPicPr>
          <p:nvPr/>
        </p:nvPicPr>
        <p:blipFill>
          <a:blip r:embed="rId9"/>
          <a:srcRect/>
          <a:stretch>
            <a:fillRect/>
          </a:stretch>
        </p:blipFill>
        <p:spPr bwMode="auto">
          <a:xfrm rot="-740377">
            <a:off x="158750" y="4764088"/>
            <a:ext cx="1981200" cy="170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5058" name="Picture 6" descr="dish.jpg"/>
          <p:cNvPicPr>
            <a:picLocks noChangeAspect="1"/>
          </p:cNvPicPr>
          <p:nvPr/>
        </p:nvPicPr>
        <p:blipFill>
          <a:blip r:embed="rId2"/>
          <a:srcRect/>
          <a:stretch>
            <a:fillRect/>
          </a:stretch>
        </p:blipFill>
        <p:spPr bwMode="auto">
          <a:xfrm>
            <a:off x="1143000" y="4313238"/>
            <a:ext cx="3276600" cy="2544762"/>
          </a:xfrm>
          <a:prstGeom prst="rect">
            <a:avLst/>
          </a:prstGeom>
          <a:noFill/>
          <a:ln w="9525">
            <a:noFill/>
            <a:miter lim="800000"/>
            <a:headEnd/>
            <a:tailEnd/>
          </a:ln>
        </p:spPr>
      </p:pic>
      <p:pic>
        <p:nvPicPr>
          <p:cNvPr id="45059" name="Picture 3" descr="dish1.jpg"/>
          <p:cNvPicPr>
            <a:picLocks noChangeAspect="1"/>
          </p:cNvPicPr>
          <p:nvPr/>
        </p:nvPicPr>
        <p:blipFill>
          <a:blip r:embed="rId3"/>
          <a:srcRect/>
          <a:stretch>
            <a:fillRect/>
          </a:stretch>
        </p:blipFill>
        <p:spPr bwMode="auto">
          <a:xfrm>
            <a:off x="2438400" y="1828800"/>
            <a:ext cx="1990725" cy="2441575"/>
          </a:xfrm>
          <a:prstGeom prst="rect">
            <a:avLst/>
          </a:prstGeom>
          <a:noFill/>
          <a:ln w="9525">
            <a:noFill/>
            <a:miter lim="800000"/>
            <a:headEnd/>
            <a:tailEnd/>
          </a:ln>
        </p:spPr>
      </p:pic>
      <p:pic>
        <p:nvPicPr>
          <p:cNvPr id="45060" name="Picture 1" descr="dishad.jpg"/>
          <p:cNvPicPr>
            <a:picLocks noChangeAspect="1"/>
          </p:cNvPicPr>
          <p:nvPr/>
        </p:nvPicPr>
        <p:blipFill>
          <a:blip r:embed="rId4"/>
          <a:srcRect/>
          <a:stretch>
            <a:fillRect/>
          </a:stretch>
        </p:blipFill>
        <p:spPr bwMode="auto">
          <a:xfrm>
            <a:off x="4343400" y="304800"/>
            <a:ext cx="4595813" cy="6400800"/>
          </a:xfrm>
          <a:prstGeom prst="rect">
            <a:avLst/>
          </a:prstGeom>
          <a:noFill/>
          <a:ln w="9525">
            <a:noFill/>
            <a:miter lim="800000"/>
            <a:headEnd/>
            <a:tailEnd/>
          </a:ln>
        </p:spPr>
      </p:pic>
      <p:pic>
        <p:nvPicPr>
          <p:cNvPr id="45061" name="Picture 4" descr="dish2.jpg"/>
          <p:cNvPicPr>
            <a:picLocks noChangeAspect="1"/>
          </p:cNvPicPr>
          <p:nvPr/>
        </p:nvPicPr>
        <p:blipFill>
          <a:blip r:embed="rId5"/>
          <a:srcRect/>
          <a:stretch>
            <a:fillRect/>
          </a:stretch>
        </p:blipFill>
        <p:spPr bwMode="auto">
          <a:xfrm>
            <a:off x="0" y="1905000"/>
            <a:ext cx="2514600" cy="2505075"/>
          </a:xfrm>
          <a:prstGeom prst="rect">
            <a:avLst/>
          </a:prstGeom>
          <a:noFill/>
          <a:ln w="9525">
            <a:noFill/>
            <a:miter lim="800000"/>
            <a:headEnd/>
            <a:tailEnd/>
          </a:ln>
        </p:spPr>
      </p:pic>
      <p:sp>
        <p:nvSpPr>
          <p:cNvPr id="45062" name="Rectangle 7"/>
          <p:cNvSpPr>
            <a:spLocks noChangeArrowheads="1"/>
          </p:cNvSpPr>
          <p:nvPr/>
        </p:nvSpPr>
        <p:spPr bwMode="auto">
          <a:xfrm>
            <a:off x="381000" y="457200"/>
            <a:ext cx="3810000" cy="923925"/>
          </a:xfrm>
          <a:prstGeom prst="rect">
            <a:avLst/>
          </a:prstGeom>
          <a:noFill/>
          <a:ln w="9525">
            <a:noFill/>
            <a:miter lim="800000"/>
            <a:headEnd/>
            <a:tailEnd/>
          </a:ln>
        </p:spPr>
        <p:txBody>
          <a:bodyPr>
            <a:spAutoFit/>
          </a:bodyPr>
          <a:lstStyle/>
          <a:p>
            <a:r>
              <a:rPr lang="en-US">
                <a:solidFill>
                  <a:schemeClr val="bg1"/>
                </a:solidFill>
                <a:latin typeface="Calibri" pitchFamily="34" charset="0"/>
              </a:rPr>
              <a:t>Hines endorsed several styles of dinnerware produced by the Stetson Company.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descr="Promotion1.jpg"/>
          <p:cNvPicPr>
            <a:picLocks noChangeAspect="1"/>
          </p:cNvPicPr>
          <p:nvPr/>
        </p:nvPicPr>
        <p:blipFill>
          <a:blip r:embed="rId2"/>
          <a:stretch>
            <a:fillRect/>
          </a:stretch>
        </p:blipFill>
        <p:spPr>
          <a:xfrm>
            <a:off x="304800" y="304800"/>
            <a:ext cx="5486400" cy="500176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promotion2.jpg"/>
          <p:cNvPicPr>
            <a:picLocks noChangeAspect="1"/>
          </p:cNvPicPr>
          <p:nvPr/>
        </p:nvPicPr>
        <p:blipFill>
          <a:blip r:embed="rId3"/>
          <a:stretch>
            <a:fillRect/>
          </a:stretch>
        </p:blipFill>
        <p:spPr>
          <a:xfrm>
            <a:off x="4343400" y="2895600"/>
            <a:ext cx="4389120" cy="36576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6084" name="Rectangle 4"/>
          <p:cNvSpPr>
            <a:spLocks noChangeArrowheads="1"/>
          </p:cNvSpPr>
          <p:nvPr/>
        </p:nvSpPr>
        <p:spPr bwMode="auto">
          <a:xfrm>
            <a:off x="381000" y="5562600"/>
            <a:ext cx="3810000" cy="923925"/>
          </a:xfrm>
          <a:prstGeom prst="rect">
            <a:avLst/>
          </a:prstGeom>
          <a:noFill/>
          <a:ln w="9525">
            <a:noFill/>
            <a:miter lim="800000"/>
            <a:headEnd/>
            <a:tailEnd/>
          </a:ln>
        </p:spPr>
        <p:txBody>
          <a:bodyPr>
            <a:spAutoFit/>
          </a:bodyPr>
          <a:lstStyle/>
          <a:p>
            <a:r>
              <a:rPr lang="en-US">
                <a:latin typeface="Calibri" pitchFamily="34" charset="0"/>
              </a:rPr>
              <a:t>Forever the salesman, Hines again began to travel to promote Hines-Park Foods.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 name="Picture 10" descr="devilsfood_mix.tif"/>
          <p:cNvPicPr>
            <a:picLocks noChangeAspect="1"/>
          </p:cNvPicPr>
          <p:nvPr/>
        </p:nvPicPr>
        <p:blipFill>
          <a:blip r:embed="rId2" cstate="print"/>
          <a:stretch>
            <a:fillRect/>
          </a:stretch>
        </p:blipFill>
        <p:spPr>
          <a:xfrm>
            <a:off x="7239000" y="2971800"/>
            <a:ext cx="1752600" cy="27179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7107" name="Picture 11" descr="white.tif"/>
          <p:cNvPicPr>
            <a:picLocks noChangeAspect="1"/>
          </p:cNvPicPr>
          <p:nvPr/>
        </p:nvPicPr>
        <p:blipFill>
          <a:blip r:embed="rId3"/>
          <a:srcRect/>
          <a:stretch>
            <a:fillRect/>
          </a:stretch>
        </p:blipFill>
        <p:spPr bwMode="auto">
          <a:xfrm>
            <a:off x="0" y="0"/>
            <a:ext cx="4267200" cy="6858000"/>
          </a:xfrm>
          <a:prstGeom prst="rect">
            <a:avLst/>
          </a:prstGeom>
          <a:noFill/>
          <a:ln w="9525">
            <a:noFill/>
            <a:miter lim="800000"/>
            <a:headEnd/>
            <a:tailEnd/>
          </a:ln>
        </p:spPr>
      </p:pic>
      <p:pic>
        <p:nvPicPr>
          <p:cNvPr id="13" name="Picture 12" descr="white_mix.jpg"/>
          <p:cNvPicPr>
            <a:picLocks noChangeAspect="1"/>
          </p:cNvPicPr>
          <p:nvPr/>
        </p:nvPicPr>
        <p:blipFill>
          <a:blip r:embed="rId4"/>
          <a:stretch>
            <a:fillRect/>
          </a:stretch>
        </p:blipFill>
        <p:spPr>
          <a:xfrm>
            <a:off x="3429000" y="1981200"/>
            <a:ext cx="1664208" cy="2971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descr="Duncan Hines 019.jpg"/>
          <p:cNvPicPr>
            <a:picLocks noChangeAspect="1"/>
          </p:cNvPicPr>
          <p:nvPr/>
        </p:nvPicPr>
        <p:blipFill>
          <a:blip r:embed="rId5"/>
          <a:stretch>
            <a:fillRect/>
          </a:stretch>
        </p:blipFill>
        <p:spPr>
          <a:xfrm>
            <a:off x="5257800" y="3352800"/>
            <a:ext cx="1911096" cy="3352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descr="cuttingcale.jpg"/>
          <p:cNvPicPr>
            <a:picLocks noChangeAspect="1"/>
          </p:cNvPicPr>
          <p:nvPr/>
        </p:nvPicPr>
        <p:blipFill>
          <a:blip r:embed="rId6"/>
          <a:stretch>
            <a:fillRect/>
          </a:stretch>
        </p:blipFill>
        <p:spPr>
          <a:xfrm>
            <a:off x="4707802" y="0"/>
            <a:ext cx="4436198" cy="3200400"/>
          </a:xfrm>
          <a:prstGeom prst="rect">
            <a:avLst/>
          </a:prstGeom>
          <a:effectLst>
            <a:softEdge rad="317500"/>
          </a:effectLst>
        </p:spPr>
      </p:pic>
      <p:sp>
        <p:nvSpPr>
          <p:cNvPr id="10" name="Rounded Rectangle 9"/>
          <p:cNvSpPr/>
          <p:nvPr/>
        </p:nvSpPr>
        <p:spPr>
          <a:xfrm>
            <a:off x="3505200" y="2209800"/>
            <a:ext cx="46038" cy="46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a:off x="6096000" y="4648200"/>
            <a:ext cx="762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3" name="Rectangle 14"/>
          <p:cNvSpPr>
            <a:spLocks noChangeArrowheads="1"/>
          </p:cNvSpPr>
          <p:nvPr/>
        </p:nvSpPr>
        <p:spPr bwMode="auto">
          <a:xfrm>
            <a:off x="2286000" y="228600"/>
            <a:ext cx="2819400" cy="1600200"/>
          </a:xfrm>
          <a:prstGeom prst="rect">
            <a:avLst/>
          </a:prstGeom>
          <a:solidFill>
            <a:schemeClr val="bg1"/>
          </a:solidFill>
          <a:ln w="9525">
            <a:solidFill>
              <a:schemeClr val="tx1"/>
            </a:solidFill>
            <a:miter lim="800000"/>
            <a:headEnd/>
            <a:tailEnd/>
          </a:ln>
        </p:spPr>
        <p:txBody>
          <a:bodyPr>
            <a:spAutoFit/>
          </a:bodyPr>
          <a:lstStyle/>
          <a:p>
            <a:r>
              <a:rPr lang="en-US" sz="1600">
                <a:latin typeface="Calibri" pitchFamily="34" charset="0"/>
              </a:rPr>
              <a:t>Hines is best known today for his cake mixes introduced in 1951. Within three years, Duncan Hines white, yellow and devil’s food cake captured 10% of the national market</a:t>
            </a:r>
            <a:r>
              <a:rPr lang="en-US">
                <a:latin typeface="Calibri" pitchFamily="34"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cake_eggs.tif"/>
          <p:cNvPicPr>
            <a:picLocks noChangeAspect="1"/>
          </p:cNvPicPr>
          <p:nvPr/>
        </p:nvPicPr>
        <p:blipFill>
          <a:blip r:embed="rId2"/>
          <a:stretch>
            <a:fillRect/>
          </a:stretch>
        </p:blipFill>
        <p:spPr>
          <a:xfrm>
            <a:off x="838200" y="228600"/>
            <a:ext cx="4124325" cy="5586413"/>
          </a:xfrm>
          <a:prstGeom prst="rect">
            <a:avLst/>
          </a:prstGeom>
          <a:ln w="38100">
            <a:solidFill>
              <a:schemeClr val="accent2">
                <a:lumMod val="75000"/>
              </a:schemeClr>
            </a:solidFill>
          </a:ln>
          <a:effectLst>
            <a:outerShdw blurRad="50800" dist="38100" dir="5400000" algn="t" rotWithShape="0">
              <a:prstClr val="black">
                <a:alpha val="40000"/>
              </a:prstClr>
            </a:outerShdw>
          </a:effectLst>
        </p:spPr>
      </p:pic>
      <p:pic>
        <p:nvPicPr>
          <p:cNvPr id="5" name="Picture 4" descr="clara_eggs.jpg"/>
          <p:cNvPicPr>
            <a:picLocks noChangeAspect="1"/>
          </p:cNvPicPr>
          <p:nvPr/>
        </p:nvPicPr>
        <p:blipFill>
          <a:blip r:embed="rId3"/>
          <a:stretch>
            <a:fillRect/>
          </a:stretch>
        </p:blipFill>
        <p:spPr>
          <a:xfrm>
            <a:off x="5029200" y="228600"/>
            <a:ext cx="3200400" cy="5586413"/>
          </a:xfrm>
          <a:prstGeom prst="rect">
            <a:avLst/>
          </a:prstGeom>
          <a:ln w="38100">
            <a:solidFill>
              <a:schemeClr val="accent2">
                <a:lumMod val="75000"/>
              </a:schemeClr>
            </a:solidFill>
          </a:ln>
          <a:effectLst>
            <a:outerShdw blurRad="50800" dist="38100" dir="5400000" algn="t" rotWithShape="0">
              <a:prstClr val="black">
                <a:alpha val="40000"/>
              </a:prstClr>
            </a:outerShdw>
          </a:effectLst>
        </p:spPr>
      </p:pic>
      <p:sp>
        <p:nvSpPr>
          <p:cNvPr id="48132" name="Rectangle 5"/>
          <p:cNvSpPr>
            <a:spLocks noChangeArrowheads="1"/>
          </p:cNvSpPr>
          <p:nvPr/>
        </p:nvSpPr>
        <p:spPr bwMode="auto">
          <a:xfrm>
            <a:off x="381000" y="6019800"/>
            <a:ext cx="8382000" cy="646113"/>
          </a:xfrm>
          <a:prstGeom prst="rect">
            <a:avLst/>
          </a:prstGeom>
          <a:solidFill>
            <a:schemeClr val="bg1"/>
          </a:solidFill>
          <a:ln w="12700">
            <a:solidFill>
              <a:srgbClr val="AB5805"/>
            </a:solidFill>
            <a:miter lim="800000"/>
            <a:headEnd/>
            <a:tailEnd/>
          </a:ln>
        </p:spPr>
        <p:txBody>
          <a:bodyPr>
            <a:spAutoFit/>
          </a:bodyPr>
          <a:lstStyle/>
          <a:p>
            <a:r>
              <a:rPr lang="en-US">
                <a:latin typeface="Calibri" pitchFamily="34" charset="0"/>
              </a:rPr>
              <a:t>Hines explained that the popularity of his cake mixes was due to the use of fresh eggs rather than dehydrated eggs - like those used in other products.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3" descr="Cakegame.jpg"/>
          <p:cNvPicPr>
            <a:picLocks noChangeAspect="1"/>
          </p:cNvPicPr>
          <p:nvPr/>
        </p:nvPicPr>
        <p:blipFill>
          <a:blip r:embed="rId2"/>
          <a:srcRect/>
          <a:stretch>
            <a:fillRect/>
          </a:stretch>
        </p:blipFill>
        <p:spPr bwMode="auto">
          <a:xfrm>
            <a:off x="2743200" y="0"/>
            <a:ext cx="6400800" cy="6757988"/>
          </a:xfrm>
          <a:prstGeom prst="rect">
            <a:avLst/>
          </a:prstGeom>
          <a:noFill/>
          <a:ln w="9525">
            <a:noFill/>
            <a:miter lim="800000"/>
            <a:headEnd/>
            <a:tailEnd/>
          </a:ln>
        </p:spPr>
      </p:pic>
      <p:sp>
        <p:nvSpPr>
          <p:cNvPr id="49155" name="Rectangle 2"/>
          <p:cNvSpPr>
            <a:spLocks noChangeArrowheads="1"/>
          </p:cNvSpPr>
          <p:nvPr/>
        </p:nvSpPr>
        <p:spPr bwMode="auto">
          <a:xfrm>
            <a:off x="381000" y="1524000"/>
            <a:ext cx="1981200" cy="1754188"/>
          </a:xfrm>
          <a:prstGeom prst="rect">
            <a:avLst/>
          </a:prstGeom>
          <a:noFill/>
          <a:ln w="9525">
            <a:noFill/>
            <a:miter lim="800000"/>
            <a:headEnd/>
            <a:tailEnd/>
          </a:ln>
        </p:spPr>
        <p:txBody>
          <a:bodyPr>
            <a:spAutoFit/>
          </a:bodyPr>
          <a:lstStyle/>
          <a:p>
            <a:r>
              <a:rPr lang="en-US">
                <a:solidFill>
                  <a:schemeClr val="bg1"/>
                </a:solidFill>
                <a:latin typeface="Calibri" pitchFamily="34" charset="0"/>
              </a:rPr>
              <a:t>With the use of a magnet board, visitors can build and decorate their own cake in the </a:t>
            </a:r>
          </a:p>
          <a:p>
            <a:r>
              <a:rPr lang="en-US">
                <a:solidFill>
                  <a:schemeClr val="bg1"/>
                </a:solidFill>
                <a:latin typeface="Calibri" pitchFamily="34" charset="0"/>
              </a:rPr>
              <a:t>exhibit.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07D"/>
        </a:solidFill>
        <a:effectLst/>
      </p:bgPr>
    </p:bg>
    <p:spTree>
      <p:nvGrpSpPr>
        <p:cNvPr id="1" name=""/>
        <p:cNvGrpSpPr/>
        <p:nvPr/>
      </p:nvGrpSpPr>
      <p:grpSpPr>
        <a:xfrm>
          <a:off x="0" y="0"/>
          <a:ext cx="0" cy="0"/>
          <a:chOff x="0" y="0"/>
          <a:chExt cx="0" cy="0"/>
        </a:xfrm>
      </p:grpSpPr>
      <p:pic>
        <p:nvPicPr>
          <p:cNvPr id="5" name="Picture 4" descr="pancake.jpg"/>
          <p:cNvPicPr>
            <a:picLocks noChangeAspect="1"/>
          </p:cNvPicPr>
          <p:nvPr/>
        </p:nvPicPr>
        <p:blipFill>
          <a:blip r:embed="rId2"/>
          <a:stretch>
            <a:fillRect/>
          </a:stretch>
        </p:blipFill>
        <p:spPr>
          <a:xfrm>
            <a:off x="6135624" y="0"/>
            <a:ext cx="3008376" cy="5391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bbpanc ake.jpg"/>
          <p:cNvPicPr>
            <a:picLocks noChangeAspect="1"/>
          </p:cNvPicPr>
          <p:nvPr/>
        </p:nvPicPr>
        <p:blipFill>
          <a:blip r:embed="rId3"/>
          <a:stretch>
            <a:fillRect/>
          </a:stretch>
        </p:blipFill>
        <p:spPr>
          <a:xfrm>
            <a:off x="0" y="0"/>
            <a:ext cx="3319272" cy="457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descr="brownie.jpg"/>
          <p:cNvPicPr>
            <a:picLocks noChangeAspect="1"/>
          </p:cNvPicPr>
          <p:nvPr/>
        </p:nvPicPr>
        <p:blipFill>
          <a:blip r:embed="rId4"/>
          <a:stretch>
            <a:fillRect/>
          </a:stretch>
        </p:blipFill>
        <p:spPr>
          <a:xfrm rot="20550886">
            <a:off x="449914" y="3368013"/>
            <a:ext cx="1878264" cy="32836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pizza.jpg"/>
          <p:cNvPicPr>
            <a:picLocks noChangeAspect="1"/>
          </p:cNvPicPr>
          <p:nvPr/>
        </p:nvPicPr>
        <p:blipFill>
          <a:blip r:embed="rId5"/>
          <a:stretch>
            <a:fillRect/>
          </a:stretch>
        </p:blipFill>
        <p:spPr>
          <a:xfrm rot="315312">
            <a:off x="3495526" y="542309"/>
            <a:ext cx="3068295" cy="54210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descr="hotroll.jpg"/>
          <p:cNvPicPr>
            <a:picLocks noChangeAspect="1"/>
          </p:cNvPicPr>
          <p:nvPr/>
        </p:nvPicPr>
        <p:blipFill>
          <a:blip r:embed="rId6"/>
          <a:stretch>
            <a:fillRect/>
          </a:stretch>
        </p:blipFill>
        <p:spPr>
          <a:xfrm rot="21289186">
            <a:off x="2780108" y="2159372"/>
            <a:ext cx="2453489" cy="43043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5638800" y="5029200"/>
            <a:ext cx="3352800" cy="1477328"/>
          </a:xfrm>
          <a:prstGeom prst="rect">
            <a:avLst/>
          </a:prstGeom>
          <a:solidFill>
            <a:srgbClr val="C40000"/>
          </a:solidFill>
          <a:ln w="19050">
            <a:solidFill>
              <a:schemeClr val="tx1"/>
            </a:solidFill>
          </a:ln>
          <a:scene3d>
            <a:camera prst="orthographicFront"/>
            <a:lightRig rig="threePt" dir="t"/>
          </a:scene3d>
          <a:sp3d>
            <a:bevelT/>
          </a:sp3d>
        </p:spPr>
        <p:txBody>
          <a:bodyPr>
            <a:spAutoFit/>
          </a:bodyPr>
          <a:lstStyle/>
          <a:p>
            <a:pPr fontAlgn="auto">
              <a:spcBef>
                <a:spcPts val="0"/>
              </a:spcBef>
              <a:spcAft>
                <a:spcPts val="0"/>
              </a:spcAft>
              <a:defRPr/>
            </a:pPr>
            <a:r>
              <a:rPr lang="en-US" dirty="0">
                <a:solidFill>
                  <a:schemeClr val="bg1"/>
                </a:solidFill>
                <a:latin typeface="+mn-lt"/>
                <a:cs typeface="+mn-cs"/>
              </a:rPr>
              <a:t>Soon the company began to market a variety of new mixes including brownies, pancakes, pizza dough, muffins, coffee cake and rolls.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EAC52"/>
        </a:solidFill>
        <a:effectLst/>
      </p:bgPr>
    </p:bg>
    <p:spTree>
      <p:nvGrpSpPr>
        <p:cNvPr id="1" name=""/>
        <p:cNvGrpSpPr/>
        <p:nvPr/>
      </p:nvGrpSpPr>
      <p:grpSpPr>
        <a:xfrm>
          <a:off x="0" y="0"/>
          <a:ext cx="0" cy="0"/>
          <a:chOff x="0" y="0"/>
          <a:chExt cx="0" cy="0"/>
        </a:xfrm>
      </p:grpSpPr>
      <p:pic>
        <p:nvPicPr>
          <p:cNvPr id="2" name="Picture 1" descr="cakedisplay.jpg"/>
          <p:cNvPicPr>
            <a:picLocks noChangeAspect="1"/>
          </p:cNvPicPr>
          <p:nvPr/>
        </p:nvPicPr>
        <p:blipFill>
          <a:blip r:embed="rId2"/>
          <a:stretch>
            <a:fillRect/>
          </a:stretch>
        </p:blipFill>
        <p:spPr>
          <a:xfrm>
            <a:off x="838200" y="381000"/>
            <a:ext cx="7620000" cy="5972175"/>
          </a:xfrm>
          <a:prstGeom prst="rect">
            <a:avLst/>
          </a:prstGeom>
          <a:ln w="76200">
            <a:solidFill>
              <a:schemeClr val="bg1"/>
            </a:solidFill>
          </a:ln>
          <a:effectLst>
            <a:outerShdw blurRad="63500" sx="102000" sy="102000" algn="ctr" rotWithShape="0">
              <a:prstClr val="black">
                <a:alpha val="40000"/>
              </a:prstClr>
            </a:outerShdw>
          </a:effectLst>
        </p:spPr>
      </p:pic>
      <p:sp>
        <p:nvSpPr>
          <p:cNvPr id="3" name="Rectangle 2"/>
          <p:cNvSpPr/>
          <p:nvPr/>
        </p:nvSpPr>
        <p:spPr>
          <a:xfrm>
            <a:off x="5029200" y="4419600"/>
            <a:ext cx="3276600" cy="1754326"/>
          </a:xfrm>
          <a:prstGeom prst="rect">
            <a:avLst/>
          </a:prstGeom>
          <a:solidFill>
            <a:srgbClr val="FFFF00"/>
          </a:solidFill>
          <a:ln w="19050">
            <a:solidFill>
              <a:schemeClr val="tx1"/>
            </a:solidFill>
          </a:ln>
          <a:scene3d>
            <a:camera prst="orthographicFront"/>
            <a:lightRig rig="threePt" dir="t"/>
          </a:scene3d>
          <a:sp3d>
            <a:bevelT/>
          </a:sp3d>
        </p:spPr>
        <p:txBody>
          <a:bodyPr>
            <a:spAutoFit/>
          </a:bodyPr>
          <a:lstStyle/>
          <a:p>
            <a:pPr fontAlgn="auto">
              <a:spcBef>
                <a:spcPts val="0"/>
              </a:spcBef>
              <a:spcAft>
                <a:spcPts val="0"/>
              </a:spcAft>
              <a:defRPr/>
            </a:pPr>
            <a:r>
              <a:rPr lang="en-US" dirty="0">
                <a:latin typeface="+mn-lt"/>
                <a:cs typeface="+mn-cs"/>
              </a:rPr>
              <a:t>After Hines’s retirement at the age 73, Hines-Park Foods and “Adventures in Good Eating, Inc. (Hines’s publishing company) merged in 1953 putting Roy Park at its helm.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2226" name="Picture 2" descr="ExKitchen001.jpg"/>
          <p:cNvPicPr>
            <a:picLocks noChangeAspect="1"/>
          </p:cNvPicPr>
          <p:nvPr/>
        </p:nvPicPr>
        <p:blipFill>
          <a:blip r:embed="rId2"/>
          <a:srcRect/>
          <a:stretch>
            <a:fillRect/>
          </a:stretch>
        </p:blipFill>
        <p:spPr bwMode="auto">
          <a:xfrm>
            <a:off x="381000" y="228600"/>
            <a:ext cx="8458200" cy="6343650"/>
          </a:xfrm>
          <a:prstGeom prst="rect">
            <a:avLst/>
          </a:prstGeom>
          <a:noFill/>
          <a:ln w="9525">
            <a:noFill/>
            <a:miter lim="800000"/>
            <a:headEnd/>
            <a:tailEnd/>
          </a:ln>
        </p:spPr>
      </p:pic>
      <p:sp>
        <p:nvSpPr>
          <p:cNvPr id="52227" name="Rectangle 3"/>
          <p:cNvSpPr>
            <a:spLocks noChangeArrowheads="1"/>
          </p:cNvSpPr>
          <p:nvPr/>
        </p:nvSpPr>
        <p:spPr bwMode="auto">
          <a:xfrm>
            <a:off x="5181600" y="4953000"/>
            <a:ext cx="3581400" cy="1570038"/>
          </a:xfrm>
          <a:prstGeom prst="rect">
            <a:avLst/>
          </a:prstGeom>
          <a:noFill/>
          <a:ln w="9525">
            <a:noFill/>
            <a:miter lim="800000"/>
            <a:headEnd/>
            <a:tailEnd/>
          </a:ln>
        </p:spPr>
        <p:txBody>
          <a:bodyPr>
            <a:spAutoFit/>
          </a:bodyPr>
          <a:lstStyle/>
          <a:p>
            <a:pPr algn="r"/>
            <a:r>
              <a:rPr lang="en-US" sz="1600">
                <a:solidFill>
                  <a:schemeClr val="bg1"/>
                </a:solidFill>
                <a:latin typeface="Calibri" pitchFamily="34" charset="0"/>
              </a:rPr>
              <a:t>Park moved the company </a:t>
            </a:r>
          </a:p>
          <a:p>
            <a:pPr algn="r"/>
            <a:r>
              <a:rPr lang="en-US" sz="1600">
                <a:solidFill>
                  <a:schemeClr val="bg1"/>
                </a:solidFill>
                <a:latin typeface="Calibri" pitchFamily="34" charset="0"/>
              </a:rPr>
              <a:t>to Ithaca New York where it </a:t>
            </a:r>
          </a:p>
          <a:p>
            <a:pPr algn="r"/>
            <a:r>
              <a:rPr lang="en-US" sz="1600">
                <a:solidFill>
                  <a:schemeClr val="bg1"/>
                </a:solidFill>
                <a:latin typeface="Calibri" pitchFamily="34" charset="0"/>
              </a:rPr>
              <a:t>merged with Proctor Gamble</a:t>
            </a:r>
          </a:p>
          <a:p>
            <a:pPr algn="r"/>
            <a:r>
              <a:rPr lang="en-US" sz="1600">
                <a:solidFill>
                  <a:schemeClr val="bg1"/>
                </a:solidFill>
                <a:latin typeface="Calibri" pitchFamily="34" charset="0"/>
              </a:rPr>
              <a:t>in 1956. Pinnacle Foods now</a:t>
            </a:r>
          </a:p>
          <a:p>
            <a:pPr algn="r"/>
            <a:r>
              <a:rPr lang="en-US" sz="1600">
                <a:solidFill>
                  <a:schemeClr val="bg1"/>
                </a:solidFill>
                <a:latin typeface="Calibri" pitchFamily="34" charset="0"/>
              </a:rPr>
              <a:t>produces Hines cake mixes which continue to do extremely well.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07D"/>
        </a:solidFill>
        <a:effectLst/>
      </p:bgPr>
    </p:bg>
    <p:spTree>
      <p:nvGrpSpPr>
        <p:cNvPr id="1" name=""/>
        <p:cNvGrpSpPr/>
        <p:nvPr/>
      </p:nvGrpSpPr>
      <p:grpSpPr>
        <a:xfrm>
          <a:off x="0" y="0"/>
          <a:ext cx="0" cy="0"/>
          <a:chOff x="0" y="0"/>
          <a:chExt cx="0" cy="0"/>
        </a:xfrm>
      </p:grpSpPr>
      <p:pic>
        <p:nvPicPr>
          <p:cNvPr id="3" name="Picture 2" descr="DH1.jpg"/>
          <p:cNvPicPr>
            <a:picLocks noChangeAspect="1"/>
          </p:cNvPicPr>
          <p:nvPr/>
        </p:nvPicPr>
        <p:blipFill>
          <a:blip r:embed="rId2"/>
          <a:stretch>
            <a:fillRect/>
          </a:stretch>
        </p:blipFill>
        <p:spPr>
          <a:xfrm>
            <a:off x="228600" y="152400"/>
            <a:ext cx="2155698" cy="3124200"/>
          </a:xfrm>
          <a:prstGeom prst="rect">
            <a:avLst/>
          </a:prstGeom>
          <a:effectLst>
            <a:softEdge rad="63500"/>
          </a:effectLst>
        </p:spPr>
      </p:pic>
      <p:pic>
        <p:nvPicPr>
          <p:cNvPr id="4" name="Picture 3" descr="DH2A.jpg"/>
          <p:cNvPicPr>
            <a:picLocks noChangeAspect="1"/>
          </p:cNvPicPr>
          <p:nvPr/>
        </p:nvPicPr>
        <p:blipFill>
          <a:blip r:embed="rId3"/>
          <a:stretch>
            <a:fillRect/>
          </a:stretch>
        </p:blipFill>
        <p:spPr>
          <a:xfrm>
            <a:off x="152400" y="3657600"/>
            <a:ext cx="2643676" cy="3069700"/>
          </a:xfrm>
          <a:prstGeom prst="rect">
            <a:avLst/>
          </a:prstGeom>
          <a:effectLst>
            <a:softEdge rad="63500"/>
          </a:effectLst>
        </p:spPr>
      </p:pic>
      <p:pic>
        <p:nvPicPr>
          <p:cNvPr id="7" name="Picture 6" descr="DHkitchen.jpg"/>
          <p:cNvPicPr>
            <a:picLocks noChangeAspect="1"/>
          </p:cNvPicPr>
          <p:nvPr/>
        </p:nvPicPr>
        <p:blipFill>
          <a:blip r:embed="rId4"/>
          <a:stretch>
            <a:fillRect/>
          </a:stretch>
        </p:blipFill>
        <p:spPr>
          <a:xfrm>
            <a:off x="5486400" y="1981200"/>
            <a:ext cx="3474720" cy="3048000"/>
          </a:xfrm>
          <a:prstGeom prst="rect">
            <a:avLst/>
          </a:prstGeom>
          <a:effectLst>
            <a:softEdge rad="63500"/>
          </a:effectLst>
        </p:spPr>
      </p:pic>
      <p:sp>
        <p:nvSpPr>
          <p:cNvPr id="53253" name="Rectangle 7"/>
          <p:cNvSpPr>
            <a:spLocks noChangeArrowheads="1"/>
          </p:cNvSpPr>
          <p:nvPr/>
        </p:nvSpPr>
        <p:spPr bwMode="auto">
          <a:xfrm>
            <a:off x="2971800" y="5029200"/>
            <a:ext cx="6019800" cy="1754188"/>
          </a:xfrm>
          <a:prstGeom prst="rect">
            <a:avLst/>
          </a:prstGeom>
          <a:noFill/>
          <a:ln w="9525">
            <a:noFill/>
            <a:miter lim="800000"/>
            <a:headEnd/>
            <a:tailEnd/>
          </a:ln>
        </p:spPr>
        <p:txBody>
          <a:bodyPr>
            <a:spAutoFit/>
          </a:bodyPr>
          <a:lstStyle/>
          <a:p>
            <a:r>
              <a:rPr lang="en-US">
                <a:latin typeface="Calibri" pitchFamily="34" charset="0"/>
              </a:rPr>
              <a:t>In 1959 Duncan Hines died of lung cancer in Bowling Green. Clara sold the house on 31W and moved to town. In his lifetime, Hines made a major impact on the restaurant and hotel business. He promoted healthy foods and became a household word. Duncan Hines may be gone but his legacy lives on.</a:t>
            </a:r>
          </a:p>
        </p:txBody>
      </p:sp>
      <p:pic>
        <p:nvPicPr>
          <p:cNvPr id="5" name="Picture 4" descr="DH4A.jpg"/>
          <p:cNvPicPr>
            <a:picLocks noChangeAspect="1"/>
          </p:cNvPicPr>
          <p:nvPr/>
        </p:nvPicPr>
        <p:blipFill>
          <a:blip r:embed="rId5"/>
          <a:stretch>
            <a:fillRect/>
          </a:stretch>
        </p:blipFill>
        <p:spPr>
          <a:xfrm>
            <a:off x="6096000" y="228600"/>
            <a:ext cx="1266444" cy="1623646"/>
          </a:xfrm>
          <a:prstGeom prst="rect">
            <a:avLst/>
          </a:prstGeom>
          <a:effectLst>
            <a:softEdge rad="63500"/>
          </a:effectLst>
        </p:spPr>
      </p:pic>
      <p:pic>
        <p:nvPicPr>
          <p:cNvPr id="6" name="Picture 5" descr="DHelder.jpg"/>
          <p:cNvPicPr>
            <a:picLocks noChangeAspect="1"/>
          </p:cNvPicPr>
          <p:nvPr/>
        </p:nvPicPr>
        <p:blipFill>
          <a:blip r:embed="rId6"/>
          <a:stretch>
            <a:fillRect/>
          </a:stretch>
        </p:blipFill>
        <p:spPr>
          <a:xfrm>
            <a:off x="2209800" y="381000"/>
            <a:ext cx="3581400" cy="4250920"/>
          </a:xfrm>
          <a:prstGeom prst="ellipse">
            <a:avLst/>
          </a:prstGeom>
          <a:ln w="57150">
            <a:solidFill>
              <a:srgbClr val="CC9900"/>
            </a:solidFill>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effectLst/>
      </p:bgPr>
    </p:bg>
    <p:spTree>
      <p:nvGrpSpPr>
        <p:cNvPr id="1" name=""/>
        <p:cNvGrpSpPr/>
        <p:nvPr/>
      </p:nvGrpSpPr>
      <p:grpSpPr>
        <a:xfrm>
          <a:off x="0" y="0"/>
          <a:ext cx="0" cy="0"/>
          <a:chOff x="0" y="0"/>
          <a:chExt cx="0" cy="0"/>
        </a:xfrm>
      </p:grpSpPr>
      <p:pic>
        <p:nvPicPr>
          <p:cNvPr id="13" name="Picture 12" descr="butter3.jpg"/>
          <p:cNvPicPr>
            <a:picLocks noChangeAspect="1"/>
          </p:cNvPicPr>
          <p:nvPr/>
        </p:nvPicPr>
        <p:blipFill>
          <a:blip r:embed="rId2"/>
          <a:stretch>
            <a:fillRect/>
          </a:stretch>
        </p:blipFill>
        <p:spPr>
          <a:xfrm>
            <a:off x="2514600" y="2133600"/>
            <a:ext cx="6315075" cy="4210050"/>
          </a:xfrm>
          <a:prstGeom prst="roundRect">
            <a:avLst/>
          </a:prstGeom>
          <a:ln w="76200">
            <a:solidFill>
              <a:srgbClr val="522A02"/>
            </a:solidFill>
          </a:ln>
        </p:spPr>
      </p:pic>
      <p:pic>
        <p:nvPicPr>
          <p:cNvPr id="14" name="Picture 13" descr="szo0392.jpg"/>
          <p:cNvPicPr>
            <a:picLocks noChangeAspect="1"/>
          </p:cNvPicPr>
          <p:nvPr/>
        </p:nvPicPr>
        <p:blipFill>
          <a:blip r:embed="rId3"/>
          <a:stretch>
            <a:fillRect/>
          </a:stretch>
        </p:blipFill>
        <p:spPr>
          <a:xfrm>
            <a:off x="381000" y="304800"/>
            <a:ext cx="4409542" cy="2895600"/>
          </a:xfrm>
          <a:prstGeom prst="roundRect">
            <a:avLst/>
          </a:prstGeom>
          <a:ln w="38100">
            <a:solidFill>
              <a:schemeClr val="tx1"/>
            </a:solidFill>
          </a:ln>
        </p:spPr>
      </p:pic>
      <p:sp>
        <p:nvSpPr>
          <p:cNvPr id="17412" name="Rectangle 3"/>
          <p:cNvSpPr>
            <a:spLocks noChangeArrowheads="1"/>
          </p:cNvSpPr>
          <p:nvPr/>
        </p:nvSpPr>
        <p:spPr bwMode="auto">
          <a:xfrm>
            <a:off x="5029200" y="304800"/>
            <a:ext cx="3810000" cy="1477963"/>
          </a:xfrm>
          <a:prstGeom prst="rect">
            <a:avLst/>
          </a:prstGeom>
          <a:solidFill>
            <a:srgbClr val="FFE07D"/>
          </a:solidFill>
          <a:ln w="19050">
            <a:solidFill>
              <a:schemeClr val="tx1"/>
            </a:solidFill>
            <a:miter lim="800000"/>
            <a:headEnd/>
            <a:tailEnd/>
          </a:ln>
        </p:spPr>
        <p:txBody>
          <a:bodyPr>
            <a:spAutoFit/>
          </a:bodyPr>
          <a:lstStyle/>
          <a:p>
            <a:r>
              <a:rPr lang="en-US">
                <a:latin typeface="Calibri" pitchFamily="34" charset="0"/>
              </a:rPr>
              <a:t>According to Hines, his appreciation of fine foods was due to eating his grandmother’s delicious homemade cooking – food made good by the use of fresh eggs and butter.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4274" name="Picture 3" descr="Exflipbooks 020.jpg"/>
          <p:cNvPicPr>
            <a:picLocks noChangeAspect="1"/>
          </p:cNvPicPr>
          <p:nvPr/>
        </p:nvPicPr>
        <p:blipFill>
          <a:blip r:embed="rId3"/>
          <a:srcRect/>
          <a:stretch>
            <a:fillRect/>
          </a:stretch>
        </p:blipFill>
        <p:spPr bwMode="auto">
          <a:xfrm>
            <a:off x="381000" y="381000"/>
            <a:ext cx="4572000" cy="3429000"/>
          </a:xfrm>
          <a:prstGeom prst="rect">
            <a:avLst/>
          </a:prstGeom>
          <a:noFill/>
          <a:ln w="38100">
            <a:solidFill>
              <a:schemeClr val="tx1"/>
            </a:solidFill>
            <a:miter lim="800000"/>
            <a:headEnd/>
            <a:tailEnd/>
          </a:ln>
        </p:spPr>
      </p:pic>
      <p:pic>
        <p:nvPicPr>
          <p:cNvPr id="54275" name="Picture 4" descr="ExLastSec 013.jpg"/>
          <p:cNvPicPr>
            <a:picLocks noChangeAspect="1"/>
          </p:cNvPicPr>
          <p:nvPr/>
        </p:nvPicPr>
        <p:blipFill>
          <a:blip r:embed="rId4"/>
          <a:srcRect/>
          <a:stretch>
            <a:fillRect/>
          </a:stretch>
        </p:blipFill>
        <p:spPr bwMode="auto">
          <a:xfrm>
            <a:off x="5257800" y="1828800"/>
            <a:ext cx="3429000" cy="4572000"/>
          </a:xfrm>
          <a:prstGeom prst="rect">
            <a:avLst/>
          </a:prstGeom>
          <a:noFill/>
          <a:ln w="38100">
            <a:solidFill>
              <a:schemeClr val="tx1"/>
            </a:solidFill>
            <a:miter lim="800000"/>
            <a:headEnd/>
            <a:tailEnd/>
          </a:ln>
        </p:spPr>
      </p:pic>
      <p:sp>
        <p:nvSpPr>
          <p:cNvPr id="54276" name="TextBox 5"/>
          <p:cNvSpPr txBox="1">
            <a:spLocks noChangeArrowheads="1"/>
          </p:cNvSpPr>
          <p:nvPr/>
        </p:nvSpPr>
        <p:spPr bwMode="auto">
          <a:xfrm>
            <a:off x="838200" y="4114800"/>
            <a:ext cx="3886200" cy="2862263"/>
          </a:xfrm>
          <a:prstGeom prst="rect">
            <a:avLst/>
          </a:prstGeom>
          <a:noFill/>
          <a:ln w="9525">
            <a:noFill/>
            <a:miter lim="800000"/>
            <a:headEnd/>
            <a:tailEnd/>
          </a:ln>
        </p:spPr>
        <p:txBody>
          <a:bodyPr>
            <a:spAutoFit/>
          </a:bodyPr>
          <a:lstStyle/>
          <a:p>
            <a:pPr algn="ctr"/>
            <a:r>
              <a:rPr lang="en-US">
                <a:latin typeface="Calibri" pitchFamily="34" charset="0"/>
              </a:rPr>
              <a:t>Exhibition</a:t>
            </a:r>
          </a:p>
          <a:p>
            <a:pPr algn="ctr"/>
            <a:r>
              <a:rPr lang="en-US">
                <a:latin typeface="Calibri" pitchFamily="34" charset="0"/>
              </a:rPr>
              <a:t>“Recommended by Duncan Hines” </a:t>
            </a:r>
          </a:p>
          <a:p>
            <a:pPr algn="ctr"/>
            <a:endParaRPr lang="en-US">
              <a:latin typeface="Calibri" pitchFamily="34" charset="0"/>
            </a:endParaRPr>
          </a:p>
          <a:p>
            <a:pPr algn="ctr"/>
            <a:r>
              <a:rPr lang="en-US">
                <a:latin typeface="Calibri" pitchFamily="34" charset="0"/>
              </a:rPr>
              <a:t>The Kentucky Library and Museum</a:t>
            </a:r>
          </a:p>
          <a:p>
            <a:pPr algn="ctr"/>
            <a:r>
              <a:rPr lang="en-US">
                <a:latin typeface="Calibri" pitchFamily="34" charset="0"/>
              </a:rPr>
              <a:t>Western Kentucky University</a:t>
            </a:r>
          </a:p>
          <a:p>
            <a:pPr algn="ctr"/>
            <a:r>
              <a:rPr lang="en-US">
                <a:latin typeface="Calibri" pitchFamily="34" charset="0"/>
              </a:rPr>
              <a:t>Bowling Green Kentucky</a:t>
            </a:r>
          </a:p>
          <a:p>
            <a:pPr algn="ctr"/>
            <a:r>
              <a:rPr lang="en-US">
                <a:latin typeface="Calibri" pitchFamily="34" charset="0"/>
              </a:rPr>
              <a:t>270-745-2592</a:t>
            </a:r>
          </a:p>
          <a:p>
            <a:pPr algn="ctr"/>
            <a:r>
              <a:rPr lang="en-US">
                <a:latin typeface="Calibri" pitchFamily="34" charset="0"/>
                <a:hlinkClick r:id="rId5"/>
              </a:rPr>
              <a:t>http://www.wku.edu/Library/museum</a:t>
            </a:r>
            <a:r>
              <a:rPr lang="en-US">
                <a:latin typeface="Calibri" pitchFamily="34" charset="0"/>
              </a:rPr>
              <a:t>/</a:t>
            </a:r>
          </a:p>
          <a:p>
            <a:pPr algn="ctr"/>
            <a:endParaRPr lang="en-US">
              <a:latin typeface="Calibri" pitchFamily="34" charset="0"/>
            </a:endParaRPr>
          </a:p>
          <a:p>
            <a:pPr algn="ctr"/>
            <a:endParaRPr lang="en-US">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5298" name="Picture 3" descr="ExHome 024.jpg"/>
          <p:cNvPicPr>
            <a:picLocks noChangeAspect="1"/>
          </p:cNvPicPr>
          <p:nvPr/>
        </p:nvPicPr>
        <p:blipFill>
          <a:blip r:embed="rId3"/>
          <a:srcRect/>
          <a:stretch>
            <a:fillRect/>
          </a:stretch>
        </p:blipFill>
        <p:spPr bwMode="auto">
          <a:xfrm>
            <a:off x="533400" y="533400"/>
            <a:ext cx="4343400" cy="5791200"/>
          </a:xfrm>
          <a:prstGeom prst="rect">
            <a:avLst/>
          </a:prstGeom>
          <a:noFill/>
          <a:ln w="57150">
            <a:solidFill>
              <a:schemeClr val="tx1"/>
            </a:solidFill>
            <a:miter lim="800000"/>
            <a:headEnd/>
            <a:tailEnd/>
          </a:ln>
        </p:spPr>
      </p:pic>
      <p:pic>
        <p:nvPicPr>
          <p:cNvPr id="55299" name="Picture 4" descr="ExIceBucket 025.jpg"/>
          <p:cNvPicPr>
            <a:picLocks noChangeAspect="1"/>
          </p:cNvPicPr>
          <p:nvPr/>
        </p:nvPicPr>
        <p:blipFill>
          <a:blip r:embed="rId4"/>
          <a:srcRect/>
          <a:stretch>
            <a:fillRect/>
          </a:stretch>
        </p:blipFill>
        <p:spPr bwMode="auto">
          <a:xfrm>
            <a:off x="6019800" y="381000"/>
            <a:ext cx="2062163" cy="2590800"/>
          </a:xfrm>
          <a:prstGeom prst="rect">
            <a:avLst/>
          </a:prstGeom>
          <a:noFill/>
          <a:ln w="57150">
            <a:solidFill>
              <a:schemeClr val="tx1"/>
            </a:solidFill>
            <a:miter lim="800000"/>
            <a:headEnd/>
            <a:tailEnd/>
          </a:ln>
        </p:spPr>
      </p:pic>
      <p:pic>
        <p:nvPicPr>
          <p:cNvPr id="55300" name="Picture 5" descr="ExDHhead 004.jpg"/>
          <p:cNvPicPr>
            <a:picLocks noChangeAspect="1"/>
          </p:cNvPicPr>
          <p:nvPr/>
        </p:nvPicPr>
        <p:blipFill>
          <a:blip r:embed="rId5"/>
          <a:srcRect/>
          <a:stretch>
            <a:fillRect/>
          </a:stretch>
        </p:blipFill>
        <p:spPr bwMode="auto">
          <a:xfrm>
            <a:off x="5334000" y="3505200"/>
            <a:ext cx="3581400" cy="2686050"/>
          </a:xfrm>
          <a:prstGeom prst="rect">
            <a:avLst/>
          </a:prstGeom>
          <a:noFill/>
          <a:ln w="57150">
            <a:solidFill>
              <a:schemeClr val="tx1"/>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6322" name="Picture 2" descr="ExTravelCt 006.jpg"/>
          <p:cNvPicPr>
            <a:picLocks noChangeAspect="1"/>
          </p:cNvPicPr>
          <p:nvPr/>
        </p:nvPicPr>
        <p:blipFill>
          <a:blip r:embed="rId3"/>
          <a:srcRect/>
          <a:stretch>
            <a:fillRect/>
          </a:stretch>
        </p:blipFill>
        <p:spPr bwMode="auto">
          <a:xfrm>
            <a:off x="152400" y="152400"/>
            <a:ext cx="4337050" cy="3505200"/>
          </a:xfrm>
          <a:prstGeom prst="rect">
            <a:avLst/>
          </a:prstGeom>
          <a:noFill/>
          <a:ln w="9525">
            <a:noFill/>
            <a:miter lim="800000"/>
            <a:headEnd/>
            <a:tailEnd/>
          </a:ln>
        </p:spPr>
      </p:pic>
      <p:pic>
        <p:nvPicPr>
          <p:cNvPr id="56323" name="Picture 3" descr="ExWindows 008.jpg"/>
          <p:cNvPicPr>
            <a:picLocks noChangeAspect="1"/>
          </p:cNvPicPr>
          <p:nvPr/>
        </p:nvPicPr>
        <p:blipFill>
          <a:blip r:embed="rId4"/>
          <a:srcRect/>
          <a:stretch>
            <a:fillRect/>
          </a:stretch>
        </p:blipFill>
        <p:spPr bwMode="auto">
          <a:xfrm>
            <a:off x="3733800" y="2743200"/>
            <a:ext cx="5283200" cy="3962400"/>
          </a:xfrm>
          <a:prstGeom prst="rect">
            <a:avLst/>
          </a:prstGeom>
          <a:noFill/>
          <a:ln w="9525">
            <a:noFill/>
            <a:miter lim="800000"/>
            <a:headEnd/>
            <a:tailEnd/>
          </a:ln>
        </p:spPr>
      </p:pic>
      <p:sp>
        <p:nvSpPr>
          <p:cNvPr id="56324" name="Rectangle 4"/>
          <p:cNvSpPr>
            <a:spLocks noChangeArrowheads="1"/>
          </p:cNvSpPr>
          <p:nvPr/>
        </p:nvSpPr>
        <p:spPr bwMode="auto">
          <a:xfrm>
            <a:off x="304800" y="4724400"/>
            <a:ext cx="3200400" cy="1123384"/>
          </a:xfrm>
          <a:prstGeom prst="rect">
            <a:avLst/>
          </a:prstGeom>
          <a:noFill/>
          <a:ln w="9525">
            <a:noFill/>
            <a:miter lim="800000"/>
            <a:headEnd/>
            <a:tailEnd/>
          </a:ln>
        </p:spPr>
        <p:txBody>
          <a:bodyPr>
            <a:spAutoFit/>
          </a:bodyPr>
          <a:lstStyle/>
          <a:p>
            <a:pPr algn="ctr"/>
            <a:endParaRPr lang="en-US" sz="1400" dirty="0">
              <a:latin typeface="Calibri" pitchFamily="34" charset="0"/>
            </a:endParaRPr>
          </a:p>
          <a:p>
            <a:pPr algn="ctr"/>
            <a:r>
              <a:rPr lang="en-US" sz="1400" dirty="0" smtClean="0"/>
              <a:t/>
            </a:r>
            <a:br>
              <a:rPr lang="en-US" sz="1400" dirty="0" smtClean="0"/>
            </a:br>
            <a:r>
              <a:rPr lang="en-US" sz="1400" dirty="0" smtClean="0">
                <a:latin typeface="Calibri" pitchFamily="34" charset="0"/>
              </a:rPr>
              <a:t>All </a:t>
            </a:r>
            <a:r>
              <a:rPr lang="en-US" sz="1400" dirty="0">
                <a:latin typeface="Calibri" pitchFamily="34" charset="0"/>
              </a:rPr>
              <a:t>Contents Copyright © 2009 </a:t>
            </a:r>
          </a:p>
          <a:p>
            <a:pPr algn="ctr"/>
            <a:r>
              <a:rPr lang="en-US" sz="1400" dirty="0">
                <a:latin typeface="Calibri" pitchFamily="34" charset="0"/>
              </a:rPr>
              <a:t>Western Kentucky </a:t>
            </a:r>
            <a:r>
              <a:rPr lang="en-US" sz="1400" dirty="0" smtClean="0">
                <a:latin typeface="Calibri" pitchFamily="34" charset="0"/>
              </a:rPr>
              <a:t>University</a:t>
            </a:r>
          </a:p>
          <a:p>
            <a:pPr algn="ctr"/>
            <a:r>
              <a:rPr lang="en-US" sz="1100" dirty="0" smtClean="0"/>
              <a:t>http://digitalcommons.wku.edu/dlsc_fac_pub/17</a:t>
            </a:r>
            <a:endParaRPr lang="en-US" sz="1100" dirty="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81000" y="381000"/>
            <a:ext cx="5921375" cy="3886200"/>
          </a:xfrm>
          <a:prstGeom prst="rect">
            <a:avLst/>
          </a:prstGeom>
          <a:noFill/>
          <a:ln w="38100">
            <a:solidFill>
              <a:schemeClr val="tx1"/>
            </a:solidFill>
            <a:miter lim="800000"/>
            <a:headEnd/>
            <a:tailEnd/>
          </a:ln>
        </p:spPr>
      </p:pic>
      <p:pic>
        <p:nvPicPr>
          <p:cNvPr id="18435" name="Picture 4"/>
          <p:cNvPicPr>
            <a:picLocks noChangeAspect="1" noChangeArrowheads="1"/>
          </p:cNvPicPr>
          <p:nvPr/>
        </p:nvPicPr>
        <p:blipFill>
          <a:blip r:embed="rId3"/>
          <a:srcRect/>
          <a:stretch>
            <a:fillRect/>
          </a:stretch>
        </p:blipFill>
        <p:spPr bwMode="auto">
          <a:xfrm>
            <a:off x="4873625" y="4114800"/>
            <a:ext cx="3889375" cy="2552700"/>
          </a:xfrm>
          <a:prstGeom prst="rect">
            <a:avLst/>
          </a:prstGeom>
          <a:noFill/>
          <a:ln w="28575">
            <a:solidFill>
              <a:schemeClr val="tx1"/>
            </a:solidFill>
            <a:miter lim="800000"/>
            <a:headEnd/>
            <a:tailEnd/>
          </a:ln>
        </p:spPr>
      </p:pic>
      <p:sp>
        <p:nvSpPr>
          <p:cNvPr id="5" name="TextBox 4"/>
          <p:cNvSpPr txBox="1"/>
          <p:nvPr/>
        </p:nvSpPr>
        <p:spPr>
          <a:xfrm>
            <a:off x="381000" y="4549775"/>
            <a:ext cx="4267200" cy="2032000"/>
          </a:xfrm>
          <a:prstGeom prst="rect">
            <a:avLst/>
          </a:prstGeom>
          <a:solidFill>
            <a:schemeClr val="accent1">
              <a:lumMod val="75000"/>
            </a:schemeClr>
          </a:solidFill>
          <a:ln w="19050">
            <a:solidFill>
              <a:schemeClr val="tx1"/>
            </a:solidFill>
          </a:ln>
        </p:spPr>
        <p:txBody>
          <a:bodyPr>
            <a:spAutoFit/>
          </a:bodyPr>
          <a:lstStyle/>
          <a:p>
            <a:pPr fontAlgn="auto">
              <a:spcBef>
                <a:spcPts val="0"/>
              </a:spcBef>
              <a:spcAft>
                <a:spcPts val="0"/>
              </a:spcAft>
              <a:defRPr/>
            </a:pPr>
            <a:r>
              <a:rPr lang="en-US" dirty="0">
                <a:solidFill>
                  <a:schemeClr val="bg1"/>
                </a:solidFill>
                <a:latin typeface="+mn-lt"/>
                <a:cs typeface="+mn-cs"/>
              </a:rPr>
              <a:t>Hines attended St. Columba’s School on Center Street in Bowling Green - then Bowling Green Business University.  After two years there, Hines took a position with Wells-Fargo.   While working in New Mexico and Wyoming, he met Florence Chaffin who became his wife in 1905.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pic>
        <p:nvPicPr>
          <p:cNvPr id="5" name="Picture 4" descr="DHearly.jpg"/>
          <p:cNvPicPr>
            <a:picLocks noChangeAspect="1"/>
          </p:cNvPicPr>
          <p:nvPr/>
        </p:nvPicPr>
        <p:blipFill>
          <a:blip r:embed="rId2"/>
          <a:stretch>
            <a:fillRect/>
          </a:stretch>
        </p:blipFill>
        <p:spPr>
          <a:xfrm>
            <a:off x="3733800" y="304800"/>
            <a:ext cx="5166360" cy="6400800"/>
          </a:xfrm>
          <a:prstGeom prst="roundRect">
            <a:avLst/>
          </a:prstGeom>
          <a:ln w="38100">
            <a:solidFill>
              <a:schemeClr val="tx1">
                <a:lumMod val="95000"/>
                <a:lumOff val="5000"/>
              </a:schemeClr>
            </a:solidFill>
          </a:ln>
        </p:spPr>
      </p:pic>
      <p:pic>
        <p:nvPicPr>
          <p:cNvPr id="4" name="Picture 3" descr="1919car.jpg"/>
          <p:cNvPicPr>
            <a:picLocks noChangeAspect="1"/>
          </p:cNvPicPr>
          <p:nvPr/>
        </p:nvPicPr>
        <p:blipFill>
          <a:blip r:embed="rId3"/>
          <a:stretch>
            <a:fillRect/>
          </a:stretch>
        </p:blipFill>
        <p:spPr>
          <a:xfrm>
            <a:off x="304800" y="457200"/>
            <a:ext cx="3987010" cy="2971800"/>
          </a:xfrm>
          <a:prstGeom prst="roundRect">
            <a:avLst/>
          </a:prstGeom>
          <a:effectLst>
            <a:softEdge rad="63500"/>
          </a:effectLst>
        </p:spPr>
      </p:pic>
      <p:sp>
        <p:nvSpPr>
          <p:cNvPr id="19460" name="Rectangle 5"/>
          <p:cNvSpPr>
            <a:spLocks noChangeArrowheads="1"/>
          </p:cNvSpPr>
          <p:nvPr/>
        </p:nvSpPr>
        <p:spPr bwMode="auto">
          <a:xfrm>
            <a:off x="457200" y="3657600"/>
            <a:ext cx="2971800" cy="2800350"/>
          </a:xfrm>
          <a:prstGeom prst="rect">
            <a:avLst/>
          </a:prstGeom>
          <a:noFill/>
          <a:ln w="9525">
            <a:noFill/>
            <a:miter lim="800000"/>
            <a:headEnd/>
            <a:tailEnd/>
          </a:ln>
        </p:spPr>
        <p:txBody>
          <a:bodyPr>
            <a:spAutoFit/>
          </a:bodyPr>
          <a:lstStyle/>
          <a:p>
            <a:r>
              <a:rPr lang="en-US" sz="1600">
                <a:latin typeface="Calibri" pitchFamily="34" charset="0"/>
              </a:rPr>
              <a:t>Duncan and Florence moved to Chicago soon after their marriage where Hines worked as a salesman for several printing companies.  In 1919, he made a purchase that would set him upon a course not yet imagined.  Unlike the train, Duncan’s new automobile gave him the freedom to go when and where he wished.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5">
                <a:lumMod val="75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descr="jdDinetteMenu2.jpg"/>
          <p:cNvPicPr>
            <a:picLocks noChangeAspect="1"/>
          </p:cNvPicPr>
          <p:nvPr/>
        </p:nvPicPr>
        <p:blipFill>
          <a:blip r:embed="rId2"/>
          <a:stretch>
            <a:fillRect/>
          </a:stretch>
        </p:blipFill>
        <p:spPr>
          <a:xfrm>
            <a:off x="228600" y="228600"/>
            <a:ext cx="8655050" cy="6096000"/>
          </a:xfrm>
          <a:prstGeom prst="rect">
            <a:avLst/>
          </a:prstGeom>
          <a:effectLst>
            <a:outerShdw blurRad="63500" sx="102000" sy="102000" algn="ctr" rotWithShape="0">
              <a:prstClr val="black">
                <a:alpha val="40000"/>
              </a:prstClr>
            </a:outerShdw>
          </a:effectLst>
        </p:spPr>
      </p:pic>
      <p:sp>
        <p:nvSpPr>
          <p:cNvPr id="4" name="Rectangle 3"/>
          <p:cNvSpPr/>
          <p:nvPr/>
        </p:nvSpPr>
        <p:spPr>
          <a:xfrm>
            <a:off x="381000" y="5867400"/>
            <a:ext cx="8382000"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fontAlgn="auto">
              <a:spcBef>
                <a:spcPts val="0"/>
              </a:spcBef>
              <a:spcAft>
                <a:spcPts val="0"/>
              </a:spcAft>
              <a:defRPr/>
            </a:pPr>
            <a:r>
              <a:rPr lang="en-US" sz="1600" dirty="0"/>
              <a:t>Like most salesmen, Hines spent the week on the road making business calls. He frequented local restaurants and soon began to record his experiences in a small notebook. On weekends, he and Florence toured the countryside, a relaxing and companionable pursuit for the young couple.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pic>
        <p:nvPicPr>
          <p:cNvPr id="2" name="Picture 1" descr="maprmshelil.jpg"/>
          <p:cNvPicPr>
            <a:picLocks noChangeAspect="1"/>
          </p:cNvPicPr>
          <p:nvPr/>
        </p:nvPicPr>
        <p:blipFill>
          <a:blip r:embed="rId3"/>
          <a:stretch>
            <a:fillRect/>
          </a:stretch>
        </p:blipFill>
        <p:spPr>
          <a:xfrm rot="21067627">
            <a:off x="760165" y="545040"/>
            <a:ext cx="2215243" cy="5029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descr="car21g.jpg"/>
          <p:cNvPicPr>
            <a:picLocks noChangeAspect="1"/>
          </p:cNvPicPr>
          <p:nvPr/>
        </p:nvPicPr>
        <p:blipFill>
          <a:blip r:embed="rId4"/>
          <a:stretch>
            <a:fillRect/>
          </a:stretch>
        </p:blipFill>
        <p:spPr>
          <a:xfrm>
            <a:off x="3505200" y="3124200"/>
            <a:ext cx="5457444" cy="322078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Rectangle 4"/>
          <p:cNvSpPr/>
          <p:nvPr/>
        </p:nvSpPr>
        <p:spPr>
          <a:xfrm>
            <a:off x="3886200" y="609600"/>
            <a:ext cx="4572000" cy="2031325"/>
          </a:xfrm>
          <a:prstGeom prst="rect">
            <a:avLst/>
          </a:prstGeom>
          <a:solidFill>
            <a:schemeClr val="bg1"/>
          </a:solidFill>
          <a:ln w="76200">
            <a:solidFill>
              <a:srgbClr val="000099"/>
            </a:solidFill>
          </a:ln>
          <a:effectLst>
            <a:glow rad="228600">
              <a:schemeClr val="accent1">
                <a:satMod val="175000"/>
                <a:alpha val="40000"/>
              </a:schemeClr>
            </a:glow>
          </a:effectLst>
        </p:spPr>
        <p:txBody>
          <a:bodyPr>
            <a:spAutoFit/>
          </a:bodyPr>
          <a:lstStyle/>
          <a:p>
            <a:pPr fontAlgn="auto">
              <a:spcBef>
                <a:spcPts val="0"/>
              </a:spcBef>
              <a:spcAft>
                <a:spcPts val="0"/>
              </a:spcAft>
              <a:defRPr/>
            </a:pPr>
            <a:r>
              <a:rPr lang="en-US" b="1" dirty="0">
                <a:solidFill>
                  <a:srgbClr val="FF0000"/>
                </a:solidFill>
                <a:latin typeface="+mn-lt"/>
                <a:cs typeface="+mn-cs"/>
              </a:rPr>
              <a:t>Florence and Duncan joined the many Americans who took to the road for recreation. From the early 20s to the late 30s, they traveled 40–60 thousand miles a year frequenting inns and restaurants across the United States</a:t>
            </a:r>
            <a:r>
              <a:rPr lang="en-US" b="1" i="1" dirty="0">
                <a:solidFill>
                  <a:srgbClr val="FF0000"/>
                </a:solidFill>
                <a:latin typeface="+mn-lt"/>
                <a:cs typeface="+mn-cs"/>
              </a:rPr>
              <a:t>.  All the while </a:t>
            </a:r>
            <a:r>
              <a:rPr lang="en-US" b="1" dirty="0">
                <a:solidFill>
                  <a:srgbClr val="FF0000"/>
                </a:solidFill>
                <a:latin typeface="+mn-lt"/>
                <a:cs typeface="+mn-cs"/>
              </a:rPr>
              <a:t>jotting down notes in Duncan’s little book.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7915"/>
        </a:solidFill>
        <a:effectLst/>
      </p:bgPr>
    </p:bg>
    <p:spTree>
      <p:nvGrpSpPr>
        <p:cNvPr id="1" name=""/>
        <p:cNvGrpSpPr/>
        <p:nvPr/>
      </p:nvGrpSpPr>
      <p:grpSpPr>
        <a:xfrm>
          <a:off x="0" y="0"/>
          <a:ext cx="0" cy="0"/>
          <a:chOff x="0" y="0"/>
          <a:chExt cx="0" cy="0"/>
        </a:xfrm>
      </p:grpSpPr>
      <p:pic>
        <p:nvPicPr>
          <p:cNvPr id="22530" name="Picture 1" descr="Duncan Hines 022.jpg"/>
          <p:cNvPicPr>
            <a:picLocks noChangeAspect="1"/>
          </p:cNvPicPr>
          <p:nvPr/>
        </p:nvPicPr>
        <p:blipFill>
          <a:blip r:embed="rId2"/>
          <a:srcRect/>
          <a:stretch>
            <a:fillRect/>
          </a:stretch>
        </p:blipFill>
        <p:spPr bwMode="auto">
          <a:xfrm>
            <a:off x="304800" y="228600"/>
            <a:ext cx="8432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2536</TotalTime>
  <Words>1535</Words>
  <Application>Microsoft Office PowerPoint</Application>
  <PresentationFormat>On-screen Show (4:3)</PresentationFormat>
  <Paragraphs>61</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Western Kentucky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NCC</dc:creator>
  <cp:lastModifiedBy>NCC</cp:lastModifiedBy>
  <cp:revision>266</cp:revision>
  <dcterms:created xsi:type="dcterms:W3CDTF">2007-10-02T15:46:40Z</dcterms:created>
  <dcterms:modified xsi:type="dcterms:W3CDTF">2009-05-27T19:27:39Z</dcterms:modified>
</cp:coreProperties>
</file>