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6" r:id="rId5"/>
    <p:sldId id="267" r:id="rId6"/>
    <p:sldId id="258" r:id="rId7"/>
    <p:sldId id="259" r:id="rId8"/>
    <p:sldId id="260" r:id="rId9"/>
    <p:sldId id="261" r:id="rId10"/>
    <p:sldId id="262" r:id="rId11"/>
    <p:sldId id="263" r:id="rId12"/>
    <p:sldId id="264" r:id="rId13"/>
    <p:sldId id="265"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84" y="-2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9A028C-7E32-4756-8A50-D08814C30BCF}"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670539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9A028C-7E32-4756-8A50-D08814C30BCF}"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267033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9A028C-7E32-4756-8A50-D08814C30BCF}"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109904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9A028C-7E32-4756-8A50-D08814C30BCF}"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580109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9A028C-7E32-4756-8A50-D08814C30BCF}"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179221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9A028C-7E32-4756-8A50-D08814C30BCF}"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2716175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9A028C-7E32-4756-8A50-D08814C30BCF}" type="datetimeFigureOut">
              <a:rPr lang="en-US" smtClean="0"/>
              <a:t>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3063763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9A028C-7E32-4756-8A50-D08814C30BCF}" type="datetimeFigureOut">
              <a:rPr lang="en-US" smtClean="0"/>
              <a:t>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109623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9A028C-7E32-4756-8A50-D08814C30BCF}" type="datetimeFigureOut">
              <a:rPr lang="en-US" smtClean="0"/>
              <a:t>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3499345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9A028C-7E32-4756-8A50-D08814C30BCF}"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2478608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9A028C-7E32-4756-8A50-D08814C30BCF}"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CF325-585E-4C6E-BE1C-7B74054FD704}" type="slidenum">
              <a:rPr lang="en-US" smtClean="0"/>
              <a:t>‹#›</a:t>
            </a:fld>
            <a:endParaRPr lang="en-US"/>
          </a:p>
        </p:txBody>
      </p:sp>
    </p:spTree>
    <p:extLst>
      <p:ext uri="{BB962C8B-B14F-4D97-AF65-F5344CB8AC3E}">
        <p14:creationId xmlns:p14="http://schemas.microsoft.com/office/powerpoint/2010/main" val="368561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9A028C-7E32-4756-8A50-D08814C30BCF}" type="datetimeFigureOut">
              <a:rPr lang="en-US" smtClean="0"/>
              <a:t>3/11/2013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CF325-585E-4C6E-BE1C-7B74054FD704}" type="slidenum">
              <a:rPr lang="en-US" smtClean="0"/>
              <a:t>‹#›</a:t>
            </a:fld>
            <a:endParaRPr lang="en-US"/>
          </a:p>
        </p:txBody>
      </p:sp>
    </p:spTree>
    <p:extLst>
      <p:ext uri="{BB962C8B-B14F-4D97-AF65-F5344CB8AC3E}">
        <p14:creationId xmlns:p14="http://schemas.microsoft.com/office/powerpoint/2010/main" val="1900967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ncta-testing.org/resources/standards/"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ncta-testing.org/cctc/"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www.wku.edu/heretohelp/katac2013.php" TargetMode="External"/><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noAutofit/>
          </a:bodyPr>
          <a:lstStyle/>
          <a:p>
            <a:r>
              <a:rPr lang="en-US" sz="8000" dirty="0" smtClean="0">
                <a:solidFill>
                  <a:srgbClr val="FF0000"/>
                </a:solidFill>
              </a:rPr>
              <a:t>The Future of KATAC</a:t>
            </a:r>
            <a:endParaRPr lang="en-US" sz="8000" dirty="0">
              <a:solidFill>
                <a:srgbClr val="FF0000"/>
              </a:solidFill>
            </a:endParaRPr>
          </a:p>
        </p:txBody>
      </p:sp>
      <p:sp>
        <p:nvSpPr>
          <p:cNvPr id="3" name="Subtitle 2"/>
          <p:cNvSpPr>
            <a:spLocks noGrp="1"/>
          </p:cNvSpPr>
          <p:nvPr>
            <p:ph type="subTitle" idx="1"/>
          </p:nvPr>
        </p:nvSpPr>
        <p:spPr/>
        <p:txBody>
          <a:bodyPr/>
          <a:lstStyle/>
          <a:p>
            <a:r>
              <a:rPr lang="en-US" dirty="0" smtClean="0"/>
              <a:t>Tammy Duddy</a:t>
            </a:r>
          </a:p>
          <a:p>
            <a:r>
              <a:rPr lang="en-US" dirty="0" smtClean="0"/>
              <a:t>University of Louisville</a:t>
            </a:r>
          </a:p>
          <a:p>
            <a:r>
              <a:rPr lang="en-US" dirty="0" smtClean="0"/>
              <a:t>March 13, 2013</a:t>
            </a:r>
            <a:endParaRPr lang="en-US" dirty="0"/>
          </a:p>
        </p:txBody>
      </p:sp>
    </p:spTree>
    <p:extLst>
      <p:ext uri="{BB962C8B-B14F-4D97-AF65-F5344CB8AC3E}">
        <p14:creationId xmlns:p14="http://schemas.microsoft.com/office/powerpoint/2010/main" val="2237493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3400" y="304800"/>
            <a:ext cx="7924800" cy="1981200"/>
          </a:xfrm>
        </p:spPr>
      </p:pic>
      <p:sp>
        <p:nvSpPr>
          <p:cNvPr id="8" name="TextBox 7"/>
          <p:cNvSpPr txBox="1"/>
          <p:nvPr/>
        </p:nvSpPr>
        <p:spPr>
          <a:xfrm>
            <a:off x="762000" y="2590800"/>
            <a:ext cx="7543800" cy="4023666"/>
          </a:xfrm>
          <a:prstGeom prst="rect">
            <a:avLst/>
          </a:prstGeom>
          <a:noFill/>
        </p:spPr>
        <p:txBody>
          <a:bodyPr wrap="square" rtlCol="0">
            <a:spAutoFit/>
          </a:bodyPr>
          <a:lstStyle/>
          <a:p>
            <a:pPr>
              <a:lnSpc>
                <a:spcPct val="115000"/>
              </a:lnSpc>
              <a:spcAft>
                <a:spcPts val="1000"/>
              </a:spcAft>
            </a:pPr>
            <a:r>
              <a:rPr lang="en-US" sz="2400" b="1" u="sng" dirty="0" smtClean="0">
                <a:ea typeface="Times New Roman"/>
                <a:cs typeface="Times New Roman"/>
              </a:rPr>
              <a:t>VISION </a:t>
            </a:r>
            <a:r>
              <a:rPr lang="en-US" sz="2400" b="1" u="sng" dirty="0">
                <a:ea typeface="Times New Roman"/>
                <a:cs typeface="Times New Roman"/>
              </a:rPr>
              <a:t>STATEMENT</a:t>
            </a:r>
            <a:r>
              <a:rPr lang="en-US" sz="2400" dirty="0">
                <a:ea typeface="Times New Roman"/>
                <a:cs typeface="Times New Roman"/>
              </a:rPr>
              <a:t>:  KATAC will be a formal, cohesive organization of Kentucky regional test administrators which is national recognized for membership growth, sharing best practices, and providing professional development to its members in at least one annual conference.</a:t>
            </a:r>
          </a:p>
          <a:p>
            <a:pPr>
              <a:lnSpc>
                <a:spcPct val="115000"/>
              </a:lnSpc>
              <a:spcAft>
                <a:spcPts val="1000"/>
              </a:spcAft>
            </a:pPr>
            <a:r>
              <a:rPr lang="en-US" sz="2400" b="1" u="sng" dirty="0">
                <a:ea typeface="Times New Roman"/>
                <a:cs typeface="Times New Roman"/>
              </a:rPr>
              <a:t>MISSION STATEMENT</a:t>
            </a:r>
            <a:r>
              <a:rPr lang="en-US" sz="2400" dirty="0">
                <a:ea typeface="Times New Roman"/>
                <a:cs typeface="Times New Roman"/>
              </a:rPr>
              <a:t>:  KATAC is bringing together a wide range of testing professionals who meet, interact, communicate and learn from each other.</a:t>
            </a:r>
          </a:p>
          <a:p>
            <a:r>
              <a:rPr lang="en-US" dirty="0" smtClean="0"/>
              <a:t> </a:t>
            </a:r>
            <a:endParaRPr lang="en-US" dirty="0"/>
          </a:p>
        </p:txBody>
      </p:sp>
    </p:spTree>
    <p:extLst>
      <p:ext uri="{BB962C8B-B14F-4D97-AF65-F5344CB8AC3E}">
        <p14:creationId xmlns:p14="http://schemas.microsoft.com/office/powerpoint/2010/main" val="2550362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0000"/>
                </a:solidFill>
              </a:rPr>
              <a:t>CORE VALUES</a:t>
            </a:r>
            <a:endParaRPr lang="en-US" dirty="0">
              <a:solidFill>
                <a:srgbClr val="FF0000"/>
              </a:solidFill>
            </a:endParaRPr>
          </a:p>
        </p:txBody>
      </p:sp>
      <p:sp>
        <p:nvSpPr>
          <p:cNvPr id="5" name="Content Placeholder 4"/>
          <p:cNvSpPr>
            <a:spLocks noGrp="1"/>
          </p:cNvSpPr>
          <p:nvPr>
            <p:ph idx="1"/>
          </p:nvPr>
        </p:nvSpPr>
        <p:spPr/>
        <p:txBody>
          <a:bodyPr>
            <a:normAutofit fontScale="92500" lnSpcReduction="20000"/>
          </a:bodyPr>
          <a:lstStyle/>
          <a:p>
            <a:pPr lvl="0">
              <a:lnSpc>
                <a:spcPct val="115000"/>
              </a:lnSpc>
              <a:spcBef>
                <a:spcPts val="0"/>
              </a:spcBef>
              <a:buFont typeface="Wingdings"/>
              <a:buChar char=""/>
            </a:pPr>
            <a:r>
              <a:rPr lang="en-US" dirty="0"/>
              <a:t> </a:t>
            </a:r>
            <a:r>
              <a:rPr lang="en-US" dirty="0" smtClean="0">
                <a:ea typeface="Times New Roman"/>
                <a:cs typeface="Times New Roman"/>
              </a:rPr>
              <a:t>Strive </a:t>
            </a:r>
            <a:r>
              <a:rPr lang="en-US" dirty="0">
                <a:ea typeface="Times New Roman"/>
                <a:cs typeface="Times New Roman"/>
              </a:rPr>
              <a:t>for/promote professional recognition</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Bringing </a:t>
            </a:r>
            <a:r>
              <a:rPr lang="en-US" dirty="0">
                <a:ea typeface="Times New Roman"/>
                <a:cs typeface="Times New Roman"/>
              </a:rPr>
              <a:t>together/networking test administrators</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Forming </a:t>
            </a:r>
            <a:r>
              <a:rPr lang="en-US" dirty="0">
                <a:ea typeface="Times New Roman"/>
                <a:cs typeface="Times New Roman"/>
              </a:rPr>
              <a:t>relationships with vendors and </a:t>
            </a:r>
            <a:r>
              <a:rPr lang="en-US" dirty="0" smtClean="0">
                <a:ea typeface="Times New Roman"/>
                <a:cs typeface="Times New Roman"/>
              </a:rPr>
              <a:t>other test </a:t>
            </a:r>
            <a:r>
              <a:rPr lang="en-US" dirty="0">
                <a:ea typeface="Times New Roman"/>
                <a:cs typeface="Times New Roman"/>
              </a:rPr>
              <a:t>administrators</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Adhering </a:t>
            </a:r>
            <a:r>
              <a:rPr lang="en-US" dirty="0">
                <a:ea typeface="Times New Roman"/>
                <a:cs typeface="Times New Roman"/>
              </a:rPr>
              <a:t>to NCTA standards</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Receive/provide </a:t>
            </a:r>
            <a:r>
              <a:rPr lang="en-US" dirty="0">
                <a:ea typeface="Times New Roman"/>
                <a:cs typeface="Times New Roman"/>
              </a:rPr>
              <a:t>current </a:t>
            </a:r>
            <a:r>
              <a:rPr lang="en-US" dirty="0" smtClean="0">
                <a:ea typeface="Times New Roman"/>
                <a:cs typeface="Times New Roman"/>
              </a:rPr>
              <a:t>information  </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Identify/Share </a:t>
            </a:r>
            <a:r>
              <a:rPr lang="en-US" dirty="0">
                <a:ea typeface="Times New Roman"/>
                <a:cs typeface="Times New Roman"/>
              </a:rPr>
              <a:t>best practices</a:t>
            </a:r>
            <a:endParaRPr lang="en-US" sz="2800" dirty="0">
              <a:ea typeface="Times New Roman"/>
              <a:cs typeface="Times New Roman"/>
            </a:endParaRPr>
          </a:p>
          <a:p>
            <a:pPr lvl="0">
              <a:lnSpc>
                <a:spcPct val="115000"/>
              </a:lnSpc>
              <a:spcBef>
                <a:spcPts val="0"/>
              </a:spcBef>
              <a:buFont typeface="Wingdings"/>
              <a:buChar char=""/>
            </a:pPr>
            <a:r>
              <a:rPr lang="en-US" dirty="0" smtClean="0">
                <a:ea typeface="Times New Roman"/>
                <a:cs typeface="Times New Roman"/>
              </a:rPr>
              <a:t> Identify/promote </a:t>
            </a:r>
            <a:r>
              <a:rPr lang="en-US" dirty="0">
                <a:ea typeface="Times New Roman"/>
                <a:cs typeface="Times New Roman"/>
              </a:rPr>
              <a:t>professional development</a:t>
            </a:r>
            <a:endParaRPr lang="en-US" sz="2800" dirty="0">
              <a:ea typeface="Times New Roman"/>
              <a:cs typeface="Times New Roman"/>
            </a:endParaRPr>
          </a:p>
          <a:p>
            <a:pPr lvl="0">
              <a:lnSpc>
                <a:spcPct val="115000"/>
              </a:lnSpc>
              <a:spcBef>
                <a:spcPts val="0"/>
              </a:spcBef>
              <a:spcAft>
                <a:spcPts val="1000"/>
              </a:spcAft>
              <a:buFont typeface="Wingdings"/>
              <a:buChar char=""/>
            </a:pPr>
            <a:r>
              <a:rPr lang="en-US" dirty="0" smtClean="0">
                <a:ea typeface="Times New Roman"/>
                <a:cs typeface="Times New Roman"/>
              </a:rPr>
              <a:t> Continuity/sustainability </a:t>
            </a:r>
            <a:r>
              <a:rPr lang="en-US" dirty="0">
                <a:ea typeface="Times New Roman"/>
                <a:cs typeface="Times New Roman"/>
              </a:rPr>
              <a:t>of the association</a:t>
            </a:r>
            <a:endParaRPr lang="en-US" sz="2800" dirty="0">
              <a:ea typeface="Times New Roman"/>
              <a:cs typeface="Times New Roman"/>
            </a:endParaRPr>
          </a:p>
          <a:p>
            <a:pPr lvl="3">
              <a:buFont typeface="Wingdings" pitchFamily="2" charset="2"/>
              <a:buChar char="v"/>
            </a:pPr>
            <a:endParaRPr lang="en-US" dirty="0"/>
          </a:p>
        </p:txBody>
      </p:sp>
      <p:pic>
        <p:nvPicPr>
          <p:cNvPr id="2051" name="Picture 3" descr="C:\Documents and Settings\Tammy Duddy\Local Settings\Temporary Internet Files\Content.IE5\SL553KPR\MP90040315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3058706"/>
            <a:ext cx="2245868" cy="1502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31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solidFill>
                  <a:srgbClr val="FF0000"/>
                </a:solidFill>
              </a:rPr>
              <a:t>Responsibilities</a:t>
            </a:r>
            <a:endParaRPr lang="en-US" dirty="0">
              <a:solidFill>
                <a:srgbClr val="FF0000"/>
              </a:solidFill>
            </a:endParaRPr>
          </a:p>
        </p:txBody>
      </p:sp>
      <p:sp>
        <p:nvSpPr>
          <p:cNvPr id="3" name="Content Placeholder 2"/>
          <p:cNvSpPr>
            <a:spLocks noGrp="1"/>
          </p:cNvSpPr>
          <p:nvPr>
            <p:ph idx="1"/>
          </p:nvPr>
        </p:nvSpPr>
        <p:spPr>
          <a:xfrm>
            <a:off x="457200" y="1295400"/>
            <a:ext cx="8229600" cy="4830763"/>
          </a:xfrm>
        </p:spPr>
        <p:txBody>
          <a:bodyPr>
            <a:noAutofit/>
          </a:bodyPr>
          <a:lstStyle/>
          <a:p>
            <a:pPr marL="0" indent="0">
              <a:buNone/>
            </a:pPr>
            <a:r>
              <a:rPr lang="en-US" sz="2000" b="1" u="sng" dirty="0" smtClean="0"/>
              <a:t>NCTA State Liaison (appointed position</a:t>
            </a:r>
            <a:r>
              <a:rPr lang="en-US" sz="2000" dirty="0" smtClean="0"/>
              <a:t>):  Currently held by Tammy Duddy, University of Louisville.  This position has the shared responsibility with the other key roles to coordinate the logistics of the annual KATAC conference, generally held in the spring at a mutually agreed upon location.  This role will serve as the recorder/reporter to NCTA and other organizations and will send out “minutes” electronically within a week of each KATAC conference.</a:t>
            </a:r>
          </a:p>
          <a:p>
            <a:pPr marL="0" indent="0">
              <a:buNone/>
            </a:pPr>
            <a:endParaRPr lang="en-US" sz="2000" dirty="0" smtClean="0"/>
          </a:p>
          <a:p>
            <a:pPr marL="0" indent="0">
              <a:buNone/>
            </a:pPr>
            <a:r>
              <a:rPr lang="en-US" sz="2000" b="1" u="sng" dirty="0" smtClean="0"/>
              <a:t>Conference HOST Committee (appointed/voluntarily)</a:t>
            </a:r>
            <a:r>
              <a:rPr lang="en-US" sz="2000" dirty="0" smtClean="0"/>
              <a:t>– This committee will assist in the logistics of the mini-conference each year.  The host committee will be members who volunteer to help from the location selected for the following year’s conference. </a:t>
            </a:r>
          </a:p>
        </p:txBody>
      </p:sp>
    </p:spTree>
    <p:extLst>
      <p:ext uri="{BB962C8B-B14F-4D97-AF65-F5344CB8AC3E}">
        <p14:creationId xmlns:p14="http://schemas.microsoft.com/office/powerpoint/2010/main" val="3175795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0000"/>
                </a:solidFill>
              </a:rPr>
              <a:t>2013 Elected Positions</a:t>
            </a:r>
            <a:endParaRPr lang="en-US" dirty="0">
              <a:solidFill>
                <a:srgbClr val="FF0000"/>
              </a:solidFill>
            </a:endParaRPr>
          </a:p>
        </p:txBody>
      </p:sp>
      <p:sp>
        <p:nvSpPr>
          <p:cNvPr id="5" name="Content Placeholder 4"/>
          <p:cNvSpPr>
            <a:spLocks noGrp="1"/>
          </p:cNvSpPr>
          <p:nvPr>
            <p:ph idx="1"/>
          </p:nvPr>
        </p:nvSpPr>
        <p:spPr/>
        <p:txBody>
          <a:bodyPr>
            <a:normAutofit fontScale="55000" lnSpcReduction="20000"/>
          </a:bodyPr>
          <a:lstStyle/>
          <a:p>
            <a:pPr marL="0" indent="0">
              <a:buNone/>
            </a:pPr>
            <a:endParaRPr lang="en-US" dirty="0" smtClean="0"/>
          </a:p>
          <a:p>
            <a:pPr marL="0" indent="0">
              <a:buNone/>
            </a:pPr>
            <a:r>
              <a:rPr lang="en-US" b="1" u="sng" dirty="0" smtClean="0"/>
              <a:t>The Conference Committee Chairperson </a:t>
            </a:r>
            <a:r>
              <a:rPr lang="en-US" dirty="0" smtClean="0"/>
              <a:t>– This position has the shared responsibility with the other key roles to coordinate the logistics of the annual KATAC conference, generally held in the spring at a mutually agreed upon location.  This role serves the purpose of also generating ideas and securing funding or deciding how the annual conference will be funded (conferences fees, vendor sponsorship, etc.)  </a:t>
            </a:r>
          </a:p>
          <a:p>
            <a:pPr marL="0" indent="0">
              <a:buNone/>
            </a:pPr>
            <a:r>
              <a:rPr lang="en-US" dirty="0" smtClean="0"/>
              <a:t>**Since Cindy Sproehnle is an active NCTA Board member, she will serve as mentor/assistant to the person in this position for next two years.</a:t>
            </a:r>
          </a:p>
          <a:p>
            <a:pPr marL="0" indent="0">
              <a:buNone/>
            </a:pPr>
            <a:endParaRPr lang="en-US" dirty="0" smtClean="0"/>
          </a:p>
          <a:p>
            <a:pPr marL="0" indent="0">
              <a:buNone/>
            </a:pPr>
            <a:r>
              <a:rPr lang="en-US" b="1" u="sng" dirty="0" smtClean="0"/>
              <a:t>The Facilitator </a:t>
            </a:r>
            <a:r>
              <a:rPr lang="en-US" dirty="0" smtClean="0"/>
              <a:t>– This position has the shared responsibility with the other key roles to coordinate the logistics of the annual KATAC conference, generally held in the spring at a mutually agreed upon location.  This role serves the purpose of maintaining data of membership information, finalizing agenda, sending “Save the Date” &amp; invitation emails, and any miscellaneous ideas that may need addressing.</a:t>
            </a:r>
          </a:p>
          <a:p>
            <a:pPr marL="0" indent="0">
              <a:buNone/>
            </a:pPr>
            <a:endParaRPr lang="en-US" dirty="0" smtClean="0"/>
          </a:p>
          <a:p>
            <a:pPr marL="0" indent="0" algn="ctr">
              <a:buNone/>
            </a:pPr>
            <a:r>
              <a:rPr lang="en-US" b="1" dirty="0" smtClean="0"/>
              <a:t>Each position will serve a two year term with eligibility for one additional, consecutive appointment if so elected.</a:t>
            </a:r>
          </a:p>
          <a:p>
            <a:endParaRPr lang="en-US" dirty="0" smtClean="0"/>
          </a:p>
          <a:p>
            <a:endParaRPr lang="en-US" dirty="0"/>
          </a:p>
        </p:txBody>
      </p:sp>
    </p:spTree>
    <p:extLst>
      <p:ext uri="{BB962C8B-B14F-4D97-AF65-F5344CB8AC3E}">
        <p14:creationId xmlns:p14="http://schemas.microsoft.com/office/powerpoint/2010/main" val="1311123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Now…It’s Time </a:t>
            </a:r>
            <a:endParaRPr lang="en-US" dirty="0"/>
          </a:p>
        </p:txBody>
      </p:sp>
      <p:sp>
        <p:nvSpPr>
          <p:cNvPr id="3" name="Content Placeholder 2"/>
          <p:cNvSpPr>
            <a:spLocks noGrp="1"/>
          </p:cNvSpPr>
          <p:nvPr>
            <p:ph idx="1"/>
          </p:nvPr>
        </p:nvSpPr>
        <p:spPr/>
        <p:txBody>
          <a:bodyPr/>
          <a:lstStyle/>
          <a:p>
            <a:r>
              <a:rPr lang="en-US" dirty="0" smtClean="0"/>
              <a:t>Think about if you would like to be more involved with KATAC and run for a position</a:t>
            </a:r>
          </a:p>
          <a:p>
            <a:r>
              <a:rPr lang="en-US" dirty="0" smtClean="0"/>
              <a:t>Please see me during the afternoon break between 1:30 – 2ish</a:t>
            </a:r>
          </a:p>
          <a:p>
            <a:r>
              <a:rPr lang="en-US" dirty="0" smtClean="0"/>
              <a:t>Be prepared to give an introduction before the elections</a:t>
            </a:r>
          </a:p>
          <a:p>
            <a:r>
              <a:rPr lang="en-US" dirty="0" smtClean="0"/>
              <a:t>We will vote &amp; results will be announced during CLOSING today!!!</a:t>
            </a:r>
            <a:endParaRPr lang="en-US" dirty="0"/>
          </a:p>
        </p:txBody>
      </p:sp>
      <p:pic>
        <p:nvPicPr>
          <p:cNvPr id="4098" name="Picture 2" descr="C:\Documents and Settings\Tammy Duddy\Local Settings\Temporary Internet Files\Content.IE5\NX5UZ6RT\MC90030133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228600"/>
            <a:ext cx="1815998" cy="1530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Documents and Settings\Tammy Duddy\Local Settings\Temporary Internet Files\Content.IE5\NX5UZ6RT\MC90030133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28600"/>
            <a:ext cx="1815998" cy="1530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77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“The Official” KATAC LOGO</a:t>
            </a:r>
            <a:endParaRPr lang="en-US" dirty="0">
              <a:solidFill>
                <a:srgbClr val="FF0000"/>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2479008"/>
            <a:ext cx="8229600" cy="2768346"/>
          </a:xfrm>
        </p:spPr>
      </p:pic>
    </p:spTree>
    <p:extLst>
      <p:ext uri="{BB962C8B-B14F-4D97-AF65-F5344CB8AC3E}">
        <p14:creationId xmlns:p14="http://schemas.microsoft.com/office/powerpoint/2010/main" val="4289210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1931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4419600"/>
            <a:ext cx="5486400" cy="566738"/>
          </a:xfrm>
        </p:spPr>
        <p:txBody>
          <a:bodyPr/>
          <a:lstStyle/>
          <a:p>
            <a:r>
              <a:rPr lang="en-US" dirty="0" smtClean="0">
                <a:hlinkClick r:id="rId2"/>
              </a:rPr>
              <a:t>NCTA Professional Standards and Guidelines</a:t>
            </a:r>
            <a:endParaRPr lang="en-US" dirty="0"/>
          </a:p>
        </p:txBody>
      </p:sp>
      <p:sp>
        <p:nvSpPr>
          <p:cNvPr id="6" name="Text Placeholder 5"/>
          <p:cNvSpPr>
            <a:spLocks noGrp="1"/>
          </p:cNvSpPr>
          <p:nvPr>
            <p:ph type="body" sz="half" idx="2"/>
          </p:nvPr>
        </p:nvSpPr>
        <p:spPr>
          <a:xfrm>
            <a:off x="1828800" y="5029200"/>
            <a:ext cx="5486400" cy="804862"/>
          </a:xfrm>
        </p:spPr>
        <p:txBody>
          <a:bodyPr>
            <a:noAutofit/>
          </a:bodyPr>
          <a:lstStyle/>
          <a:p>
            <a:r>
              <a:rPr lang="en-US" sz="1800" dirty="0" smtClean="0"/>
              <a:t>NCTA has established standards and guidelines for testing centers and testing personnel. A list of test administrators who have endorsed these standards may be found on this website.</a:t>
            </a:r>
            <a:endParaRPr lang="en-US" sz="1800" dirty="0"/>
          </a:p>
        </p:txBody>
      </p:sp>
      <p:pic>
        <p:nvPicPr>
          <p:cNvPr id="15" name="Picture Placeholder 14"/>
          <p:cNvPicPr>
            <a:picLocks noGrp="1" noChangeAspect="1"/>
          </p:cNvPicPr>
          <p:nvPr>
            <p:ph type="pic" idx="1"/>
          </p:nvPr>
        </p:nvPicPr>
        <p:blipFill>
          <a:blip r:embed="rId3">
            <a:extLst>
              <a:ext uri="{28A0092B-C50C-407E-A947-70E740481C1C}">
                <a14:useLocalDpi xmlns:a14="http://schemas.microsoft.com/office/drawing/2010/main" val="0"/>
              </a:ext>
            </a:extLst>
          </a:blip>
          <a:srcRect t="3333" b="3333"/>
          <a:stretch>
            <a:fillRect/>
          </a:stretch>
        </p:blipFill>
        <p:spPr>
          <a:xfrm>
            <a:off x="457200" y="228600"/>
            <a:ext cx="8229600" cy="4114800"/>
          </a:xfrm>
        </p:spPr>
      </p:pic>
    </p:spTree>
    <p:extLst>
      <p:ext uri="{BB962C8B-B14F-4D97-AF65-F5344CB8AC3E}">
        <p14:creationId xmlns:p14="http://schemas.microsoft.com/office/powerpoint/2010/main" val="3588710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4495800"/>
            <a:ext cx="5486400" cy="566738"/>
          </a:xfrm>
        </p:spPr>
        <p:txBody>
          <a:bodyPr>
            <a:normAutofit fontScale="90000"/>
          </a:bodyPr>
          <a:lstStyle/>
          <a:p>
            <a:pPr algn="ctr"/>
            <a:r>
              <a:rPr lang="en-US" dirty="0" smtClean="0">
                <a:hlinkClick r:id="rId2"/>
              </a:rPr>
              <a:t>NCTA Consortium of College Testing Centers (CCTC) </a:t>
            </a:r>
            <a:endParaRPr lang="en-US" dirty="0"/>
          </a:p>
        </p:txBody>
      </p:sp>
      <p:pic>
        <p:nvPicPr>
          <p:cNvPr id="7" name="Picture Placeholder 6"/>
          <p:cNvPicPr>
            <a:picLocks noGrp="1" noChangeAspect="1"/>
          </p:cNvPicPr>
          <p:nvPr>
            <p:ph type="pic" idx="1"/>
          </p:nvPr>
        </p:nvPicPr>
        <p:blipFill>
          <a:blip r:embed="rId3">
            <a:extLst>
              <a:ext uri="{28A0092B-C50C-407E-A947-70E740481C1C}">
                <a14:useLocalDpi xmlns:a14="http://schemas.microsoft.com/office/drawing/2010/main" val="0"/>
              </a:ext>
            </a:extLst>
          </a:blip>
          <a:srcRect t="588" b="588"/>
          <a:stretch>
            <a:fillRect/>
          </a:stretch>
        </p:blipFill>
        <p:spPr>
          <a:xfrm>
            <a:off x="685800" y="304800"/>
            <a:ext cx="7772400" cy="4114800"/>
          </a:xfrm>
        </p:spPr>
      </p:pic>
      <p:sp>
        <p:nvSpPr>
          <p:cNvPr id="6" name="Text Placeholder 5"/>
          <p:cNvSpPr>
            <a:spLocks noGrp="1"/>
          </p:cNvSpPr>
          <p:nvPr>
            <p:ph type="body" sz="half" idx="2"/>
          </p:nvPr>
        </p:nvSpPr>
        <p:spPr>
          <a:xfrm>
            <a:off x="1752600" y="5105400"/>
            <a:ext cx="5526088" cy="1524000"/>
          </a:xfrm>
        </p:spPr>
        <p:txBody>
          <a:bodyPr>
            <a:noAutofit/>
          </a:bodyPr>
          <a:lstStyle/>
          <a:p>
            <a:r>
              <a:rPr lang="en-US" sz="1800" dirty="0" smtClean="0"/>
              <a:t>NCTA supports distance learning by providing this free web-based referral service. The CCTC web page contains a listing of testing centers across the country and abroad that are willing to provide proctoring services to students away from their campuses.</a:t>
            </a:r>
            <a:endParaRPr lang="en-US" sz="1800" dirty="0"/>
          </a:p>
        </p:txBody>
      </p:sp>
    </p:spTree>
    <p:extLst>
      <p:ext uri="{BB962C8B-B14F-4D97-AF65-F5344CB8AC3E}">
        <p14:creationId xmlns:p14="http://schemas.microsoft.com/office/powerpoint/2010/main" val="216163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Establishing an Effective State or Regional Testing Organization</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Get Support – Ask your supervisor &amp; your institution’s leadership for permission or approval to participate.  </a:t>
            </a:r>
          </a:p>
          <a:p>
            <a:r>
              <a:rPr lang="en-US" dirty="0" smtClean="0"/>
              <a:t>Determine the Purpose of the Organization</a:t>
            </a:r>
          </a:p>
          <a:p>
            <a:pPr lvl="1"/>
            <a:r>
              <a:rPr lang="en-US" dirty="0" smtClean="0"/>
              <a:t>Improving communication about testing practices &amp; issues in the state or region.</a:t>
            </a:r>
          </a:p>
          <a:p>
            <a:pPr lvl="1"/>
            <a:r>
              <a:rPr lang="en-US" dirty="0" smtClean="0"/>
              <a:t>Working with testing companies to provide professional testing services.</a:t>
            </a:r>
          </a:p>
          <a:p>
            <a:pPr lvl="1"/>
            <a:r>
              <a:rPr lang="en-US" dirty="0" smtClean="0"/>
              <a:t>Promoting membership in the National College Testing Association.</a:t>
            </a:r>
            <a:endParaRPr lang="en-US" dirty="0"/>
          </a:p>
        </p:txBody>
      </p:sp>
    </p:spTree>
    <p:extLst>
      <p:ext uri="{BB962C8B-B14F-4D97-AF65-F5344CB8AC3E}">
        <p14:creationId xmlns:p14="http://schemas.microsoft.com/office/powerpoint/2010/main" val="1425238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Informal &amp; Formal Organizations</a:t>
            </a:r>
            <a:endParaRPr lang="en-US" dirty="0">
              <a:solidFill>
                <a:srgbClr val="FF0000"/>
              </a:solidFill>
            </a:endParaRPr>
          </a:p>
        </p:txBody>
      </p:sp>
      <p:sp>
        <p:nvSpPr>
          <p:cNvPr id="3" name="Text Placeholder 2"/>
          <p:cNvSpPr>
            <a:spLocks noGrp="1"/>
          </p:cNvSpPr>
          <p:nvPr>
            <p:ph type="body" idx="1"/>
          </p:nvPr>
        </p:nvSpPr>
        <p:spPr/>
        <p:txBody>
          <a:bodyPr>
            <a:normAutofit fontScale="92500" lnSpcReduction="20000"/>
          </a:bodyPr>
          <a:lstStyle/>
          <a:p>
            <a:pPr algn="ctr"/>
            <a:r>
              <a:rPr lang="en-US" dirty="0" smtClean="0"/>
              <a:t>In the past 3 years, we were INFORMAL</a:t>
            </a:r>
            <a:endParaRPr lang="en-US" dirty="0"/>
          </a:p>
        </p:txBody>
      </p:sp>
      <p:sp>
        <p:nvSpPr>
          <p:cNvPr id="4" name="Content Placeholder 3"/>
          <p:cNvSpPr>
            <a:spLocks noGrp="1"/>
          </p:cNvSpPr>
          <p:nvPr>
            <p:ph sz="half" idx="2"/>
          </p:nvPr>
        </p:nvSpPr>
        <p:spPr/>
        <p:txBody>
          <a:bodyPr>
            <a:normAutofit fontScale="92500"/>
          </a:bodyPr>
          <a:lstStyle/>
          <a:p>
            <a:r>
              <a:rPr lang="en-US" dirty="0" smtClean="0"/>
              <a:t>Leadership – Cindy, Tammy &amp; Shara (along with help of many others) put together each conference.</a:t>
            </a:r>
          </a:p>
          <a:p>
            <a:r>
              <a:rPr lang="en-US" dirty="0" smtClean="0"/>
              <a:t>Membership - has been attained through word of mouth &amp; just on a spreadsheet</a:t>
            </a:r>
          </a:p>
          <a:p>
            <a:r>
              <a:rPr lang="en-US" dirty="0" smtClean="0"/>
              <a:t>Meetings/Conferences – Annual mini-conferences have been held and have included workshops &amp; training</a:t>
            </a:r>
          </a:p>
        </p:txBody>
      </p:sp>
      <p:sp>
        <p:nvSpPr>
          <p:cNvPr id="5" name="Text Placeholder 4"/>
          <p:cNvSpPr>
            <a:spLocks noGrp="1"/>
          </p:cNvSpPr>
          <p:nvPr>
            <p:ph type="body" sz="quarter" idx="3"/>
          </p:nvPr>
        </p:nvSpPr>
        <p:spPr/>
        <p:txBody>
          <a:bodyPr>
            <a:normAutofit fontScale="92500" lnSpcReduction="20000"/>
          </a:bodyPr>
          <a:lstStyle/>
          <a:p>
            <a:pPr algn="ctr"/>
            <a:r>
              <a:rPr lang="en-US" dirty="0" smtClean="0"/>
              <a:t>But the future of KATAC will be  FORMAL </a:t>
            </a:r>
            <a:endParaRPr lang="en-US" dirty="0"/>
          </a:p>
        </p:txBody>
      </p:sp>
      <p:sp>
        <p:nvSpPr>
          <p:cNvPr id="6" name="Content Placeholder 5"/>
          <p:cNvSpPr>
            <a:spLocks noGrp="1"/>
          </p:cNvSpPr>
          <p:nvPr>
            <p:ph sz="quarter" idx="4"/>
          </p:nvPr>
        </p:nvSpPr>
        <p:spPr/>
        <p:txBody>
          <a:bodyPr>
            <a:normAutofit fontScale="77500" lnSpcReduction="20000"/>
          </a:bodyPr>
          <a:lstStyle/>
          <a:p>
            <a:r>
              <a:rPr lang="en-US" dirty="0" smtClean="0"/>
              <a:t>A Mission Statement – will clarify the purpose of an organization.</a:t>
            </a:r>
          </a:p>
          <a:p>
            <a:r>
              <a:rPr lang="en-US" dirty="0" smtClean="0"/>
              <a:t>By-Laws – are the internal rules of an organization.  They define the operation of the organization &amp; outline the procedures for election of officers &amp; other details of the processes &amp; procedures.</a:t>
            </a:r>
          </a:p>
          <a:p>
            <a:r>
              <a:rPr lang="en-US" dirty="0" smtClean="0"/>
              <a:t>Dues/Other Funding – Some funding will be necessary and we will need to decide the type and amount.</a:t>
            </a:r>
          </a:p>
          <a:p>
            <a:r>
              <a:rPr lang="en-US" dirty="0" smtClean="0"/>
              <a:t>Business status – Does this organization want to register as a not-for-profit organization.</a:t>
            </a:r>
            <a:endParaRPr lang="en-US" dirty="0"/>
          </a:p>
        </p:txBody>
      </p:sp>
    </p:spTree>
    <p:extLst>
      <p:ext uri="{BB962C8B-B14F-4D97-AF65-F5344CB8AC3E}">
        <p14:creationId xmlns:p14="http://schemas.microsoft.com/office/powerpoint/2010/main" val="3619655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algn="ctr"/>
            <a:r>
              <a:rPr lang="en-US" sz="2800" dirty="0" smtClean="0"/>
              <a:t>Set up Communication Channels</a:t>
            </a:r>
            <a:endParaRPr lang="en-US" sz="2800" dirty="0"/>
          </a:p>
        </p:txBody>
      </p:sp>
      <p:pic>
        <p:nvPicPr>
          <p:cNvPr id="11" name="Picture Placeholder 10"/>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p:pic>
      <p:sp>
        <p:nvSpPr>
          <p:cNvPr id="9" name="Text Placeholder 8"/>
          <p:cNvSpPr>
            <a:spLocks noGrp="1"/>
          </p:cNvSpPr>
          <p:nvPr>
            <p:ph type="body" sz="half" idx="2"/>
          </p:nvPr>
        </p:nvSpPr>
        <p:spPr/>
        <p:txBody>
          <a:bodyPr/>
          <a:lstStyle/>
          <a:p>
            <a:pPr algn="ctr"/>
            <a:r>
              <a:rPr lang="en-US" dirty="0" smtClean="0"/>
              <a:t>The website has been created, thanks to Julia Johnson from WKU, and will remain on this site until it is moved to the NCTA site.  </a:t>
            </a:r>
          </a:p>
          <a:p>
            <a:pPr algn="ctr"/>
            <a:r>
              <a:rPr lang="en-US" dirty="0" smtClean="0"/>
              <a:t>The link is </a:t>
            </a:r>
            <a:r>
              <a:rPr lang="en-US" dirty="0" smtClean="0">
                <a:hlinkClick r:id="rId3"/>
              </a:rPr>
              <a:t>http://www.wku.edu/heretohelp/katac2013.php</a:t>
            </a:r>
            <a:endParaRPr lang="en-US" dirty="0" smtClean="0"/>
          </a:p>
          <a:p>
            <a:pPr algn="ctr"/>
            <a:endParaRPr lang="en-US" dirty="0"/>
          </a:p>
        </p:txBody>
      </p:sp>
    </p:spTree>
    <p:extLst>
      <p:ext uri="{BB962C8B-B14F-4D97-AF65-F5344CB8AC3E}">
        <p14:creationId xmlns:p14="http://schemas.microsoft.com/office/powerpoint/2010/main" val="1855598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solidFill>
                  <a:srgbClr val="FF0000"/>
                </a:solidFill>
              </a:rPr>
              <a:t>Other Channels of Communication Include:</a:t>
            </a:r>
            <a:endParaRPr lang="en-US" dirty="0">
              <a:solidFill>
                <a:srgbClr val="FF0000"/>
              </a:solidFill>
            </a:endParaRPr>
          </a:p>
        </p:txBody>
      </p:sp>
      <p:sp>
        <p:nvSpPr>
          <p:cNvPr id="8" name="Content Placeholder 7"/>
          <p:cNvSpPr>
            <a:spLocks noGrp="1"/>
          </p:cNvSpPr>
          <p:nvPr>
            <p:ph idx="1"/>
          </p:nvPr>
        </p:nvSpPr>
        <p:spPr>
          <a:xfrm>
            <a:off x="457200" y="2157735"/>
            <a:ext cx="3733800" cy="2667001"/>
          </a:xfrm>
        </p:spPr>
        <p:txBody>
          <a:bodyPr>
            <a:normAutofit fontScale="85000" lnSpcReduction="20000"/>
          </a:bodyPr>
          <a:lstStyle/>
          <a:p>
            <a:pPr marL="0" indent="0">
              <a:buNone/>
            </a:pPr>
            <a:r>
              <a:rPr lang="en-US" dirty="0" smtClean="0"/>
              <a:t>A listserv is an electronic mailing list that allows a sender to send one email message which will be sent transparently to other subscribers on the list.</a:t>
            </a:r>
          </a:p>
          <a:p>
            <a:pPr marL="0" indent="0" algn="ctr">
              <a:buNone/>
            </a:pPr>
            <a:endParaRPr lang="en-US" dirty="0"/>
          </a:p>
        </p:txBody>
      </p:sp>
      <p:sp>
        <p:nvSpPr>
          <p:cNvPr id="7" name="Text Placeholder 6"/>
          <p:cNvSpPr>
            <a:spLocks noGrp="1"/>
          </p:cNvSpPr>
          <p:nvPr>
            <p:ph type="body" idx="4294967295"/>
          </p:nvPr>
        </p:nvSpPr>
        <p:spPr>
          <a:xfrm>
            <a:off x="0" y="1535113"/>
            <a:ext cx="4040188" cy="639762"/>
          </a:xfrm>
        </p:spPr>
        <p:txBody>
          <a:bodyPr/>
          <a:lstStyle/>
          <a:p>
            <a:pPr algn="ctr"/>
            <a:r>
              <a:rPr lang="en-US" dirty="0" smtClean="0"/>
              <a:t>LISTSERV for KATAC	</a:t>
            </a:r>
            <a:endParaRPr lang="en-US" dirty="0"/>
          </a:p>
        </p:txBody>
      </p:sp>
      <p:sp>
        <p:nvSpPr>
          <p:cNvPr id="9" name="Text Placeholder 8"/>
          <p:cNvSpPr>
            <a:spLocks noGrp="1"/>
          </p:cNvSpPr>
          <p:nvPr>
            <p:ph type="body" sz="quarter" idx="4294967295"/>
          </p:nvPr>
        </p:nvSpPr>
        <p:spPr>
          <a:xfrm>
            <a:off x="5102225" y="1535113"/>
            <a:ext cx="4041775" cy="639762"/>
          </a:xfrm>
        </p:spPr>
        <p:txBody>
          <a:bodyPr/>
          <a:lstStyle/>
          <a:p>
            <a:pPr algn="ctr"/>
            <a:r>
              <a:rPr lang="en-US" dirty="0" smtClean="0"/>
              <a:t>File Sharing System</a:t>
            </a:r>
            <a:endParaRPr lang="en-US" dirty="0"/>
          </a:p>
        </p:txBody>
      </p:sp>
      <p:sp>
        <p:nvSpPr>
          <p:cNvPr id="10" name="Content Placeholder 9"/>
          <p:cNvSpPr>
            <a:spLocks noGrp="1"/>
          </p:cNvSpPr>
          <p:nvPr>
            <p:ph sz="quarter" idx="4294967295"/>
          </p:nvPr>
        </p:nvSpPr>
        <p:spPr>
          <a:xfrm>
            <a:off x="5102225" y="2174875"/>
            <a:ext cx="4041775" cy="1406525"/>
          </a:xfrm>
        </p:spPr>
        <p:txBody>
          <a:bodyPr>
            <a:normAutofit fontScale="77500" lnSpcReduction="20000"/>
          </a:bodyPr>
          <a:lstStyle/>
          <a:p>
            <a:pPr marL="0" indent="0">
              <a:buNone/>
            </a:pPr>
            <a:r>
              <a:rPr lang="en-US" dirty="0" smtClean="0"/>
              <a:t>File Sharing is the practice of distributing or providing access to digitally stored information.  </a:t>
            </a:r>
          </a:p>
          <a:p>
            <a:pPr marL="0" indent="0">
              <a:buNone/>
            </a:pPr>
            <a:endParaRPr lang="en-US" dirty="0"/>
          </a:p>
        </p:txBody>
      </p:sp>
      <p:sp>
        <p:nvSpPr>
          <p:cNvPr id="11" name="TextBox 10"/>
          <p:cNvSpPr txBox="1"/>
          <p:nvPr/>
        </p:nvSpPr>
        <p:spPr>
          <a:xfrm>
            <a:off x="2057400" y="5257800"/>
            <a:ext cx="5105400" cy="1311128"/>
          </a:xfrm>
          <a:prstGeom prst="rect">
            <a:avLst/>
          </a:prstGeom>
          <a:noFill/>
        </p:spPr>
        <p:txBody>
          <a:bodyPr wrap="square" rtlCol="0">
            <a:spAutoFit/>
          </a:bodyPr>
          <a:lstStyle/>
          <a:p>
            <a:pPr lvl="0" algn="ctr">
              <a:spcBef>
                <a:spcPct val="20000"/>
              </a:spcBef>
            </a:pPr>
            <a:r>
              <a:rPr lang="en-US" sz="3600" dirty="0">
                <a:solidFill>
                  <a:prstClr val="black"/>
                </a:solidFill>
              </a:rPr>
              <a:t>Do we NEED or NOT???</a:t>
            </a:r>
          </a:p>
          <a:p>
            <a:pPr lvl="0" algn="ctr">
              <a:spcBef>
                <a:spcPct val="20000"/>
              </a:spcBef>
            </a:pPr>
            <a:r>
              <a:rPr lang="en-US" sz="3600" dirty="0" smtClean="0">
                <a:solidFill>
                  <a:prstClr val="black"/>
                </a:solidFill>
              </a:rPr>
              <a:t>THOUGHTS???</a:t>
            </a:r>
            <a:endParaRPr lang="en-US" sz="3600" dirty="0">
              <a:solidFill>
                <a:prstClr val="black"/>
              </a:solidFill>
            </a:endParaRPr>
          </a:p>
        </p:txBody>
      </p:sp>
      <p:pic>
        <p:nvPicPr>
          <p:cNvPr id="1026" name="Picture 2" descr="C:\Documents and Settings\Tammy Duddy\Local Settings\Temporary Internet Files\Content.IE5\SL553KPR\MC90009789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0" y="3491236"/>
            <a:ext cx="1690726" cy="1773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6362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883</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The Future of KATAC</vt:lpstr>
      <vt:lpstr>“The Official” KATAC LOGO</vt:lpstr>
      <vt:lpstr>PowerPoint Presentation</vt:lpstr>
      <vt:lpstr>NCTA Professional Standards and Guidelines</vt:lpstr>
      <vt:lpstr>NCTA Consortium of College Testing Centers (CCTC) </vt:lpstr>
      <vt:lpstr>Establishing an Effective State or Regional Testing Organization</vt:lpstr>
      <vt:lpstr>Informal &amp; Formal Organizations</vt:lpstr>
      <vt:lpstr>Set up Communication Channels</vt:lpstr>
      <vt:lpstr>Other Channels of Communication Include:</vt:lpstr>
      <vt:lpstr>PowerPoint Presentation</vt:lpstr>
      <vt:lpstr>CORE VALUES</vt:lpstr>
      <vt:lpstr>Responsibilities</vt:lpstr>
      <vt:lpstr>2013 Elected Positions</vt:lpstr>
      <vt:lpstr>Now…It’s Time </vt:lpstr>
    </vt:vector>
  </TitlesOfParts>
  <Company>University of Louisville Campus Agreement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of KATAC</dc:title>
  <dc:creator> </dc:creator>
  <cp:lastModifiedBy> </cp:lastModifiedBy>
  <cp:revision>3</cp:revision>
  <dcterms:created xsi:type="dcterms:W3CDTF">2013-03-11T16:25:00Z</dcterms:created>
  <dcterms:modified xsi:type="dcterms:W3CDTF">2013-03-11T19:11:00Z</dcterms:modified>
</cp:coreProperties>
</file>