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67" r:id="rId3"/>
    <p:sldId id="260" r:id="rId4"/>
    <p:sldId id="266" r:id="rId5"/>
    <p:sldId id="268" r:id="rId6"/>
    <p:sldId id="265" r:id="rId7"/>
    <p:sldId id="264" r:id="rId8"/>
    <p:sldId id="261" r:id="rId9"/>
    <p:sldId id="262" r:id="rId10"/>
    <p:sldId id="26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83890" autoAdjust="0"/>
  </p:normalViewPr>
  <p:slideViewPr>
    <p:cSldViewPr snapToGrid="0" snapToObjects="1">
      <p:cViewPr varScale="1">
        <p:scale>
          <a:sx n="99" d="100"/>
          <a:sy n="99" d="100"/>
        </p:scale>
        <p:origin x="2000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handoutMaster" Target="handoutMasters/handoutMaster1.xml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08DCBF-1CFF-EC47-90FF-904EB8AF4D5C}" type="datetimeFigureOut">
              <a:rPr lang="en-US" smtClean="0"/>
              <a:t>8/31/17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3598F8-71E9-1E46-8D79-FBC5325CDE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4024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4D8BDD-8953-EA43-9F9B-6D6AA3D68093}" type="datetimeFigureOut">
              <a:rPr lang="en-US" smtClean="0"/>
              <a:t>8/31/17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FC7169-177A-8D49-91E5-C3981E2561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47214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FC7169-177A-8D49-91E5-C3981E2561E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88430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C5678-EE20-4FA5-88E2-6E0BD67A2E26}" type="datetime1">
              <a:rPr lang="en-US" smtClean="0"/>
              <a:t>8/31/17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51B39-B140-43FE-96DB-472A2B59CE7C}" type="datetime1">
              <a:rPr lang="en-US" smtClean="0"/>
              <a:t>8/31/17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00BB2-27C5-458B-ABCE-839C88CF47CE}" type="datetime1">
              <a:rPr lang="en-US" smtClean="0"/>
              <a:t>8/31/17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8/31/17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AEA93-55E7-4DA9-90C2-089A26EEFEC4}" type="datetime1">
              <a:rPr lang="en-US" smtClean="0"/>
              <a:t>8/31/17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CF3C7-6809-4F39-BD67-A75817BDDE0A}" type="datetime1">
              <a:rPr lang="en-US" smtClean="0"/>
              <a:t>8/31/17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AEB24-CE78-465C-A726-91D0868FA48F}" type="datetime1">
              <a:rPr lang="en-US" smtClean="0"/>
              <a:t>8/31/17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AADF0-1749-4E8B-9691-B44A5F8C0895}" type="datetime1">
              <a:rPr lang="en-US" smtClean="0"/>
              <a:t>8/31/17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F628A-A867-4937-BBE5-207DB6F9C51A}" type="datetime1">
              <a:rPr lang="en-US" smtClean="0"/>
              <a:t>8/31/17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BBB94-68E6-4675-A946-F1C5994EDBD7}" type="datetime1">
              <a:rPr lang="en-US" smtClean="0"/>
              <a:t>8/31/17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B8377-21E3-4835-B75D-4E2847E2750F}" type="datetime1">
              <a:rPr lang="en-US" smtClean="0"/>
              <a:t>8/31/17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0C4986D-6BE9-4264-908F-02DB36FD8D6C}" type="datetime1">
              <a:rPr lang="en-US" smtClean="0"/>
              <a:t>8/31/17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r>
              <a:rPr lang="en-US" smtClean="0"/>
              <a:t>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wku.edu/gifted/rap/videos.php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Excellence Gap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832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7200" dirty="0" smtClean="0"/>
              <a:t>Video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900" dirty="0" smtClean="0"/>
              <a:t>The Center for Gifted Studies Website</a:t>
            </a:r>
          </a:p>
          <a:p>
            <a:pPr marL="0" indent="0">
              <a:buNone/>
            </a:pPr>
            <a:r>
              <a:rPr lang="en-US" sz="3900" dirty="0" smtClean="0"/>
              <a:t>Resources</a:t>
            </a:r>
          </a:p>
          <a:p>
            <a:pPr marL="0" indent="0">
              <a:buNone/>
            </a:pPr>
            <a:r>
              <a:rPr lang="en-US" sz="3900" dirty="0" smtClean="0"/>
              <a:t>Project RAP</a:t>
            </a:r>
          </a:p>
          <a:p>
            <a:pPr marL="0" indent="0">
              <a:buNone/>
            </a:pPr>
            <a:r>
              <a:rPr lang="en-US" sz="3900" dirty="0" smtClean="0"/>
              <a:t>Video</a:t>
            </a:r>
          </a:p>
          <a:p>
            <a:r>
              <a:rPr lang="en-US" sz="3900" dirty="0">
                <a:hlinkClick r:id="rId2"/>
              </a:rPr>
              <a:t>http://www.wku.edu/gifted/rap/</a:t>
            </a:r>
            <a:r>
              <a:rPr lang="en-US" sz="3900" dirty="0" smtClean="0">
                <a:hlinkClick r:id="rId2"/>
              </a:rPr>
              <a:t>videos.php</a:t>
            </a:r>
            <a:endParaRPr lang="en-US" sz="39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1074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043966"/>
          </a:xfrm>
        </p:spPr>
        <p:txBody>
          <a:bodyPr/>
          <a:lstStyle/>
          <a:p>
            <a:r>
              <a:rPr lang="en-US" dirty="0" smtClean="0"/>
              <a:t>Why is it important for students to achieve at advanced/distinguished levels?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4699"/>
            <a:ext cx="8229600" cy="5881465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7583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3621" y="213894"/>
            <a:ext cx="8229600" cy="1500659"/>
          </a:xfrm>
        </p:spPr>
        <p:txBody>
          <a:bodyPr/>
          <a:lstStyle/>
          <a:p>
            <a:pPr>
              <a:lnSpc>
                <a:spcPts val="2700"/>
              </a:lnSpc>
            </a:pPr>
            <a:r>
              <a:rPr lang="en-US" sz="2400" b="1" dirty="0" smtClean="0"/>
              <a:t>2015 NAEP Report</a:t>
            </a:r>
            <a:br>
              <a:rPr lang="en-US" sz="2400" b="1" dirty="0" smtClean="0"/>
            </a:br>
            <a:r>
              <a:rPr lang="en-US" sz="2400" b="1" dirty="0"/>
              <a:t/>
            </a:r>
            <a:br>
              <a:rPr lang="en-US" sz="2400" b="1" dirty="0"/>
            </a:br>
            <a:r>
              <a:rPr lang="en-US" sz="2400" b="1" dirty="0" smtClean="0"/>
              <a:t>Kentucky Public Schools</a:t>
            </a:r>
            <a:br>
              <a:rPr lang="en-US" sz="2400" b="1" dirty="0" smtClean="0"/>
            </a:br>
            <a:r>
              <a:rPr lang="en-US" sz="2400" b="1" dirty="0" smtClean="0"/>
              <a:t>Percentage Scoring Advanced in Reading</a:t>
            </a:r>
            <a:endParaRPr lang="en-US" sz="24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10674635"/>
              </p:ext>
            </p:extLst>
          </p:nvPr>
        </p:nvGraphicFramePr>
        <p:xfrm>
          <a:off x="147054" y="1825553"/>
          <a:ext cx="8996946" cy="50324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98982"/>
                <a:gridCol w="2998982"/>
                <a:gridCol w="2998982"/>
              </a:tblGrid>
              <a:tr h="677673">
                <a:tc>
                  <a:txBody>
                    <a:bodyPr/>
                    <a:lstStyle/>
                    <a:p>
                      <a:r>
                        <a:rPr lang="en-US" dirty="0" smtClean="0"/>
                        <a:t>Groups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Elementary School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Middle School</a:t>
                      </a:r>
                      <a:endParaRPr lang="en-US" dirty="0"/>
                    </a:p>
                  </a:txBody>
                  <a:tcPr/>
                </a:tc>
              </a:tr>
              <a:tr h="411563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White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11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5</a:t>
                      </a:r>
                      <a:endParaRPr lang="en-US" sz="2800" b="1" dirty="0"/>
                    </a:p>
                  </a:txBody>
                  <a:tcPr/>
                </a:tc>
              </a:tr>
              <a:tr h="411563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African American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4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1</a:t>
                      </a:r>
                      <a:endParaRPr lang="en-US" sz="2800" b="1" dirty="0"/>
                    </a:p>
                  </a:txBody>
                  <a:tcPr/>
                </a:tc>
              </a:tr>
              <a:tr h="411563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Hispanic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3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3</a:t>
                      </a:r>
                      <a:endParaRPr lang="en-US" sz="2800" b="1" dirty="0"/>
                    </a:p>
                  </a:txBody>
                  <a:tcPr/>
                </a:tc>
              </a:tr>
              <a:tr h="411563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Asian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--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11</a:t>
                      </a:r>
                      <a:endParaRPr lang="en-US" sz="2800" b="1" dirty="0"/>
                    </a:p>
                  </a:txBody>
                  <a:tcPr/>
                </a:tc>
              </a:tr>
              <a:tr h="411563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Eligible</a:t>
                      </a:r>
                      <a:r>
                        <a:rPr lang="en-US" sz="2400" b="1" baseline="0" dirty="0" smtClean="0"/>
                        <a:t> for F/R Lunch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5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2</a:t>
                      </a:r>
                      <a:endParaRPr lang="en-US" sz="2800" b="1" dirty="0"/>
                    </a:p>
                  </a:txBody>
                  <a:tcPr/>
                </a:tc>
              </a:tr>
              <a:tr h="411563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Not Eligible for F/R Lunch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18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7</a:t>
                      </a:r>
                      <a:endParaRPr lang="en-US" sz="2800" b="1" dirty="0"/>
                    </a:p>
                  </a:txBody>
                  <a:tcPr/>
                </a:tc>
              </a:tr>
              <a:tr h="636215"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44672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3621" y="213894"/>
            <a:ext cx="8229600" cy="1500659"/>
          </a:xfrm>
        </p:spPr>
        <p:txBody>
          <a:bodyPr/>
          <a:lstStyle/>
          <a:p>
            <a:pPr>
              <a:lnSpc>
                <a:spcPts val="2700"/>
              </a:lnSpc>
            </a:pPr>
            <a:r>
              <a:rPr lang="en-US" sz="2400" b="1" dirty="0" smtClean="0"/>
              <a:t>2015 NAEP Report</a:t>
            </a:r>
            <a:br>
              <a:rPr lang="en-US" sz="2400" b="1" dirty="0" smtClean="0"/>
            </a:br>
            <a:r>
              <a:rPr lang="en-US" sz="2400" b="1" dirty="0"/>
              <a:t/>
            </a:r>
            <a:br>
              <a:rPr lang="en-US" sz="2400" b="1" dirty="0"/>
            </a:br>
            <a:r>
              <a:rPr lang="en-US" sz="2400" b="1" dirty="0" smtClean="0"/>
              <a:t>Kentucky Public Schools</a:t>
            </a:r>
            <a:br>
              <a:rPr lang="en-US" sz="2400" b="1" dirty="0" smtClean="0"/>
            </a:br>
            <a:r>
              <a:rPr lang="en-US" sz="2400" b="1" dirty="0" smtClean="0"/>
              <a:t>Percentage Scoring Advanced in Mathematics</a:t>
            </a:r>
            <a:endParaRPr lang="en-US" sz="24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48424306"/>
              </p:ext>
            </p:extLst>
          </p:nvPr>
        </p:nvGraphicFramePr>
        <p:xfrm>
          <a:off x="254001" y="2513261"/>
          <a:ext cx="8996946" cy="50324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98982"/>
                <a:gridCol w="2998982"/>
                <a:gridCol w="2998982"/>
              </a:tblGrid>
              <a:tr h="677673">
                <a:tc>
                  <a:txBody>
                    <a:bodyPr/>
                    <a:lstStyle/>
                    <a:p>
                      <a:r>
                        <a:rPr lang="en-US" dirty="0" smtClean="0"/>
                        <a:t>Groups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Elementary School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Middle School</a:t>
                      </a:r>
                      <a:endParaRPr lang="en-US" dirty="0"/>
                    </a:p>
                  </a:txBody>
                  <a:tcPr/>
                </a:tc>
              </a:tr>
              <a:tr h="411563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White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7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6</a:t>
                      </a:r>
                      <a:endParaRPr lang="en-US" sz="2800" b="1" dirty="0"/>
                    </a:p>
                  </a:txBody>
                  <a:tcPr/>
                </a:tc>
              </a:tr>
              <a:tr h="411563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African American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1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1</a:t>
                      </a:r>
                      <a:endParaRPr lang="en-US" sz="2800" b="1" dirty="0"/>
                    </a:p>
                  </a:txBody>
                  <a:tcPr/>
                </a:tc>
              </a:tr>
              <a:tr h="411563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Hispanic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4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4</a:t>
                      </a:r>
                      <a:endParaRPr lang="en-US" sz="2800" b="1" dirty="0"/>
                    </a:p>
                  </a:txBody>
                  <a:tcPr/>
                </a:tc>
              </a:tr>
              <a:tr h="411563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Asian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33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--</a:t>
                      </a:r>
                      <a:endParaRPr lang="en-US" sz="2800" b="1" dirty="0"/>
                    </a:p>
                  </a:txBody>
                  <a:tcPr/>
                </a:tc>
              </a:tr>
              <a:tr h="411563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Eligible</a:t>
                      </a:r>
                      <a:r>
                        <a:rPr lang="en-US" sz="2400" b="1" baseline="0" dirty="0" smtClean="0"/>
                        <a:t> for F/R Lunch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3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2</a:t>
                      </a:r>
                      <a:endParaRPr lang="en-US" sz="2800" b="1" dirty="0"/>
                    </a:p>
                  </a:txBody>
                  <a:tcPr/>
                </a:tc>
              </a:tr>
              <a:tr h="411563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Not Eligible for F/R Lunch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14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9</a:t>
                      </a:r>
                      <a:endParaRPr lang="en-US" sz="2800" b="1" dirty="0"/>
                    </a:p>
                  </a:txBody>
                  <a:tcPr/>
                </a:tc>
              </a:tr>
              <a:tr h="636215"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85549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ts val="3000"/>
              </a:lnSpc>
            </a:pPr>
            <a:r>
              <a:rPr lang="en-US" sz="3000" dirty="0" smtClean="0"/>
              <a:t>2015 NAEP Report</a:t>
            </a:r>
            <a:br>
              <a:rPr lang="en-US" sz="3000" dirty="0" smtClean="0"/>
            </a:br>
            <a:r>
              <a:rPr lang="en-US" sz="3000" dirty="0" smtClean="0"/>
              <a:t>Percentage Scoring Advanced</a:t>
            </a:r>
            <a:br>
              <a:rPr lang="en-US" sz="3000" dirty="0" smtClean="0"/>
            </a:br>
            <a:r>
              <a:rPr lang="en-US" sz="3000" dirty="0" smtClean="0"/>
              <a:t>State and Nation</a:t>
            </a:r>
            <a:endParaRPr lang="en-US" sz="30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81173992"/>
              </p:ext>
            </p:extLst>
          </p:nvPr>
        </p:nvGraphicFramePr>
        <p:xfrm>
          <a:off x="457200" y="2112134"/>
          <a:ext cx="8229600" cy="438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26845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Our State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     Nation</a:t>
                      </a:r>
                      <a:endParaRPr lang="en-US" dirty="0"/>
                    </a:p>
                  </a:txBody>
                  <a:tcPr/>
                </a:tc>
              </a:tr>
              <a:tr h="268453">
                <a:tc>
                  <a:txBody>
                    <a:bodyPr/>
                    <a:lstStyle/>
                    <a:p>
                      <a:r>
                        <a:rPr lang="en-US" sz="3000" baseline="0" dirty="0" smtClean="0"/>
                        <a:t>Grade 4 Reading</a:t>
                      </a:r>
                      <a:endParaRPr lang="en-US" sz="30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baseline="0" dirty="0" smtClean="0"/>
                        <a:t>10</a:t>
                      </a:r>
                      <a:endParaRPr lang="en-US" sz="30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baseline="0" dirty="0" smtClean="0"/>
                        <a:t>8</a:t>
                      </a:r>
                      <a:endParaRPr lang="en-US" sz="3000" baseline="0" dirty="0"/>
                    </a:p>
                  </a:txBody>
                  <a:tcPr/>
                </a:tc>
              </a:tr>
              <a:tr h="268453">
                <a:tc>
                  <a:txBody>
                    <a:bodyPr/>
                    <a:lstStyle/>
                    <a:p>
                      <a:r>
                        <a:rPr lang="en-US" sz="3000" baseline="0" dirty="0" smtClean="0"/>
                        <a:t>Grade 4 Mathematics</a:t>
                      </a:r>
                      <a:endParaRPr lang="en-US" sz="30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baseline="0" dirty="0" smtClean="0"/>
                        <a:t>7</a:t>
                      </a:r>
                      <a:endParaRPr lang="en-US" sz="30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baseline="0" dirty="0" smtClean="0"/>
                        <a:t>7</a:t>
                      </a:r>
                      <a:endParaRPr lang="en-US" sz="3000" baseline="0" dirty="0"/>
                    </a:p>
                  </a:txBody>
                  <a:tcPr/>
                </a:tc>
              </a:tr>
              <a:tr h="268453">
                <a:tc>
                  <a:txBody>
                    <a:bodyPr/>
                    <a:lstStyle/>
                    <a:p>
                      <a:r>
                        <a:rPr lang="en-US" sz="3000" baseline="0" dirty="0" smtClean="0"/>
                        <a:t>Grade 8 Reading</a:t>
                      </a:r>
                      <a:endParaRPr lang="en-US" sz="30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baseline="0" dirty="0" smtClean="0"/>
                        <a:t>4</a:t>
                      </a:r>
                      <a:endParaRPr lang="en-US" sz="30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baseline="0" dirty="0" smtClean="0"/>
                        <a:t>3</a:t>
                      </a:r>
                      <a:endParaRPr lang="en-US" sz="3000" baseline="0" dirty="0"/>
                    </a:p>
                  </a:txBody>
                  <a:tcPr/>
                </a:tc>
              </a:tr>
              <a:tr h="268453">
                <a:tc>
                  <a:txBody>
                    <a:bodyPr/>
                    <a:lstStyle/>
                    <a:p>
                      <a:r>
                        <a:rPr lang="en-US" sz="3000" baseline="0" dirty="0" smtClean="0"/>
                        <a:t>Grade 8 Mathematics</a:t>
                      </a:r>
                      <a:endParaRPr lang="en-US" sz="30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baseline="0" dirty="0" smtClean="0"/>
                        <a:t>5</a:t>
                      </a:r>
                      <a:endParaRPr lang="en-US" sz="30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baseline="0" dirty="0" smtClean="0"/>
                        <a:t>8</a:t>
                      </a:r>
                      <a:endParaRPr lang="en-US" sz="3000" baseline="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44546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3621" y="0"/>
            <a:ext cx="8229600" cy="1043188"/>
          </a:xfrm>
        </p:spPr>
        <p:txBody>
          <a:bodyPr/>
          <a:lstStyle/>
          <a:p>
            <a:pPr>
              <a:lnSpc>
                <a:spcPts val="4400"/>
              </a:lnSpc>
            </a:pPr>
            <a:r>
              <a:rPr lang="en-US" sz="2400" b="1" dirty="0" smtClean="0"/>
              <a:t>Kentucky 2015-16 K-PREP</a:t>
            </a:r>
            <a:br>
              <a:rPr lang="en-US" sz="2400" b="1" dirty="0" smtClean="0"/>
            </a:br>
            <a:r>
              <a:rPr lang="en-US" sz="2400" b="1" dirty="0" smtClean="0"/>
              <a:t>Percentage Scoring Distinguished in Reading</a:t>
            </a:r>
            <a:endParaRPr lang="en-US" sz="24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73572146"/>
              </p:ext>
            </p:extLst>
          </p:nvPr>
        </p:nvGraphicFramePr>
        <p:xfrm>
          <a:off x="147054" y="1223493"/>
          <a:ext cx="8996946" cy="56711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98982"/>
                <a:gridCol w="2998982"/>
                <a:gridCol w="2998982"/>
              </a:tblGrid>
              <a:tr h="753900">
                <a:tc>
                  <a:txBody>
                    <a:bodyPr/>
                    <a:lstStyle/>
                    <a:p>
                      <a:r>
                        <a:rPr lang="en-US" dirty="0" smtClean="0"/>
                        <a:t>Groups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Elementary School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Middle School</a:t>
                      </a:r>
                      <a:endParaRPr lang="en-US" dirty="0"/>
                    </a:p>
                  </a:txBody>
                  <a:tcPr/>
                </a:tc>
              </a:tr>
              <a:tr h="601385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White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24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20</a:t>
                      </a:r>
                      <a:endParaRPr lang="en-US" sz="2800" b="1" dirty="0"/>
                    </a:p>
                  </a:txBody>
                  <a:tcPr/>
                </a:tc>
              </a:tr>
              <a:tr h="601385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African American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9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7</a:t>
                      </a:r>
                      <a:endParaRPr lang="en-US" sz="2800" b="1" dirty="0"/>
                    </a:p>
                  </a:txBody>
                  <a:tcPr/>
                </a:tc>
              </a:tr>
              <a:tr h="601385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Hispanic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12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1</a:t>
                      </a:r>
                      <a:endParaRPr lang="en-US" sz="2800" b="1" dirty="0"/>
                    </a:p>
                  </a:txBody>
                  <a:tcPr/>
                </a:tc>
              </a:tr>
              <a:tr h="601385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Asian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33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34</a:t>
                      </a:r>
                      <a:endParaRPr lang="en-US" sz="2800" b="1" dirty="0"/>
                    </a:p>
                  </a:txBody>
                  <a:tcPr/>
                </a:tc>
              </a:tr>
              <a:tr h="601385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English Learners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5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1</a:t>
                      </a:r>
                      <a:endParaRPr lang="en-US" sz="2800" b="1" dirty="0"/>
                    </a:p>
                  </a:txBody>
                  <a:tcPr/>
                </a:tc>
              </a:tr>
              <a:tr h="955142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Eligible for F/R Lunch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14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11</a:t>
                      </a:r>
                      <a:endParaRPr lang="en-US" sz="2800" b="1" dirty="0"/>
                    </a:p>
                  </a:txBody>
                  <a:tcPr/>
                </a:tc>
              </a:tr>
              <a:tr h="955142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Not Eligible</a:t>
                      </a:r>
                      <a:r>
                        <a:rPr lang="en-US" sz="2400" b="1" baseline="0" dirty="0" smtClean="0"/>
                        <a:t> for F/R Lunch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34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29</a:t>
                      </a:r>
                      <a:endParaRPr lang="en-US" sz="28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6141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3621" y="-284131"/>
            <a:ext cx="8229600" cy="1333367"/>
          </a:xfrm>
        </p:spPr>
        <p:txBody>
          <a:bodyPr/>
          <a:lstStyle/>
          <a:p>
            <a:pPr>
              <a:lnSpc>
                <a:spcPts val="4400"/>
              </a:lnSpc>
            </a:pPr>
            <a:r>
              <a:rPr lang="en-US" sz="2400" b="1" dirty="0" smtClean="0"/>
              <a:t>Kentucky 2015-16 K-PREP</a:t>
            </a:r>
            <a:br>
              <a:rPr lang="en-US" sz="2400" b="1" dirty="0" smtClean="0"/>
            </a:br>
            <a:r>
              <a:rPr lang="en-US" sz="2400" b="1" dirty="0" smtClean="0"/>
              <a:t>Percentage Scoring Distinguished in Mathematics </a:t>
            </a:r>
            <a:endParaRPr lang="en-US" sz="24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40754485"/>
              </p:ext>
            </p:extLst>
          </p:nvPr>
        </p:nvGraphicFramePr>
        <p:xfrm>
          <a:off x="147054" y="1237147"/>
          <a:ext cx="8996946" cy="50730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98982"/>
                <a:gridCol w="2998982"/>
                <a:gridCol w="2998982"/>
              </a:tblGrid>
              <a:tr h="836352">
                <a:tc>
                  <a:txBody>
                    <a:bodyPr/>
                    <a:lstStyle/>
                    <a:p>
                      <a:r>
                        <a:rPr lang="en-US" dirty="0" smtClean="0"/>
                        <a:t>Groups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Elementary School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Middle School</a:t>
                      </a:r>
                      <a:endParaRPr lang="en-US" dirty="0"/>
                    </a:p>
                  </a:txBody>
                  <a:tcPr/>
                </a:tc>
              </a:tr>
              <a:tr h="498199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White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19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15</a:t>
                      </a:r>
                      <a:endParaRPr lang="en-US" sz="2800" b="1" dirty="0"/>
                    </a:p>
                  </a:txBody>
                  <a:tcPr/>
                </a:tc>
              </a:tr>
              <a:tr h="498199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African American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6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3</a:t>
                      </a:r>
                      <a:endParaRPr lang="en-US" sz="2800" b="1" dirty="0"/>
                    </a:p>
                  </a:txBody>
                  <a:tcPr/>
                </a:tc>
              </a:tr>
              <a:tr h="498199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Hispanic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10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7</a:t>
                      </a:r>
                      <a:endParaRPr lang="en-US" sz="2800" b="1" dirty="0"/>
                    </a:p>
                  </a:txBody>
                  <a:tcPr/>
                </a:tc>
              </a:tr>
              <a:tr h="498199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Asian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38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37</a:t>
                      </a:r>
                      <a:endParaRPr lang="en-US" sz="2800" b="1" dirty="0"/>
                    </a:p>
                  </a:txBody>
                  <a:tcPr/>
                </a:tc>
              </a:tr>
              <a:tr h="498199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English Learners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5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2</a:t>
                      </a:r>
                      <a:endParaRPr lang="en-US" sz="2800" b="1" dirty="0"/>
                    </a:p>
                  </a:txBody>
                  <a:tcPr/>
                </a:tc>
              </a:tr>
              <a:tr h="791258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Eligible for F/R Lunch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10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7</a:t>
                      </a:r>
                      <a:endParaRPr lang="en-US" sz="2800" b="1" dirty="0"/>
                    </a:p>
                  </a:txBody>
                  <a:tcPr/>
                </a:tc>
              </a:tr>
              <a:tr h="791258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Not Eligible</a:t>
                      </a:r>
                      <a:r>
                        <a:rPr lang="en-US" sz="2400" b="1" baseline="0" dirty="0" smtClean="0"/>
                        <a:t> for F/R Lunch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29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23</a:t>
                      </a:r>
                      <a:endParaRPr lang="en-US" sz="28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05296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9588"/>
            <a:ext cx="8229600" cy="1420612"/>
          </a:xfrm>
        </p:spPr>
        <p:txBody>
          <a:bodyPr/>
          <a:lstStyle/>
          <a:p>
            <a:r>
              <a:rPr lang="en-US" sz="6600" dirty="0" smtClean="0"/>
              <a:t>Two Questions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How will this policy impact advanced students?</a:t>
            </a:r>
          </a:p>
          <a:p>
            <a:pPr marL="0" indent="0">
              <a:buNone/>
            </a:pPr>
            <a:endParaRPr lang="en-US" sz="4000" b="1" dirty="0" smtClean="0"/>
          </a:p>
          <a:p>
            <a:r>
              <a:rPr lang="en-US" sz="4000" b="1" dirty="0" smtClean="0"/>
              <a:t>How will this policy help more students perform at advanced levels?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285292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600" dirty="0" smtClean="0"/>
              <a:t>Resource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b="1" u="sng" dirty="0" smtClean="0"/>
              <a:t>Excellence Gaps in Education</a:t>
            </a:r>
          </a:p>
          <a:p>
            <a:pPr marL="0" indent="0">
              <a:buNone/>
            </a:pPr>
            <a:r>
              <a:rPr lang="en-US" sz="3600" dirty="0" smtClean="0"/>
              <a:t>By Jonathan A. </a:t>
            </a:r>
            <a:r>
              <a:rPr lang="en-US" sz="3600" dirty="0" err="1" smtClean="0"/>
              <a:t>Plucker</a:t>
            </a:r>
            <a:r>
              <a:rPr lang="en-US" sz="3600" dirty="0" smtClean="0"/>
              <a:t> and Scott J. Peters</a:t>
            </a:r>
          </a:p>
          <a:p>
            <a:pPr marL="0" indent="0">
              <a:buNone/>
            </a:pPr>
            <a:r>
              <a:rPr lang="en-US" sz="3600" dirty="0" smtClean="0"/>
              <a:t>Harvard Education Press, 2016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949454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Executive.thmx</Template>
  <TotalTime>165</TotalTime>
  <Words>243</Words>
  <Application>Microsoft Macintosh PowerPoint</Application>
  <PresentationFormat>On-screen Show (4:3)</PresentationFormat>
  <Paragraphs>127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Calibri</vt:lpstr>
      <vt:lpstr>Century Gothic</vt:lpstr>
      <vt:lpstr>Courier New</vt:lpstr>
      <vt:lpstr>Palatino Linotype</vt:lpstr>
      <vt:lpstr>Arial</vt:lpstr>
      <vt:lpstr>Executive</vt:lpstr>
      <vt:lpstr>The Excellence Gap</vt:lpstr>
      <vt:lpstr>Why is it important for students to achieve at advanced/distinguished levels?</vt:lpstr>
      <vt:lpstr>2015 NAEP Report  Kentucky Public Schools Percentage Scoring Advanced in Reading</vt:lpstr>
      <vt:lpstr>2015 NAEP Report  Kentucky Public Schools Percentage Scoring Advanced in Mathematics</vt:lpstr>
      <vt:lpstr>2015 NAEP Report Percentage Scoring Advanced State and Nation</vt:lpstr>
      <vt:lpstr>Kentucky 2015-16 K-PREP Percentage Scoring Distinguished in Reading</vt:lpstr>
      <vt:lpstr>Kentucky 2015-16 K-PREP Percentage Scoring Distinguished in Mathematics </vt:lpstr>
      <vt:lpstr>Two Questions</vt:lpstr>
      <vt:lpstr>Resource</vt:lpstr>
      <vt:lpstr>Video</vt:lpstr>
    </vt:vector>
  </TitlesOfParts>
  <Company>Warren County Schools</Company>
  <LinksUpToDate>false</LinksUpToDate>
  <SharedDoc>false</SharedDoc>
  <HyperlinksChanged>false</HyperlinksChanged>
  <AppVersion>15.0031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Excellence Gap</dc:title>
  <dc:creator>Administrator</dc:creator>
  <cp:lastModifiedBy>Mary Evans</cp:lastModifiedBy>
  <cp:revision>18</cp:revision>
  <cp:lastPrinted>2017-08-25T20:31:46Z</cp:lastPrinted>
  <dcterms:created xsi:type="dcterms:W3CDTF">2017-08-25T18:56:26Z</dcterms:created>
  <dcterms:modified xsi:type="dcterms:W3CDTF">2017-08-31T15:43:51Z</dcterms:modified>
</cp:coreProperties>
</file>