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A2304C-3D6B-418E-8517-6A1170F7D293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4EFC2D-91C9-46FB-8D57-2E9D9C7AE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B1ECF-D93A-464F-9CE0-BF02A66DAA9B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983DA-0687-4F33-87A3-46A5B94EC7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ghtimprin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Light Imprint for Sustainability &amp; Community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Andrew </a:t>
            </a:r>
            <a:r>
              <a:rPr lang="en-US" dirty="0" err="1" smtClean="0"/>
              <a:t>Stoeckinger</a:t>
            </a:r>
            <a:endParaRPr lang="en-US" dirty="0" smtClean="0"/>
          </a:p>
          <a:p>
            <a:pPr algn="ctr"/>
            <a:r>
              <a:rPr lang="en-US" dirty="0" smtClean="0"/>
              <a:t>Bluegrass PRIDE</a:t>
            </a:r>
          </a:p>
          <a:p>
            <a:pPr algn="ctr"/>
            <a:r>
              <a:rPr lang="en-US" dirty="0" smtClean="0"/>
              <a:t>3/21/2001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01467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83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Stormwater Fountain/Pool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429125" cy="289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1054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Grated Tree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5334000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1371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Purification Biotope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31242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Sculpted Watercourse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038600" cy="507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Flowing Park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55600"/>
            <a:ext cx="4114800" cy="377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152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Finger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Light Imprint/Conventional Comparison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617"/>
          <a:stretch>
            <a:fillRect/>
          </a:stretch>
        </p:blipFill>
        <p:spPr bwMode="auto">
          <a:xfrm>
            <a:off x="0" y="1828800"/>
            <a:ext cx="4419600" cy="378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47129" cy="40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722642"/>
            <a:ext cx="3914775" cy="11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6314" y="6607629"/>
            <a:ext cx="853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“Choosing a Green Infrastructure Framework? Consider Light Imprint.” </a:t>
            </a:r>
            <a:r>
              <a:rPr lang="en-US" sz="800" i="1" dirty="0" smtClean="0"/>
              <a:t>Stormwater: The Journal for Surface Water Quality Professionals</a:t>
            </a:r>
            <a:r>
              <a:rPr lang="en-US" sz="800" dirty="0" smtClean="0"/>
              <a:t>. March/April 2011.  www.stormh2o.com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Light Imprint/Conventional Comparison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06" y="1828799"/>
            <a:ext cx="7992094" cy="47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971" y="6564086"/>
            <a:ext cx="853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“Choosing a Green Infrastructure Framework? Consider Light Imprint.” </a:t>
            </a:r>
            <a:r>
              <a:rPr lang="en-US" sz="800" i="1" dirty="0" smtClean="0"/>
              <a:t>Stormwater: The Journal for Surface Water Quality Professionals</a:t>
            </a:r>
            <a:r>
              <a:rPr lang="en-US" sz="800" dirty="0" smtClean="0"/>
              <a:t>. March/April 2011.  www.stormh2o.com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7973"/>
            <a:ext cx="8738542" cy="59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Light Imprint Handbook</a:t>
            </a:r>
            <a:r>
              <a:rPr lang="en-US" sz="4000" dirty="0" smtClean="0"/>
              <a:t>:  Integrating Sustainability &amp; Community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12920"/>
          </a:xfrm>
        </p:spPr>
        <p:txBody>
          <a:bodyPr/>
          <a:lstStyle/>
          <a:p>
            <a:r>
              <a:rPr lang="en-US" dirty="0" smtClean="0"/>
              <a:t>Website:   </a:t>
            </a:r>
            <a:r>
              <a:rPr lang="en-US" dirty="0" smtClean="0">
                <a:hlinkClick r:id="rId2"/>
              </a:rPr>
              <a:t>www.LightImprint.org</a:t>
            </a:r>
            <a:endParaRPr lang="en-US" dirty="0" smtClean="0"/>
          </a:p>
          <a:p>
            <a:r>
              <a:rPr lang="en-US" dirty="0" smtClean="0"/>
              <a:t>Utilizes 60 techniques for:</a:t>
            </a:r>
          </a:p>
          <a:p>
            <a:pPr lvl="2"/>
            <a:r>
              <a:rPr lang="en-US" dirty="0" smtClean="0"/>
              <a:t>Paving streets and sidewalks</a:t>
            </a:r>
          </a:p>
          <a:p>
            <a:pPr lvl="2"/>
            <a:r>
              <a:rPr lang="en-US" dirty="0" smtClean="0"/>
              <a:t>Channeling and storing water</a:t>
            </a:r>
          </a:p>
          <a:p>
            <a:pPr lvl="2"/>
            <a:r>
              <a:rPr lang="en-US" dirty="0" smtClean="0"/>
              <a:t>Filtering surface runoff</a:t>
            </a:r>
          </a:p>
          <a:p>
            <a:r>
              <a:rPr lang="en-US" dirty="0" smtClean="0"/>
              <a:t>Mitigates environmental impacts</a:t>
            </a:r>
          </a:p>
          <a:p>
            <a:r>
              <a:rPr lang="en-US" dirty="0" smtClean="0"/>
              <a:t>Makes communities more beautiful and livable</a:t>
            </a:r>
          </a:p>
          <a:p>
            <a:r>
              <a:rPr lang="en-US" dirty="0" smtClean="0"/>
              <a:t>Pedestrian-friendly design</a:t>
            </a:r>
          </a:p>
          <a:p>
            <a:r>
              <a:rPr lang="en-US" dirty="0" smtClean="0"/>
              <a:t>Economical results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Imprint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Compact and connected design </a:t>
            </a:r>
          </a:p>
          <a:p>
            <a:r>
              <a:rPr lang="en-US" dirty="0" smtClean="0"/>
              <a:t>Respects nature and existing site terrain</a:t>
            </a:r>
          </a:p>
          <a:p>
            <a:r>
              <a:rPr lang="en-US" dirty="0" smtClean="0"/>
              <a:t>Emphasizes importance of public civic spaces</a:t>
            </a:r>
          </a:p>
          <a:p>
            <a:r>
              <a:rPr lang="en-US" dirty="0" smtClean="0"/>
              <a:t>Addresses stormwater runoff through:</a:t>
            </a:r>
          </a:p>
          <a:p>
            <a:pPr lvl="2"/>
            <a:r>
              <a:rPr lang="en-US" dirty="0" smtClean="0"/>
              <a:t>Natural drainage</a:t>
            </a:r>
          </a:p>
          <a:p>
            <a:pPr lvl="2"/>
            <a:r>
              <a:rPr lang="en-US" dirty="0" smtClean="0"/>
              <a:t>Innovative infiltration practices</a:t>
            </a:r>
          </a:p>
          <a:p>
            <a:pPr lvl="2"/>
            <a:r>
              <a:rPr lang="en-US" dirty="0" smtClean="0"/>
              <a:t>Incorporated with conventional engineering,  as needed</a:t>
            </a:r>
          </a:p>
          <a:p>
            <a:r>
              <a:rPr lang="en-US" dirty="0" smtClean="0"/>
              <a:t>Breakdown of site into transects</a:t>
            </a:r>
          </a:p>
          <a:p>
            <a:pPr lvl="2"/>
            <a:r>
              <a:rPr lang="en-US" dirty="0" smtClean="0"/>
              <a:t>Four LID categories:  Paving, Channelizing, Storage, &amp; Filtration</a:t>
            </a:r>
          </a:p>
          <a:p>
            <a:pPr lvl="2"/>
            <a:r>
              <a:rPr lang="en-US" dirty="0" smtClean="0"/>
              <a:t>Urban to Rural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Light Imprint Transects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Provides information on:</a:t>
            </a:r>
          </a:p>
          <a:p>
            <a:pPr lvl="1"/>
            <a:r>
              <a:rPr lang="en-US" dirty="0" smtClean="0"/>
              <a:t>Appropriateness  of BMPs</a:t>
            </a:r>
          </a:p>
          <a:p>
            <a:pPr lvl="1"/>
            <a:r>
              <a:rPr lang="en-US" dirty="0" smtClean="0"/>
              <a:t>Initial Costs</a:t>
            </a:r>
          </a:p>
          <a:p>
            <a:pPr lvl="1"/>
            <a:r>
              <a:rPr lang="en-US" dirty="0" smtClean="0"/>
              <a:t>Long-term maintenance factors</a:t>
            </a:r>
          </a:p>
          <a:p>
            <a:pPr lvl="1"/>
            <a:r>
              <a:rPr lang="en-US" dirty="0" smtClean="0"/>
              <a:t>Soil:  </a:t>
            </a:r>
            <a:r>
              <a:rPr lang="en-US" b="1" u="sng" dirty="0" smtClean="0"/>
              <a:t>Poor Drainage (Rock /Clay)</a:t>
            </a:r>
            <a:r>
              <a:rPr lang="en-US" dirty="0" smtClean="0"/>
              <a:t>; Medium Drainage (Silt/Loam); Good Drainage (Loam/Sand)</a:t>
            </a:r>
          </a:p>
          <a:p>
            <a:pPr lvl="1"/>
            <a:r>
              <a:rPr lang="en-US" dirty="0" smtClean="0"/>
              <a:t>Slope conditions:  </a:t>
            </a:r>
            <a:r>
              <a:rPr lang="en-US" b="1" u="sng" dirty="0" smtClean="0"/>
              <a:t>Flat (0 – 8 %)</a:t>
            </a:r>
            <a:r>
              <a:rPr lang="en-US" dirty="0" smtClean="0"/>
              <a:t>; Moderate (8 – 15 %); Steep (&gt;15 %)</a:t>
            </a:r>
          </a:p>
          <a:p>
            <a:pPr lvl="1"/>
            <a:r>
              <a:rPr lang="en-US" dirty="0" smtClean="0"/>
              <a:t>Climate:  Cold; </a:t>
            </a:r>
            <a:r>
              <a:rPr lang="en-US" b="1" u="sng" dirty="0" smtClean="0"/>
              <a:t>Temperate</a:t>
            </a:r>
            <a:r>
              <a:rPr lang="en-US" dirty="0" smtClean="0"/>
              <a:t>; Hot; Dry; Moderately Wet; Wet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57575"/>
            <a:ext cx="8382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3657600"/>
            <a:ext cx="1317171" cy="317862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Light Imprint Matrix:  Paving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9" y="2209800"/>
            <a:ext cx="8229600" cy="37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6114"/>
          <a:stretch>
            <a:fillRect/>
          </a:stretch>
        </p:blipFill>
        <p:spPr bwMode="auto">
          <a:xfrm>
            <a:off x="304800" y="1600200"/>
            <a:ext cx="8382000" cy="4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89514" y="2373086"/>
            <a:ext cx="1328057" cy="2732314"/>
          </a:xfrm>
          <a:prstGeom prst="rect">
            <a:avLst/>
          </a:prstGeom>
          <a:noFill/>
          <a:ln w="44450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019800"/>
            <a:ext cx="6553200" cy="2656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71" y="2090057"/>
            <a:ext cx="81724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 Imprint Matrix:  Channelizing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6114"/>
          <a:stretch>
            <a:fillRect/>
          </a:stretch>
        </p:blipFill>
        <p:spPr bwMode="auto">
          <a:xfrm>
            <a:off x="304800" y="1600200"/>
            <a:ext cx="8382000" cy="4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2481942"/>
            <a:ext cx="1328057" cy="2917371"/>
          </a:xfrm>
          <a:prstGeom prst="rect">
            <a:avLst/>
          </a:prstGeom>
          <a:noFill/>
          <a:ln w="44450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857" y="6498771"/>
            <a:ext cx="6553200" cy="2656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57" y="2264229"/>
            <a:ext cx="82200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Light Imprint Matrix:  Storage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6114"/>
          <a:stretch>
            <a:fillRect/>
          </a:stretch>
        </p:blipFill>
        <p:spPr bwMode="auto">
          <a:xfrm>
            <a:off x="304800" y="1600200"/>
            <a:ext cx="8382000" cy="4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2471057"/>
            <a:ext cx="1328057" cy="1676401"/>
          </a:xfrm>
          <a:prstGeom prst="rect">
            <a:avLst/>
          </a:prstGeom>
          <a:noFill/>
          <a:ln w="44450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857" y="6498771"/>
            <a:ext cx="6553200" cy="2656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59" y="2205038"/>
            <a:ext cx="82010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Light Imprint Matrix:  Filtration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6114"/>
          <a:stretch>
            <a:fillRect/>
          </a:stretch>
        </p:blipFill>
        <p:spPr bwMode="auto">
          <a:xfrm>
            <a:off x="304800" y="1600200"/>
            <a:ext cx="8382000" cy="4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3058" y="2819400"/>
            <a:ext cx="1328057" cy="2514600"/>
          </a:xfrm>
          <a:prstGeom prst="rect">
            <a:avLst/>
          </a:prstGeom>
          <a:noFill/>
          <a:ln w="44450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715000"/>
            <a:ext cx="6553200" cy="2656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BMP Menu According to             Low Imprint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8686800" cy="3337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1336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Channelizing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Filtration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Geotextile</a:t>
                      </a:r>
                      <a:r>
                        <a:rPr lang="en-US" sz="1400" baseline="0" dirty="0" smtClean="0"/>
                        <a:t> Mat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Creek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Irrigation Pond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Filtration Pond</a:t>
                      </a:r>
                      <a:endParaRPr lang="en-US" sz="1400" dirty="0"/>
                    </a:p>
                  </a:txBody>
                  <a:tcPr/>
                </a:tc>
              </a:tr>
              <a:tr h="371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Crushed</a:t>
                      </a:r>
                      <a:r>
                        <a:rPr lang="en-US" sz="1400" baseline="0" dirty="0" smtClean="0"/>
                        <a:t> 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Drainage Ditch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Retention Basin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Vegetation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Stone Channel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Detention Pond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Surface Landscape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Stamped</a:t>
                      </a:r>
                      <a:r>
                        <a:rPr lang="en-US" sz="1400" baseline="0" dirty="0" smtClean="0"/>
                        <a:t> Asphalt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Soakaway</a:t>
                      </a:r>
                      <a:r>
                        <a:rPr lang="en-US" sz="1400" dirty="0" smtClean="0"/>
                        <a:t> Trench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Flowing Park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Constructed Wetland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Stamped Concrete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French</a:t>
                      </a:r>
                      <a:r>
                        <a:rPr lang="en-US" sz="1400" baseline="0" dirty="0" smtClean="0"/>
                        <a:t> Drain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Pool/Fountain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Bio-Retention Swale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Pea</a:t>
                      </a:r>
                      <a:r>
                        <a:rPr lang="en-US" sz="1400" baseline="0" dirty="0" smtClean="0"/>
                        <a:t> Gravel/Washed Stone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Sculpted</a:t>
                      </a:r>
                      <a:r>
                        <a:rPr lang="en-US" sz="1400" baseline="0" dirty="0" smtClean="0"/>
                        <a:t> Watercourse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Underground</a:t>
                      </a:r>
                      <a:r>
                        <a:rPr lang="en-US" sz="1400" baseline="0" dirty="0" smtClean="0"/>
                        <a:t> Vault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Purification Biotope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---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---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Grated Tree Well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Green Finger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---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---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---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Waterscapes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335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Light Imprint for Sustainability &amp; Community Design</vt:lpstr>
      <vt:lpstr>Light Imprint Handbook:  Integrating Sustainability &amp; Community Design</vt:lpstr>
      <vt:lpstr>Light Imprint Approach</vt:lpstr>
      <vt:lpstr> Light Imprint Transects</vt:lpstr>
      <vt:lpstr>Light Imprint Matrix:  Paving</vt:lpstr>
      <vt:lpstr>Light Imprint Matrix:  Channelizing</vt:lpstr>
      <vt:lpstr>Light Imprint Matrix:  Storage</vt:lpstr>
      <vt:lpstr>Light Imprint Matrix:  Filtration</vt:lpstr>
      <vt:lpstr>BMP Menu According to             Low Imprint Matrix</vt:lpstr>
      <vt:lpstr>Slide 10</vt:lpstr>
      <vt:lpstr>Slide 11</vt:lpstr>
      <vt:lpstr>Slide 12</vt:lpstr>
      <vt:lpstr>Light Imprint/Conventional Comparison</vt:lpstr>
      <vt:lpstr>Light Imprint/Conventional Comparison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Imprint for Sustainability &amp; Community Design</dc:title>
  <dc:creator>laptopxchange</dc:creator>
  <cp:lastModifiedBy>wkuuser</cp:lastModifiedBy>
  <cp:revision>19</cp:revision>
  <dcterms:created xsi:type="dcterms:W3CDTF">2011-03-21T12:37:27Z</dcterms:created>
  <dcterms:modified xsi:type="dcterms:W3CDTF">2011-03-24T01:37:09Z</dcterms:modified>
</cp:coreProperties>
</file>