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32" r:id="rId6"/>
    <p:sldMasterId id="2147483744" r:id="rId7"/>
    <p:sldMasterId id="2147483780" r:id="rId8"/>
    <p:sldMasterId id="2147483792" r:id="rId9"/>
    <p:sldMasterId id="2147483816" r:id="rId10"/>
    <p:sldMasterId id="2147483828" r:id="rId11"/>
    <p:sldMasterId id="2147483840" r:id="rId12"/>
    <p:sldMasterId id="2147483864" r:id="rId13"/>
    <p:sldMasterId id="2147483876" r:id="rId14"/>
    <p:sldMasterId id="2147483888" r:id="rId15"/>
    <p:sldMasterId id="2147483900" r:id="rId16"/>
    <p:sldMasterId id="2147483912" r:id="rId17"/>
    <p:sldMasterId id="2147483924" r:id="rId18"/>
    <p:sldMasterId id="2147483936" r:id="rId19"/>
    <p:sldMasterId id="2147483948" r:id="rId20"/>
    <p:sldMasterId id="2147483960" r:id="rId21"/>
  </p:sldMasterIdLst>
  <p:notesMasterIdLst>
    <p:notesMasterId r:id="rId110"/>
  </p:notesMasterIdLst>
  <p:sldIdLst>
    <p:sldId id="257" r:id="rId22"/>
    <p:sldId id="258" r:id="rId23"/>
    <p:sldId id="259" r:id="rId24"/>
    <p:sldId id="260" r:id="rId25"/>
    <p:sldId id="261" r:id="rId26"/>
    <p:sldId id="262" r:id="rId27"/>
    <p:sldId id="263"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356" r:id="rId42"/>
    <p:sldId id="357" r:id="rId43"/>
    <p:sldId id="358" r:id="rId44"/>
    <p:sldId id="359" r:id="rId45"/>
    <p:sldId id="360" r:id="rId46"/>
    <p:sldId id="361" r:id="rId47"/>
    <p:sldId id="362" r:id="rId48"/>
    <p:sldId id="363" r:id="rId49"/>
    <p:sldId id="364" r:id="rId50"/>
    <p:sldId id="287" r:id="rId51"/>
    <p:sldId id="288" r:id="rId52"/>
    <p:sldId id="289" r:id="rId53"/>
    <p:sldId id="290" r:id="rId54"/>
    <p:sldId id="291" r:id="rId55"/>
    <p:sldId id="292" r:id="rId56"/>
    <p:sldId id="293" r:id="rId57"/>
    <p:sldId id="294" r:id="rId58"/>
    <p:sldId id="365" r:id="rId59"/>
    <p:sldId id="366" r:id="rId60"/>
    <p:sldId id="367" r:id="rId61"/>
    <p:sldId id="368" r:id="rId62"/>
    <p:sldId id="300" r:id="rId63"/>
    <p:sldId id="301" r:id="rId64"/>
    <p:sldId id="302" r:id="rId65"/>
    <p:sldId id="303" r:id="rId66"/>
    <p:sldId id="304" r:id="rId67"/>
    <p:sldId id="305" r:id="rId68"/>
    <p:sldId id="306" r:id="rId69"/>
    <p:sldId id="307" r:id="rId70"/>
    <p:sldId id="369" r:id="rId71"/>
    <p:sldId id="370" r:id="rId72"/>
    <p:sldId id="371"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48" r:id="rId86"/>
    <p:sldId id="349" r:id="rId87"/>
    <p:sldId id="350" r:id="rId88"/>
    <p:sldId id="351" r:id="rId89"/>
    <p:sldId id="323" r:id="rId90"/>
    <p:sldId id="324" r:id="rId91"/>
    <p:sldId id="325" r:id="rId92"/>
    <p:sldId id="326" r:id="rId93"/>
    <p:sldId id="327" r:id="rId94"/>
    <p:sldId id="328" r:id="rId95"/>
    <p:sldId id="329" r:id="rId96"/>
    <p:sldId id="330" r:id="rId97"/>
    <p:sldId id="372" r:id="rId98"/>
    <p:sldId id="373" r:id="rId99"/>
    <p:sldId id="374" r:id="rId100"/>
    <p:sldId id="375" r:id="rId101"/>
    <p:sldId id="341" r:id="rId102"/>
    <p:sldId id="342" r:id="rId103"/>
    <p:sldId id="343" r:id="rId104"/>
    <p:sldId id="344" r:id="rId105"/>
    <p:sldId id="355" r:id="rId106"/>
    <p:sldId id="345" r:id="rId107"/>
    <p:sldId id="346" r:id="rId108"/>
    <p:sldId id="347"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2" d="100"/>
          <a:sy n="62" d="100"/>
        </p:scale>
        <p:origin x="78"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07" Type="http://schemas.openxmlformats.org/officeDocument/2006/relationships/slide" Target="slides/slide8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slide" Target="slides/slide81.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s>
</file>

<file path=ppt/diagrams/_rels/data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image" Target="../media/image203.png"/><Relationship Id="rId4" Type="http://schemas.openxmlformats.org/officeDocument/2006/relationships/image" Target="../media/image206.png"/></Relationships>
</file>

<file path=ppt/diagrams/_rels/data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image" Target="../media/image207.png"/><Relationship Id="rId4" Type="http://schemas.openxmlformats.org/officeDocument/2006/relationships/image" Target="../media/image210.png"/></Relationships>
</file>

<file path=ppt/diagrams/_rels/data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image" Target="../media/image211.png"/><Relationship Id="rId5" Type="http://schemas.openxmlformats.org/officeDocument/2006/relationships/image" Target="../media/image215.png"/><Relationship Id="rId4" Type="http://schemas.openxmlformats.org/officeDocument/2006/relationships/image" Target="../media/image214.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E26A8-95B7-3948-9A4A-BA5E49AD5F5D}" type="doc">
      <dgm:prSet loTypeId="urn:microsoft.com/office/officeart/2005/8/layout/hList6" loCatId="" qsTypeId="urn:microsoft.com/office/officeart/2005/8/quickstyle/3D3" qsCatId="3D" csTypeId="urn:microsoft.com/office/officeart/2005/8/colors/colorful3" csCatId="colorful" phldr="1"/>
      <dgm:spPr/>
      <dgm:t>
        <a:bodyPr/>
        <a:lstStyle/>
        <a:p>
          <a:endParaRPr lang="en-US"/>
        </a:p>
      </dgm:t>
    </dgm:pt>
    <dgm:pt modelId="{8F6090AE-2943-1E4A-BA6C-34DE8E44A777}">
      <dgm:prSet phldrT="[Text]"/>
      <dgm:spPr/>
      <dgm:t>
        <a:bodyPr/>
        <a:lstStyle/>
        <a:p>
          <a:r>
            <a:rPr lang="en-US" b="1" u="sng" dirty="0" smtClean="0">
              <a:solidFill>
                <a:schemeClr val="tx1"/>
              </a:solidFill>
            </a:rPr>
            <a:t>Education</a:t>
          </a:r>
          <a:endParaRPr lang="en-US" b="1" u="sng" dirty="0">
            <a:solidFill>
              <a:schemeClr val="tx1"/>
            </a:solidFill>
          </a:endParaRPr>
        </a:p>
      </dgm:t>
    </dgm:pt>
    <dgm:pt modelId="{92CB621C-7D6E-9146-AAC4-DE868A1AB9FD}" type="parTrans" cxnId="{B7CB2647-E1B5-EF43-A05B-6878A47A5265}">
      <dgm:prSet/>
      <dgm:spPr/>
      <dgm:t>
        <a:bodyPr/>
        <a:lstStyle/>
        <a:p>
          <a:endParaRPr lang="en-US"/>
        </a:p>
      </dgm:t>
    </dgm:pt>
    <dgm:pt modelId="{C95D6C13-2467-264F-B38B-0DE0F2531613}" type="sibTrans" cxnId="{B7CB2647-E1B5-EF43-A05B-6878A47A5265}">
      <dgm:prSet/>
      <dgm:spPr/>
      <dgm:t>
        <a:bodyPr/>
        <a:lstStyle/>
        <a:p>
          <a:endParaRPr lang="en-US"/>
        </a:p>
      </dgm:t>
    </dgm:pt>
    <dgm:pt modelId="{4E0DBD9E-996E-2842-B834-E9F23A691F05}">
      <dgm:prSet phldrT="[Text]"/>
      <dgm:spPr/>
      <dgm:t>
        <a:bodyPr/>
        <a:lstStyle/>
        <a:p>
          <a:r>
            <a:rPr lang="en-US" b="1" dirty="0" smtClean="0">
              <a:solidFill>
                <a:schemeClr val="tx1"/>
              </a:solidFill>
            </a:rPr>
            <a:t>Ph.D.  </a:t>
          </a:r>
          <a:r>
            <a:rPr lang="en-US" dirty="0" smtClean="0"/>
            <a:t>- North Carolina State University, Raleigh, NC</a:t>
          </a:r>
          <a:endParaRPr lang="en-US" dirty="0"/>
        </a:p>
      </dgm:t>
    </dgm:pt>
    <dgm:pt modelId="{4CD60831-6009-A544-9432-123A3B9199F5}" type="parTrans" cxnId="{54F77E50-24B8-1E43-A3B1-5E80040E7B86}">
      <dgm:prSet/>
      <dgm:spPr/>
      <dgm:t>
        <a:bodyPr/>
        <a:lstStyle/>
        <a:p>
          <a:endParaRPr lang="en-US"/>
        </a:p>
      </dgm:t>
    </dgm:pt>
    <dgm:pt modelId="{723B9DF5-D743-D64D-AE8C-C3E2801DFE30}" type="sibTrans" cxnId="{54F77E50-24B8-1E43-A3B1-5E80040E7B86}">
      <dgm:prSet/>
      <dgm:spPr/>
      <dgm:t>
        <a:bodyPr/>
        <a:lstStyle/>
        <a:p>
          <a:endParaRPr lang="en-US"/>
        </a:p>
      </dgm:t>
    </dgm:pt>
    <dgm:pt modelId="{D3BC2118-8162-8B4B-895E-B3D56CD3930B}">
      <dgm:prSet phldrT="[Text]"/>
      <dgm:spPr/>
      <dgm:t>
        <a:bodyPr/>
        <a:lstStyle/>
        <a:p>
          <a:r>
            <a:rPr lang="en-US" b="1" u="sng" dirty="0" smtClean="0">
              <a:solidFill>
                <a:schemeClr val="tx1"/>
              </a:solidFill>
            </a:rPr>
            <a:t>Teaching</a:t>
          </a:r>
        </a:p>
      </dgm:t>
    </dgm:pt>
    <dgm:pt modelId="{60AD3F61-F3B4-A341-9BAC-DFA79954F7DE}" type="parTrans" cxnId="{8DCE62F3-97C6-1A4E-AEA8-6F17189ADC04}">
      <dgm:prSet/>
      <dgm:spPr/>
      <dgm:t>
        <a:bodyPr/>
        <a:lstStyle/>
        <a:p>
          <a:endParaRPr lang="en-US"/>
        </a:p>
      </dgm:t>
    </dgm:pt>
    <dgm:pt modelId="{F8936F48-431D-F94E-84B1-55F47AD1EB3B}" type="sibTrans" cxnId="{8DCE62F3-97C6-1A4E-AEA8-6F17189ADC04}">
      <dgm:prSet/>
      <dgm:spPr/>
      <dgm:t>
        <a:bodyPr/>
        <a:lstStyle/>
        <a:p>
          <a:endParaRPr lang="en-US"/>
        </a:p>
      </dgm:t>
    </dgm:pt>
    <dgm:pt modelId="{DE06D8FD-FA5D-5749-B4AD-1ED9D26638E0}">
      <dgm:prSet phldrT="[Text]"/>
      <dgm:spPr/>
      <dgm:t>
        <a:bodyPr/>
        <a:lstStyle/>
        <a:p>
          <a:r>
            <a:rPr lang="en-US" dirty="0" smtClean="0">
              <a:solidFill>
                <a:schemeClr val="tx1"/>
              </a:solidFill>
            </a:rPr>
            <a:t>BIOL 319/322 </a:t>
          </a:r>
          <a:r>
            <a:rPr lang="en-US" dirty="0" smtClean="0"/>
            <a:t>Molecular and Cellular Biology</a:t>
          </a:r>
          <a:endParaRPr lang="en-US" dirty="0"/>
        </a:p>
      </dgm:t>
    </dgm:pt>
    <dgm:pt modelId="{71E9CB89-4196-CA4F-AC19-2E606F4EE74C}" type="parTrans" cxnId="{D71567EC-9748-704B-90FF-60268892D386}">
      <dgm:prSet/>
      <dgm:spPr/>
      <dgm:t>
        <a:bodyPr/>
        <a:lstStyle/>
        <a:p>
          <a:endParaRPr lang="en-US"/>
        </a:p>
      </dgm:t>
    </dgm:pt>
    <dgm:pt modelId="{CB926A1B-3085-E847-A5BC-1E75725EDC92}" type="sibTrans" cxnId="{D71567EC-9748-704B-90FF-60268892D386}">
      <dgm:prSet/>
      <dgm:spPr/>
      <dgm:t>
        <a:bodyPr/>
        <a:lstStyle/>
        <a:p>
          <a:endParaRPr lang="en-US"/>
        </a:p>
      </dgm:t>
    </dgm:pt>
    <dgm:pt modelId="{CDA1B1FB-E95A-7443-88C4-764BD6615625}">
      <dgm:prSet phldrT="[Text]"/>
      <dgm:spPr/>
      <dgm:t>
        <a:bodyPr/>
        <a:lstStyle/>
        <a:p>
          <a:r>
            <a:rPr lang="en-US" b="1" u="sng" dirty="0" smtClean="0">
              <a:solidFill>
                <a:schemeClr val="tx1"/>
              </a:solidFill>
            </a:rPr>
            <a:t>Research</a:t>
          </a:r>
        </a:p>
      </dgm:t>
    </dgm:pt>
    <dgm:pt modelId="{63EA583D-6ACC-7747-B07C-EC4625582E66}" type="parTrans" cxnId="{FC9ABB1B-89B3-4247-BD51-BECB160DFB94}">
      <dgm:prSet/>
      <dgm:spPr/>
      <dgm:t>
        <a:bodyPr/>
        <a:lstStyle/>
        <a:p>
          <a:endParaRPr lang="en-US"/>
        </a:p>
      </dgm:t>
    </dgm:pt>
    <dgm:pt modelId="{B87643B3-B008-3B46-80C8-D8D590B89806}" type="sibTrans" cxnId="{FC9ABB1B-89B3-4247-BD51-BECB160DFB94}">
      <dgm:prSet/>
      <dgm:spPr/>
      <dgm:t>
        <a:bodyPr/>
        <a:lstStyle/>
        <a:p>
          <a:endParaRPr lang="en-US"/>
        </a:p>
      </dgm:t>
    </dgm:pt>
    <dgm:pt modelId="{C7B882D5-27A5-DC4E-BD91-5AAB4027E970}">
      <dgm:prSet phldrT="[Text]"/>
      <dgm:spPr/>
      <dgm:t>
        <a:bodyPr/>
        <a:lstStyle/>
        <a:p>
          <a:r>
            <a:rPr lang="en-US" dirty="0" smtClean="0"/>
            <a:t>Plant Biotechnology and Plant Molecular Biology.</a:t>
          </a:r>
          <a:endParaRPr lang="en-US" dirty="0"/>
        </a:p>
      </dgm:t>
    </dgm:pt>
    <dgm:pt modelId="{80CE86DE-B9F4-964A-8C6F-6DE79D4576E2}" type="parTrans" cxnId="{D54234D7-553D-9E49-921D-8CCEC997E0DF}">
      <dgm:prSet/>
      <dgm:spPr/>
      <dgm:t>
        <a:bodyPr/>
        <a:lstStyle/>
        <a:p>
          <a:endParaRPr lang="en-US"/>
        </a:p>
      </dgm:t>
    </dgm:pt>
    <dgm:pt modelId="{F17C2964-209B-A744-99AE-BC0D6A9CBF7E}" type="sibTrans" cxnId="{D54234D7-553D-9E49-921D-8CCEC997E0DF}">
      <dgm:prSet/>
      <dgm:spPr/>
      <dgm:t>
        <a:bodyPr/>
        <a:lstStyle/>
        <a:p>
          <a:endParaRPr lang="en-US"/>
        </a:p>
      </dgm:t>
    </dgm:pt>
    <dgm:pt modelId="{10E3D041-7CB1-E34E-AA78-1CAC14AA44C7}">
      <dgm:prSet/>
      <dgm:spPr/>
      <dgm:t>
        <a:bodyPr/>
        <a:lstStyle/>
        <a:p>
          <a:r>
            <a:rPr lang="en-US" dirty="0" smtClean="0">
              <a:solidFill>
                <a:schemeClr val="tx1"/>
              </a:solidFill>
            </a:rPr>
            <a:t>BIOL 496/496G </a:t>
          </a:r>
          <a:r>
            <a:rPr lang="en-US" dirty="0" smtClean="0"/>
            <a:t>Plant Biotechnology</a:t>
          </a:r>
          <a:endParaRPr lang="en-US" dirty="0"/>
        </a:p>
      </dgm:t>
    </dgm:pt>
    <dgm:pt modelId="{460F6F76-0BEF-354E-AD68-CDCE0F56D580}" type="parTrans" cxnId="{E6042D98-0480-0C41-8590-0D8E9EC6E41B}">
      <dgm:prSet/>
      <dgm:spPr/>
      <dgm:t>
        <a:bodyPr/>
        <a:lstStyle/>
        <a:p>
          <a:endParaRPr lang="en-US"/>
        </a:p>
      </dgm:t>
    </dgm:pt>
    <dgm:pt modelId="{C4D13BC7-C200-DA40-A77C-9D1EE1D8498D}" type="sibTrans" cxnId="{E6042D98-0480-0C41-8590-0D8E9EC6E41B}">
      <dgm:prSet/>
      <dgm:spPr/>
      <dgm:t>
        <a:bodyPr/>
        <a:lstStyle/>
        <a:p>
          <a:endParaRPr lang="en-US"/>
        </a:p>
      </dgm:t>
    </dgm:pt>
    <dgm:pt modelId="{775CF3E2-6767-6941-8EAC-E8155A2C61CE}">
      <dgm:prSet/>
      <dgm:spPr/>
      <dgm:t>
        <a:bodyPr/>
        <a:lstStyle/>
        <a:p>
          <a:r>
            <a:rPr lang="en-US" b="1" dirty="0" smtClean="0">
              <a:solidFill>
                <a:schemeClr val="tx1"/>
              </a:solidFill>
            </a:rPr>
            <a:t>M.S. </a:t>
          </a:r>
          <a:r>
            <a:rPr lang="en-US" dirty="0" smtClean="0"/>
            <a:t>- Laurentian University, Sudbury, Canada</a:t>
          </a:r>
          <a:endParaRPr lang="en-US" dirty="0"/>
        </a:p>
      </dgm:t>
    </dgm:pt>
    <dgm:pt modelId="{EB838945-487B-7D4D-8747-16E5B0099D27}" type="parTrans" cxnId="{D7B779EA-95A6-694E-9246-7B7B5A3FC43B}">
      <dgm:prSet/>
      <dgm:spPr/>
      <dgm:t>
        <a:bodyPr/>
        <a:lstStyle/>
        <a:p>
          <a:endParaRPr lang="en-US"/>
        </a:p>
      </dgm:t>
    </dgm:pt>
    <dgm:pt modelId="{BECF0B26-8A37-6B4D-B249-A6AB801E4F67}" type="sibTrans" cxnId="{D7B779EA-95A6-694E-9246-7B7B5A3FC43B}">
      <dgm:prSet/>
      <dgm:spPr/>
      <dgm:t>
        <a:bodyPr/>
        <a:lstStyle/>
        <a:p>
          <a:endParaRPr lang="en-US"/>
        </a:p>
      </dgm:t>
    </dgm:pt>
    <dgm:pt modelId="{BCCFD7C1-FBFF-2D42-8B63-B9780740956C}">
      <dgm:prSet/>
      <dgm:spPr/>
      <dgm:t>
        <a:bodyPr/>
        <a:lstStyle/>
        <a:p>
          <a:r>
            <a:rPr lang="en-US" b="1" dirty="0" smtClean="0">
              <a:solidFill>
                <a:schemeClr val="tx1"/>
              </a:solidFill>
            </a:rPr>
            <a:t>B.S. </a:t>
          </a:r>
          <a:r>
            <a:rPr lang="en-US" dirty="0" smtClean="0"/>
            <a:t>- Gorakhpur University, India</a:t>
          </a:r>
        </a:p>
      </dgm:t>
    </dgm:pt>
    <dgm:pt modelId="{8A4AE32B-BA05-0B45-A63C-D5D09D26B95A}" type="parTrans" cxnId="{6DEF4375-37FB-204C-BB50-BD86FBE845A3}">
      <dgm:prSet/>
      <dgm:spPr/>
      <dgm:t>
        <a:bodyPr/>
        <a:lstStyle/>
        <a:p>
          <a:endParaRPr lang="en-US"/>
        </a:p>
      </dgm:t>
    </dgm:pt>
    <dgm:pt modelId="{A2876BB2-BD80-2941-880E-FB06708D5DDC}" type="sibTrans" cxnId="{6DEF4375-37FB-204C-BB50-BD86FBE845A3}">
      <dgm:prSet/>
      <dgm:spPr/>
      <dgm:t>
        <a:bodyPr/>
        <a:lstStyle/>
        <a:p>
          <a:endParaRPr lang="en-US"/>
        </a:p>
      </dgm:t>
    </dgm:pt>
    <dgm:pt modelId="{16B619EC-4C42-C343-8BDB-6BB69D457A9F}" type="pres">
      <dgm:prSet presAssocID="{5E1E26A8-95B7-3948-9A4A-BA5E49AD5F5D}" presName="Name0" presStyleCnt="0">
        <dgm:presLayoutVars>
          <dgm:dir/>
          <dgm:resizeHandles val="exact"/>
        </dgm:presLayoutVars>
      </dgm:prSet>
      <dgm:spPr/>
      <dgm:t>
        <a:bodyPr/>
        <a:lstStyle/>
        <a:p>
          <a:endParaRPr lang="en-US"/>
        </a:p>
      </dgm:t>
    </dgm:pt>
    <dgm:pt modelId="{4E71A1FA-3E30-B14F-8A90-E907430AE0D6}" type="pres">
      <dgm:prSet presAssocID="{8F6090AE-2943-1E4A-BA6C-34DE8E44A777}" presName="node" presStyleLbl="node1" presStyleIdx="0" presStyleCnt="3">
        <dgm:presLayoutVars>
          <dgm:bulletEnabled val="1"/>
        </dgm:presLayoutVars>
      </dgm:prSet>
      <dgm:spPr/>
      <dgm:t>
        <a:bodyPr/>
        <a:lstStyle/>
        <a:p>
          <a:endParaRPr lang="en-US"/>
        </a:p>
      </dgm:t>
    </dgm:pt>
    <dgm:pt modelId="{F09E40CF-8151-664A-B3A4-C6D0E9F82162}" type="pres">
      <dgm:prSet presAssocID="{C95D6C13-2467-264F-B38B-0DE0F2531613}" presName="sibTrans" presStyleCnt="0"/>
      <dgm:spPr/>
    </dgm:pt>
    <dgm:pt modelId="{9B625CC0-EB94-0B42-81B8-0F0748C2A3B2}" type="pres">
      <dgm:prSet presAssocID="{D3BC2118-8162-8B4B-895E-B3D56CD3930B}" presName="node" presStyleLbl="node1" presStyleIdx="1" presStyleCnt="3">
        <dgm:presLayoutVars>
          <dgm:bulletEnabled val="1"/>
        </dgm:presLayoutVars>
      </dgm:prSet>
      <dgm:spPr/>
      <dgm:t>
        <a:bodyPr/>
        <a:lstStyle/>
        <a:p>
          <a:endParaRPr lang="en-US"/>
        </a:p>
      </dgm:t>
    </dgm:pt>
    <dgm:pt modelId="{65413AB9-35F6-2746-8E2A-5CDC70C40DBF}" type="pres">
      <dgm:prSet presAssocID="{F8936F48-431D-F94E-84B1-55F47AD1EB3B}" presName="sibTrans" presStyleCnt="0"/>
      <dgm:spPr/>
    </dgm:pt>
    <dgm:pt modelId="{205A3B65-43C3-3049-AA3E-36FAE787C0DC}" type="pres">
      <dgm:prSet presAssocID="{CDA1B1FB-E95A-7443-88C4-764BD6615625}" presName="node" presStyleLbl="node1" presStyleIdx="2" presStyleCnt="3">
        <dgm:presLayoutVars>
          <dgm:bulletEnabled val="1"/>
        </dgm:presLayoutVars>
      </dgm:prSet>
      <dgm:spPr/>
      <dgm:t>
        <a:bodyPr/>
        <a:lstStyle/>
        <a:p>
          <a:endParaRPr lang="en-US"/>
        </a:p>
      </dgm:t>
    </dgm:pt>
  </dgm:ptLst>
  <dgm:cxnLst>
    <dgm:cxn modelId="{B7CB2647-E1B5-EF43-A05B-6878A47A5265}" srcId="{5E1E26A8-95B7-3948-9A4A-BA5E49AD5F5D}" destId="{8F6090AE-2943-1E4A-BA6C-34DE8E44A777}" srcOrd="0" destOrd="0" parTransId="{92CB621C-7D6E-9146-AAC4-DE868A1AB9FD}" sibTransId="{C95D6C13-2467-264F-B38B-0DE0F2531613}"/>
    <dgm:cxn modelId="{E45CB61D-56DC-420A-9CD6-D8F7A78A82D4}" type="presOf" srcId="{4E0DBD9E-996E-2842-B834-E9F23A691F05}" destId="{4E71A1FA-3E30-B14F-8A90-E907430AE0D6}" srcOrd="0" destOrd="1" presId="urn:microsoft.com/office/officeart/2005/8/layout/hList6"/>
    <dgm:cxn modelId="{54F77E50-24B8-1E43-A3B1-5E80040E7B86}" srcId="{8F6090AE-2943-1E4A-BA6C-34DE8E44A777}" destId="{4E0DBD9E-996E-2842-B834-E9F23A691F05}" srcOrd="0" destOrd="0" parTransId="{4CD60831-6009-A544-9432-123A3B9199F5}" sibTransId="{723B9DF5-D743-D64D-AE8C-C3E2801DFE30}"/>
    <dgm:cxn modelId="{D7B779EA-95A6-694E-9246-7B7B5A3FC43B}" srcId="{8F6090AE-2943-1E4A-BA6C-34DE8E44A777}" destId="{775CF3E2-6767-6941-8EAC-E8155A2C61CE}" srcOrd="1" destOrd="0" parTransId="{EB838945-487B-7D4D-8747-16E5B0099D27}" sibTransId="{BECF0B26-8A37-6B4D-B249-A6AB801E4F67}"/>
    <dgm:cxn modelId="{331A71E0-0C65-4CB4-AE0C-9BAA7E54ABD7}" type="presOf" srcId="{BCCFD7C1-FBFF-2D42-8B63-B9780740956C}" destId="{4E71A1FA-3E30-B14F-8A90-E907430AE0D6}" srcOrd="0" destOrd="3" presId="urn:microsoft.com/office/officeart/2005/8/layout/hList6"/>
    <dgm:cxn modelId="{B1B616EC-E2E6-47D2-9B79-C3EE486D4569}" type="presOf" srcId="{CDA1B1FB-E95A-7443-88C4-764BD6615625}" destId="{205A3B65-43C3-3049-AA3E-36FAE787C0DC}" srcOrd="0" destOrd="0" presId="urn:microsoft.com/office/officeart/2005/8/layout/hList6"/>
    <dgm:cxn modelId="{D54234D7-553D-9E49-921D-8CCEC997E0DF}" srcId="{CDA1B1FB-E95A-7443-88C4-764BD6615625}" destId="{C7B882D5-27A5-DC4E-BD91-5AAB4027E970}" srcOrd="0" destOrd="0" parTransId="{80CE86DE-B9F4-964A-8C6F-6DE79D4576E2}" sibTransId="{F17C2964-209B-A744-99AE-BC0D6A9CBF7E}"/>
    <dgm:cxn modelId="{8DCE62F3-97C6-1A4E-AEA8-6F17189ADC04}" srcId="{5E1E26A8-95B7-3948-9A4A-BA5E49AD5F5D}" destId="{D3BC2118-8162-8B4B-895E-B3D56CD3930B}" srcOrd="1" destOrd="0" parTransId="{60AD3F61-F3B4-A341-9BAC-DFA79954F7DE}" sibTransId="{F8936F48-431D-F94E-84B1-55F47AD1EB3B}"/>
    <dgm:cxn modelId="{10A38EEF-8D14-436B-B1A6-377163083223}" type="presOf" srcId="{DE06D8FD-FA5D-5749-B4AD-1ED9D26638E0}" destId="{9B625CC0-EB94-0B42-81B8-0F0748C2A3B2}" srcOrd="0" destOrd="1" presId="urn:microsoft.com/office/officeart/2005/8/layout/hList6"/>
    <dgm:cxn modelId="{0C37255B-2146-4E83-80C5-2B81AFB57289}" type="presOf" srcId="{10E3D041-7CB1-E34E-AA78-1CAC14AA44C7}" destId="{9B625CC0-EB94-0B42-81B8-0F0748C2A3B2}" srcOrd="0" destOrd="2" presId="urn:microsoft.com/office/officeart/2005/8/layout/hList6"/>
    <dgm:cxn modelId="{1B51D64C-B817-4C70-9825-7A311E5BA1FC}" type="presOf" srcId="{5E1E26A8-95B7-3948-9A4A-BA5E49AD5F5D}" destId="{16B619EC-4C42-C343-8BDB-6BB69D457A9F}" srcOrd="0" destOrd="0" presId="urn:microsoft.com/office/officeart/2005/8/layout/hList6"/>
    <dgm:cxn modelId="{E6042D98-0480-0C41-8590-0D8E9EC6E41B}" srcId="{D3BC2118-8162-8B4B-895E-B3D56CD3930B}" destId="{10E3D041-7CB1-E34E-AA78-1CAC14AA44C7}" srcOrd="1" destOrd="0" parTransId="{460F6F76-0BEF-354E-AD68-CDCE0F56D580}" sibTransId="{C4D13BC7-C200-DA40-A77C-9D1EE1D8498D}"/>
    <dgm:cxn modelId="{BAFF6CC8-5D49-4C38-97B6-4826D171D69C}" type="presOf" srcId="{C7B882D5-27A5-DC4E-BD91-5AAB4027E970}" destId="{205A3B65-43C3-3049-AA3E-36FAE787C0DC}" srcOrd="0" destOrd="1" presId="urn:microsoft.com/office/officeart/2005/8/layout/hList6"/>
    <dgm:cxn modelId="{D71567EC-9748-704B-90FF-60268892D386}" srcId="{D3BC2118-8162-8B4B-895E-B3D56CD3930B}" destId="{DE06D8FD-FA5D-5749-B4AD-1ED9D26638E0}" srcOrd="0" destOrd="0" parTransId="{71E9CB89-4196-CA4F-AC19-2E606F4EE74C}" sibTransId="{CB926A1B-3085-E847-A5BC-1E75725EDC92}"/>
    <dgm:cxn modelId="{6DEF4375-37FB-204C-BB50-BD86FBE845A3}" srcId="{8F6090AE-2943-1E4A-BA6C-34DE8E44A777}" destId="{BCCFD7C1-FBFF-2D42-8B63-B9780740956C}" srcOrd="2" destOrd="0" parTransId="{8A4AE32B-BA05-0B45-A63C-D5D09D26B95A}" sibTransId="{A2876BB2-BD80-2941-880E-FB06708D5DDC}"/>
    <dgm:cxn modelId="{3D6330C5-EEC1-4564-ADCC-1CACF75A36C3}" type="presOf" srcId="{D3BC2118-8162-8B4B-895E-B3D56CD3930B}" destId="{9B625CC0-EB94-0B42-81B8-0F0748C2A3B2}" srcOrd="0" destOrd="0" presId="urn:microsoft.com/office/officeart/2005/8/layout/hList6"/>
    <dgm:cxn modelId="{FC9ABB1B-89B3-4247-BD51-BECB160DFB94}" srcId="{5E1E26A8-95B7-3948-9A4A-BA5E49AD5F5D}" destId="{CDA1B1FB-E95A-7443-88C4-764BD6615625}" srcOrd="2" destOrd="0" parTransId="{63EA583D-6ACC-7747-B07C-EC4625582E66}" sibTransId="{B87643B3-B008-3B46-80C8-D8D590B89806}"/>
    <dgm:cxn modelId="{88403B2A-AE58-457E-B7ED-420396BB55BC}" type="presOf" srcId="{8F6090AE-2943-1E4A-BA6C-34DE8E44A777}" destId="{4E71A1FA-3E30-B14F-8A90-E907430AE0D6}" srcOrd="0" destOrd="0" presId="urn:microsoft.com/office/officeart/2005/8/layout/hList6"/>
    <dgm:cxn modelId="{90EE0E43-B826-4DAB-93E0-6BFB8CDC2475}" type="presOf" srcId="{775CF3E2-6767-6941-8EAC-E8155A2C61CE}" destId="{4E71A1FA-3E30-B14F-8A90-E907430AE0D6}" srcOrd="0" destOrd="2" presId="urn:microsoft.com/office/officeart/2005/8/layout/hList6"/>
    <dgm:cxn modelId="{38CAA7CB-4F29-4541-88DF-BB2C8376C635}" type="presParOf" srcId="{16B619EC-4C42-C343-8BDB-6BB69D457A9F}" destId="{4E71A1FA-3E30-B14F-8A90-E907430AE0D6}" srcOrd="0" destOrd="0" presId="urn:microsoft.com/office/officeart/2005/8/layout/hList6"/>
    <dgm:cxn modelId="{A18CA260-C251-43EC-BA31-9C3FFFBDD18A}" type="presParOf" srcId="{16B619EC-4C42-C343-8BDB-6BB69D457A9F}" destId="{F09E40CF-8151-664A-B3A4-C6D0E9F82162}" srcOrd="1" destOrd="0" presId="urn:microsoft.com/office/officeart/2005/8/layout/hList6"/>
    <dgm:cxn modelId="{3D6EABF5-1D7D-44DC-92FA-743D5917E1DC}" type="presParOf" srcId="{16B619EC-4C42-C343-8BDB-6BB69D457A9F}" destId="{9B625CC0-EB94-0B42-81B8-0F0748C2A3B2}" srcOrd="2" destOrd="0" presId="urn:microsoft.com/office/officeart/2005/8/layout/hList6"/>
    <dgm:cxn modelId="{29231158-F25E-4E01-90CB-50C7348296C6}" type="presParOf" srcId="{16B619EC-4C42-C343-8BDB-6BB69D457A9F}" destId="{65413AB9-35F6-2746-8E2A-5CDC70C40DBF}" srcOrd="3" destOrd="0" presId="urn:microsoft.com/office/officeart/2005/8/layout/hList6"/>
    <dgm:cxn modelId="{7A74DCAF-B264-4C05-97C9-E6F5449B35C0}" type="presParOf" srcId="{16B619EC-4C42-C343-8BDB-6BB69D457A9F}" destId="{205A3B65-43C3-3049-AA3E-36FAE787C0D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DF095-3014-FC42-A4F1-3EF16D1E03C3}" type="doc">
      <dgm:prSet loTypeId="urn:microsoft.com/office/officeart/2008/layout/HorizontalMultiLevelHierarchy" loCatId="" qsTypeId="urn:microsoft.com/office/officeart/2005/8/quickstyle/simple2" qsCatId="simple" csTypeId="urn:microsoft.com/office/officeart/2005/8/colors/colorful4" csCatId="colorful" phldr="1"/>
      <dgm:spPr/>
      <dgm:t>
        <a:bodyPr/>
        <a:lstStyle/>
        <a:p>
          <a:endParaRPr lang="en-US"/>
        </a:p>
      </dgm:t>
    </dgm:pt>
    <dgm:pt modelId="{91343608-744F-C74A-879A-C72CD42481FD}">
      <dgm:prSet phldrT="[Text]"/>
      <dgm:spPr/>
      <dgm:t>
        <a:bodyPr/>
        <a:lstStyle/>
        <a:p>
          <a:r>
            <a:rPr lang="en-US" dirty="0" smtClean="0">
              <a:solidFill>
                <a:schemeClr val="accent4">
                  <a:lumMod val="50000"/>
                </a:schemeClr>
              </a:solidFill>
            </a:rPr>
            <a:t>Plant Biotechnology and Plant Molecular Biology</a:t>
          </a:r>
          <a:endParaRPr lang="en-US" dirty="0">
            <a:solidFill>
              <a:schemeClr val="accent4">
                <a:lumMod val="50000"/>
              </a:schemeClr>
            </a:solidFill>
          </a:endParaRPr>
        </a:p>
      </dgm:t>
    </dgm:pt>
    <dgm:pt modelId="{042E68F2-F6E8-484C-9879-54FC4553E29B}" type="parTrans" cxnId="{675F1649-2F25-2D4F-9452-AB0AE9459EFA}">
      <dgm:prSet/>
      <dgm:spPr/>
      <dgm:t>
        <a:bodyPr/>
        <a:lstStyle/>
        <a:p>
          <a:endParaRPr lang="en-US"/>
        </a:p>
      </dgm:t>
    </dgm:pt>
    <dgm:pt modelId="{30E6E992-E00E-6F4A-A051-5C1A7829A4BE}" type="sibTrans" cxnId="{675F1649-2F25-2D4F-9452-AB0AE9459EFA}">
      <dgm:prSet/>
      <dgm:spPr/>
      <dgm:t>
        <a:bodyPr/>
        <a:lstStyle/>
        <a:p>
          <a:endParaRPr lang="en-US"/>
        </a:p>
      </dgm:t>
    </dgm:pt>
    <dgm:pt modelId="{8A2B6E25-9A9E-4A43-8C14-FB399023B647}">
      <dgm:prSet phldrT="[Text]"/>
      <dgm:spPr/>
      <dgm:t>
        <a:bodyPr/>
        <a:lstStyle/>
        <a:p>
          <a:r>
            <a:rPr lang="en-US" b="0" dirty="0" smtClean="0">
              <a:solidFill>
                <a:schemeClr val="bg1"/>
              </a:solidFill>
            </a:rPr>
            <a:t>Plant based synthesis of nanoparticles</a:t>
          </a:r>
          <a:endParaRPr lang="en-US" b="0" dirty="0">
            <a:solidFill>
              <a:schemeClr val="bg1"/>
            </a:solidFill>
          </a:endParaRPr>
        </a:p>
      </dgm:t>
    </dgm:pt>
    <dgm:pt modelId="{ED413CEE-3EC6-D54F-B6C7-40613D36AAA0}" type="parTrans" cxnId="{5F14FDBB-81CC-E242-A102-9C41452FE69D}">
      <dgm:prSet/>
      <dgm:spPr/>
      <dgm:t>
        <a:bodyPr/>
        <a:lstStyle/>
        <a:p>
          <a:endParaRPr lang="en-US"/>
        </a:p>
      </dgm:t>
    </dgm:pt>
    <dgm:pt modelId="{D82D1116-5508-B046-9DCD-85D3751DF96A}" type="sibTrans" cxnId="{5F14FDBB-81CC-E242-A102-9C41452FE69D}">
      <dgm:prSet/>
      <dgm:spPr/>
      <dgm:t>
        <a:bodyPr/>
        <a:lstStyle/>
        <a:p>
          <a:endParaRPr lang="en-US"/>
        </a:p>
      </dgm:t>
    </dgm:pt>
    <dgm:pt modelId="{45E2CD34-D064-4B41-9785-E73A39D3DC2C}">
      <dgm:prSet phldrT="[Text]"/>
      <dgm:spPr/>
      <dgm:t>
        <a:bodyPr/>
        <a:lstStyle/>
        <a:p>
          <a:r>
            <a:rPr lang="en-US" dirty="0" smtClean="0">
              <a:solidFill>
                <a:schemeClr val="bg1"/>
              </a:solidFill>
            </a:rPr>
            <a:t>Phytoremediation of heavy metals</a:t>
          </a:r>
          <a:endParaRPr lang="en-US" dirty="0">
            <a:solidFill>
              <a:schemeClr val="bg1"/>
            </a:solidFill>
          </a:endParaRPr>
        </a:p>
      </dgm:t>
    </dgm:pt>
    <dgm:pt modelId="{97EF48D9-3EC5-AE4F-B96C-49D8EB32D456}" type="parTrans" cxnId="{E68F96B5-D833-0C4C-A0D8-398C885577B5}">
      <dgm:prSet/>
      <dgm:spPr/>
      <dgm:t>
        <a:bodyPr/>
        <a:lstStyle/>
        <a:p>
          <a:endParaRPr lang="en-US"/>
        </a:p>
      </dgm:t>
    </dgm:pt>
    <dgm:pt modelId="{CBF12F0E-5575-E840-A7BA-564C5983C81E}" type="sibTrans" cxnId="{E68F96B5-D833-0C4C-A0D8-398C885577B5}">
      <dgm:prSet/>
      <dgm:spPr/>
      <dgm:t>
        <a:bodyPr/>
        <a:lstStyle/>
        <a:p>
          <a:endParaRPr lang="en-US"/>
        </a:p>
      </dgm:t>
    </dgm:pt>
    <dgm:pt modelId="{C35B0DE3-BF02-964A-8D87-681CF8FA82CD}">
      <dgm:prSet/>
      <dgm:spPr/>
      <dgm:t>
        <a:bodyPr/>
        <a:lstStyle/>
        <a:p>
          <a:r>
            <a:rPr lang="en-US" dirty="0" smtClean="0">
              <a:solidFill>
                <a:schemeClr val="bg1"/>
              </a:solidFill>
            </a:rPr>
            <a:t>Mass production of Algae for biofuel</a:t>
          </a:r>
          <a:endParaRPr lang="en-US" dirty="0">
            <a:solidFill>
              <a:schemeClr val="bg1"/>
            </a:solidFill>
          </a:endParaRPr>
        </a:p>
      </dgm:t>
    </dgm:pt>
    <dgm:pt modelId="{9759FDA6-7A7F-CE4A-B4A1-19B5664DA77A}" type="parTrans" cxnId="{032922E8-E46F-AA4E-BFA6-B115DF479140}">
      <dgm:prSet/>
      <dgm:spPr/>
      <dgm:t>
        <a:bodyPr/>
        <a:lstStyle/>
        <a:p>
          <a:endParaRPr lang="en-US"/>
        </a:p>
      </dgm:t>
    </dgm:pt>
    <dgm:pt modelId="{813A5823-AAAD-0C4A-A348-B24AD6789444}" type="sibTrans" cxnId="{032922E8-E46F-AA4E-BFA6-B115DF479140}">
      <dgm:prSet/>
      <dgm:spPr/>
      <dgm:t>
        <a:bodyPr/>
        <a:lstStyle/>
        <a:p>
          <a:endParaRPr lang="en-US"/>
        </a:p>
      </dgm:t>
    </dgm:pt>
    <dgm:pt modelId="{55C0BE89-810B-B44D-BCA2-5E6F73DFACEE}">
      <dgm:prSet phldrT="[Text]"/>
      <dgm:spPr/>
      <dgm:t>
        <a:bodyPr/>
        <a:lstStyle/>
        <a:p>
          <a:r>
            <a:rPr lang="en-US" b="0" dirty="0" smtClean="0">
              <a:solidFill>
                <a:schemeClr val="bg1"/>
              </a:solidFill>
            </a:rPr>
            <a:t>Gene expression in plants in response to excess phosphorus &amp; remediation</a:t>
          </a:r>
          <a:endParaRPr lang="en-US" b="0" dirty="0">
            <a:solidFill>
              <a:schemeClr val="bg1"/>
            </a:solidFill>
          </a:endParaRPr>
        </a:p>
      </dgm:t>
    </dgm:pt>
    <dgm:pt modelId="{08C68676-B9DE-9948-92B7-CF62E6991B5A}" type="sibTrans" cxnId="{E4B5931C-2FFB-5841-A598-A2EF2881D3B8}">
      <dgm:prSet/>
      <dgm:spPr/>
      <dgm:t>
        <a:bodyPr/>
        <a:lstStyle/>
        <a:p>
          <a:endParaRPr lang="en-US"/>
        </a:p>
      </dgm:t>
    </dgm:pt>
    <dgm:pt modelId="{FB6AAC8F-63ED-E640-9E37-D8953E076FC7}" type="parTrans" cxnId="{E4B5931C-2FFB-5841-A598-A2EF2881D3B8}">
      <dgm:prSet/>
      <dgm:spPr/>
      <dgm:t>
        <a:bodyPr/>
        <a:lstStyle/>
        <a:p>
          <a:endParaRPr lang="en-US"/>
        </a:p>
      </dgm:t>
    </dgm:pt>
    <dgm:pt modelId="{6D0FA122-A4CE-9F47-AEC7-05E269DB779F}">
      <dgm:prSet/>
      <dgm:spPr/>
      <dgm:t>
        <a:bodyPr/>
        <a:lstStyle/>
        <a:p>
          <a:r>
            <a:rPr lang="en-US" dirty="0" smtClean="0">
              <a:solidFill>
                <a:schemeClr val="bg1"/>
              </a:solidFill>
            </a:rPr>
            <a:t>Biomedical application of plants</a:t>
          </a:r>
          <a:endParaRPr lang="en-US" dirty="0">
            <a:solidFill>
              <a:schemeClr val="bg1"/>
            </a:solidFill>
          </a:endParaRPr>
        </a:p>
      </dgm:t>
    </dgm:pt>
    <dgm:pt modelId="{A4DED594-8609-A844-9BB2-23028938032C}" type="parTrans" cxnId="{92A9C56F-5550-1244-85AE-FC7AEAA361BC}">
      <dgm:prSet/>
      <dgm:spPr/>
      <dgm:t>
        <a:bodyPr/>
        <a:lstStyle/>
        <a:p>
          <a:endParaRPr lang="en-US"/>
        </a:p>
      </dgm:t>
    </dgm:pt>
    <dgm:pt modelId="{F7F778E2-C5A6-7F4A-846A-393F0688A74A}" type="sibTrans" cxnId="{92A9C56F-5550-1244-85AE-FC7AEAA361BC}">
      <dgm:prSet/>
      <dgm:spPr/>
      <dgm:t>
        <a:bodyPr/>
        <a:lstStyle/>
        <a:p>
          <a:endParaRPr lang="en-US"/>
        </a:p>
      </dgm:t>
    </dgm:pt>
    <dgm:pt modelId="{1321E11B-5F36-5F49-855D-CA7EB0FA6B9D}" type="pres">
      <dgm:prSet presAssocID="{30ADF095-3014-FC42-A4F1-3EF16D1E03C3}" presName="Name0" presStyleCnt="0">
        <dgm:presLayoutVars>
          <dgm:chPref val="1"/>
          <dgm:dir/>
          <dgm:animOne val="branch"/>
          <dgm:animLvl val="lvl"/>
          <dgm:resizeHandles val="exact"/>
        </dgm:presLayoutVars>
      </dgm:prSet>
      <dgm:spPr/>
      <dgm:t>
        <a:bodyPr/>
        <a:lstStyle/>
        <a:p>
          <a:endParaRPr lang="en-US"/>
        </a:p>
      </dgm:t>
    </dgm:pt>
    <dgm:pt modelId="{3F111FC9-C660-EE47-8E88-8934EE8DA12A}" type="pres">
      <dgm:prSet presAssocID="{91343608-744F-C74A-879A-C72CD42481FD}" presName="root1" presStyleCnt="0"/>
      <dgm:spPr/>
      <dgm:t>
        <a:bodyPr/>
        <a:lstStyle/>
        <a:p>
          <a:endParaRPr lang="en-US"/>
        </a:p>
      </dgm:t>
    </dgm:pt>
    <dgm:pt modelId="{1014E086-1823-A348-9F02-D94E1568E53A}" type="pres">
      <dgm:prSet presAssocID="{91343608-744F-C74A-879A-C72CD42481FD}" presName="LevelOneTextNode" presStyleLbl="node0" presStyleIdx="0" presStyleCnt="1" custAng="0">
        <dgm:presLayoutVars>
          <dgm:chPref val="3"/>
        </dgm:presLayoutVars>
      </dgm:prSet>
      <dgm:spPr/>
      <dgm:t>
        <a:bodyPr/>
        <a:lstStyle/>
        <a:p>
          <a:endParaRPr lang="en-US"/>
        </a:p>
      </dgm:t>
    </dgm:pt>
    <dgm:pt modelId="{D5BD5433-889E-074A-A71A-70C56FE9CEDC}" type="pres">
      <dgm:prSet presAssocID="{91343608-744F-C74A-879A-C72CD42481FD}" presName="level2hierChild" presStyleCnt="0"/>
      <dgm:spPr/>
      <dgm:t>
        <a:bodyPr/>
        <a:lstStyle/>
        <a:p>
          <a:endParaRPr lang="en-US"/>
        </a:p>
      </dgm:t>
    </dgm:pt>
    <dgm:pt modelId="{72C55C17-4C66-054A-8638-A23CFE9EC099}" type="pres">
      <dgm:prSet presAssocID="{ED413CEE-3EC6-D54F-B6C7-40613D36AAA0}" presName="conn2-1" presStyleLbl="parChTrans1D2" presStyleIdx="0" presStyleCnt="5"/>
      <dgm:spPr/>
      <dgm:t>
        <a:bodyPr/>
        <a:lstStyle/>
        <a:p>
          <a:endParaRPr lang="en-US"/>
        </a:p>
      </dgm:t>
    </dgm:pt>
    <dgm:pt modelId="{769D3634-58BF-CF45-B14D-19E63A1A9492}" type="pres">
      <dgm:prSet presAssocID="{ED413CEE-3EC6-D54F-B6C7-40613D36AAA0}" presName="connTx" presStyleLbl="parChTrans1D2" presStyleIdx="0" presStyleCnt="5"/>
      <dgm:spPr/>
      <dgm:t>
        <a:bodyPr/>
        <a:lstStyle/>
        <a:p>
          <a:endParaRPr lang="en-US"/>
        </a:p>
      </dgm:t>
    </dgm:pt>
    <dgm:pt modelId="{16414460-89AA-8A48-8F0B-B73846F85EC5}" type="pres">
      <dgm:prSet presAssocID="{8A2B6E25-9A9E-4A43-8C14-FB399023B647}" presName="root2" presStyleCnt="0"/>
      <dgm:spPr/>
      <dgm:t>
        <a:bodyPr/>
        <a:lstStyle/>
        <a:p>
          <a:endParaRPr lang="en-US"/>
        </a:p>
      </dgm:t>
    </dgm:pt>
    <dgm:pt modelId="{61CAD116-34E5-F54D-B1D6-EA3458300BD2}" type="pres">
      <dgm:prSet presAssocID="{8A2B6E25-9A9E-4A43-8C14-FB399023B647}" presName="LevelTwoTextNode" presStyleLbl="node2" presStyleIdx="0" presStyleCnt="5" custAng="0">
        <dgm:presLayoutVars>
          <dgm:chPref val="3"/>
        </dgm:presLayoutVars>
      </dgm:prSet>
      <dgm:spPr/>
      <dgm:t>
        <a:bodyPr/>
        <a:lstStyle/>
        <a:p>
          <a:endParaRPr lang="en-US"/>
        </a:p>
      </dgm:t>
    </dgm:pt>
    <dgm:pt modelId="{525999C2-CD92-604A-8909-7BB9DDB5E6ED}" type="pres">
      <dgm:prSet presAssocID="{8A2B6E25-9A9E-4A43-8C14-FB399023B647}" presName="level3hierChild" presStyleCnt="0"/>
      <dgm:spPr/>
      <dgm:t>
        <a:bodyPr/>
        <a:lstStyle/>
        <a:p>
          <a:endParaRPr lang="en-US"/>
        </a:p>
      </dgm:t>
    </dgm:pt>
    <dgm:pt modelId="{782C8DA6-E3B3-D541-9BAD-F5D2770A1E8A}" type="pres">
      <dgm:prSet presAssocID="{FB6AAC8F-63ED-E640-9E37-D8953E076FC7}" presName="conn2-1" presStyleLbl="parChTrans1D2" presStyleIdx="1" presStyleCnt="5"/>
      <dgm:spPr/>
      <dgm:t>
        <a:bodyPr/>
        <a:lstStyle/>
        <a:p>
          <a:endParaRPr lang="en-US"/>
        </a:p>
      </dgm:t>
    </dgm:pt>
    <dgm:pt modelId="{27BBC494-2DB5-8B4B-8808-EEB68801FFEB}" type="pres">
      <dgm:prSet presAssocID="{FB6AAC8F-63ED-E640-9E37-D8953E076FC7}" presName="connTx" presStyleLbl="parChTrans1D2" presStyleIdx="1" presStyleCnt="5"/>
      <dgm:spPr/>
      <dgm:t>
        <a:bodyPr/>
        <a:lstStyle/>
        <a:p>
          <a:endParaRPr lang="en-US"/>
        </a:p>
      </dgm:t>
    </dgm:pt>
    <dgm:pt modelId="{C7A329FD-5307-4545-A436-545B0A66D9C5}" type="pres">
      <dgm:prSet presAssocID="{55C0BE89-810B-B44D-BCA2-5E6F73DFACEE}" presName="root2" presStyleCnt="0"/>
      <dgm:spPr/>
      <dgm:t>
        <a:bodyPr/>
        <a:lstStyle/>
        <a:p>
          <a:endParaRPr lang="en-US"/>
        </a:p>
      </dgm:t>
    </dgm:pt>
    <dgm:pt modelId="{D8DABE8A-AC63-AA42-9E35-D43257C43903}" type="pres">
      <dgm:prSet presAssocID="{55C0BE89-810B-B44D-BCA2-5E6F73DFACEE}" presName="LevelTwoTextNode" presStyleLbl="node2" presStyleIdx="1" presStyleCnt="5">
        <dgm:presLayoutVars>
          <dgm:chPref val="3"/>
        </dgm:presLayoutVars>
      </dgm:prSet>
      <dgm:spPr/>
      <dgm:t>
        <a:bodyPr/>
        <a:lstStyle/>
        <a:p>
          <a:endParaRPr lang="en-US"/>
        </a:p>
      </dgm:t>
    </dgm:pt>
    <dgm:pt modelId="{E365FF05-CA0E-3D48-8892-F8D8BC7EF135}" type="pres">
      <dgm:prSet presAssocID="{55C0BE89-810B-B44D-BCA2-5E6F73DFACEE}" presName="level3hierChild" presStyleCnt="0"/>
      <dgm:spPr/>
      <dgm:t>
        <a:bodyPr/>
        <a:lstStyle/>
        <a:p>
          <a:endParaRPr lang="en-US"/>
        </a:p>
      </dgm:t>
    </dgm:pt>
    <dgm:pt modelId="{F007DFBE-A3A6-A140-9AF9-4FF119BB5905}" type="pres">
      <dgm:prSet presAssocID="{A4DED594-8609-A844-9BB2-23028938032C}" presName="conn2-1" presStyleLbl="parChTrans1D2" presStyleIdx="2" presStyleCnt="5"/>
      <dgm:spPr/>
      <dgm:t>
        <a:bodyPr/>
        <a:lstStyle/>
        <a:p>
          <a:endParaRPr lang="en-US"/>
        </a:p>
      </dgm:t>
    </dgm:pt>
    <dgm:pt modelId="{20103857-3916-CE46-9989-E7A657E17969}" type="pres">
      <dgm:prSet presAssocID="{A4DED594-8609-A844-9BB2-23028938032C}" presName="connTx" presStyleLbl="parChTrans1D2" presStyleIdx="2" presStyleCnt="5"/>
      <dgm:spPr/>
      <dgm:t>
        <a:bodyPr/>
        <a:lstStyle/>
        <a:p>
          <a:endParaRPr lang="en-US"/>
        </a:p>
      </dgm:t>
    </dgm:pt>
    <dgm:pt modelId="{9C76C81F-0087-8041-BFC5-A506BEFD6308}" type="pres">
      <dgm:prSet presAssocID="{6D0FA122-A4CE-9F47-AEC7-05E269DB779F}" presName="root2" presStyleCnt="0"/>
      <dgm:spPr/>
    </dgm:pt>
    <dgm:pt modelId="{5E6E0150-8C54-1B43-B65A-70110AE2DAB9}" type="pres">
      <dgm:prSet presAssocID="{6D0FA122-A4CE-9F47-AEC7-05E269DB779F}" presName="LevelTwoTextNode" presStyleLbl="node2" presStyleIdx="2" presStyleCnt="5">
        <dgm:presLayoutVars>
          <dgm:chPref val="3"/>
        </dgm:presLayoutVars>
      </dgm:prSet>
      <dgm:spPr/>
      <dgm:t>
        <a:bodyPr/>
        <a:lstStyle/>
        <a:p>
          <a:endParaRPr lang="en-US"/>
        </a:p>
      </dgm:t>
    </dgm:pt>
    <dgm:pt modelId="{00DC669C-C03F-C841-9A64-327A58688891}" type="pres">
      <dgm:prSet presAssocID="{6D0FA122-A4CE-9F47-AEC7-05E269DB779F}" presName="level3hierChild" presStyleCnt="0"/>
      <dgm:spPr/>
    </dgm:pt>
    <dgm:pt modelId="{5FEAA4B5-E773-E242-8F59-0E8DC022AA43}" type="pres">
      <dgm:prSet presAssocID="{97EF48D9-3EC5-AE4F-B96C-49D8EB32D456}" presName="conn2-1" presStyleLbl="parChTrans1D2" presStyleIdx="3" presStyleCnt="5"/>
      <dgm:spPr/>
      <dgm:t>
        <a:bodyPr/>
        <a:lstStyle/>
        <a:p>
          <a:endParaRPr lang="en-US"/>
        </a:p>
      </dgm:t>
    </dgm:pt>
    <dgm:pt modelId="{61F521CA-1F99-F546-BA6E-8EFAB91AC0F6}" type="pres">
      <dgm:prSet presAssocID="{97EF48D9-3EC5-AE4F-B96C-49D8EB32D456}" presName="connTx" presStyleLbl="parChTrans1D2" presStyleIdx="3" presStyleCnt="5"/>
      <dgm:spPr/>
      <dgm:t>
        <a:bodyPr/>
        <a:lstStyle/>
        <a:p>
          <a:endParaRPr lang="en-US"/>
        </a:p>
      </dgm:t>
    </dgm:pt>
    <dgm:pt modelId="{F5DACE72-C51D-D149-B0F7-E768C8A13C29}" type="pres">
      <dgm:prSet presAssocID="{45E2CD34-D064-4B41-9785-E73A39D3DC2C}" presName="root2" presStyleCnt="0"/>
      <dgm:spPr/>
      <dgm:t>
        <a:bodyPr/>
        <a:lstStyle/>
        <a:p>
          <a:endParaRPr lang="en-US"/>
        </a:p>
      </dgm:t>
    </dgm:pt>
    <dgm:pt modelId="{EE85D8CA-E421-524D-AA75-69EA23E8A820}" type="pres">
      <dgm:prSet presAssocID="{45E2CD34-D064-4B41-9785-E73A39D3DC2C}" presName="LevelTwoTextNode" presStyleLbl="node2" presStyleIdx="3" presStyleCnt="5">
        <dgm:presLayoutVars>
          <dgm:chPref val="3"/>
        </dgm:presLayoutVars>
      </dgm:prSet>
      <dgm:spPr/>
      <dgm:t>
        <a:bodyPr/>
        <a:lstStyle/>
        <a:p>
          <a:endParaRPr lang="en-US"/>
        </a:p>
      </dgm:t>
    </dgm:pt>
    <dgm:pt modelId="{E3AFFF77-8F3B-3F4A-9228-BD07375DF4AE}" type="pres">
      <dgm:prSet presAssocID="{45E2CD34-D064-4B41-9785-E73A39D3DC2C}" presName="level3hierChild" presStyleCnt="0"/>
      <dgm:spPr/>
      <dgm:t>
        <a:bodyPr/>
        <a:lstStyle/>
        <a:p>
          <a:endParaRPr lang="en-US"/>
        </a:p>
      </dgm:t>
    </dgm:pt>
    <dgm:pt modelId="{55084E5E-46DD-5C4F-871C-2BDF54D14F18}" type="pres">
      <dgm:prSet presAssocID="{9759FDA6-7A7F-CE4A-B4A1-19B5664DA77A}" presName="conn2-1" presStyleLbl="parChTrans1D2" presStyleIdx="4" presStyleCnt="5"/>
      <dgm:spPr/>
      <dgm:t>
        <a:bodyPr/>
        <a:lstStyle/>
        <a:p>
          <a:endParaRPr lang="en-US"/>
        </a:p>
      </dgm:t>
    </dgm:pt>
    <dgm:pt modelId="{21494791-4E71-C640-A295-CA5945653C3C}" type="pres">
      <dgm:prSet presAssocID="{9759FDA6-7A7F-CE4A-B4A1-19B5664DA77A}" presName="connTx" presStyleLbl="parChTrans1D2" presStyleIdx="4" presStyleCnt="5"/>
      <dgm:spPr/>
      <dgm:t>
        <a:bodyPr/>
        <a:lstStyle/>
        <a:p>
          <a:endParaRPr lang="en-US"/>
        </a:p>
      </dgm:t>
    </dgm:pt>
    <dgm:pt modelId="{7C059475-EB16-024D-A23B-866C861E67E0}" type="pres">
      <dgm:prSet presAssocID="{C35B0DE3-BF02-964A-8D87-681CF8FA82CD}" presName="root2" presStyleCnt="0"/>
      <dgm:spPr/>
      <dgm:t>
        <a:bodyPr/>
        <a:lstStyle/>
        <a:p>
          <a:endParaRPr lang="en-US"/>
        </a:p>
      </dgm:t>
    </dgm:pt>
    <dgm:pt modelId="{F6E7C217-3448-C043-8E85-A16EFFC28E97}" type="pres">
      <dgm:prSet presAssocID="{C35B0DE3-BF02-964A-8D87-681CF8FA82CD}" presName="LevelTwoTextNode" presStyleLbl="node2" presStyleIdx="4" presStyleCnt="5">
        <dgm:presLayoutVars>
          <dgm:chPref val="3"/>
        </dgm:presLayoutVars>
      </dgm:prSet>
      <dgm:spPr/>
      <dgm:t>
        <a:bodyPr/>
        <a:lstStyle/>
        <a:p>
          <a:endParaRPr lang="en-US"/>
        </a:p>
      </dgm:t>
    </dgm:pt>
    <dgm:pt modelId="{F44285D4-D157-F14B-B38D-63AADD40A2D5}" type="pres">
      <dgm:prSet presAssocID="{C35B0DE3-BF02-964A-8D87-681CF8FA82CD}" presName="level3hierChild" presStyleCnt="0"/>
      <dgm:spPr/>
      <dgm:t>
        <a:bodyPr/>
        <a:lstStyle/>
        <a:p>
          <a:endParaRPr lang="en-US"/>
        </a:p>
      </dgm:t>
    </dgm:pt>
  </dgm:ptLst>
  <dgm:cxnLst>
    <dgm:cxn modelId="{4F4BC780-C2C6-4F19-832E-4341E00A1B80}" type="presOf" srcId="{97EF48D9-3EC5-AE4F-B96C-49D8EB32D456}" destId="{61F521CA-1F99-F546-BA6E-8EFAB91AC0F6}" srcOrd="1" destOrd="0" presId="urn:microsoft.com/office/officeart/2008/layout/HorizontalMultiLevelHierarchy"/>
    <dgm:cxn modelId="{032922E8-E46F-AA4E-BFA6-B115DF479140}" srcId="{91343608-744F-C74A-879A-C72CD42481FD}" destId="{C35B0DE3-BF02-964A-8D87-681CF8FA82CD}" srcOrd="4" destOrd="0" parTransId="{9759FDA6-7A7F-CE4A-B4A1-19B5664DA77A}" sibTransId="{813A5823-AAAD-0C4A-A348-B24AD6789444}"/>
    <dgm:cxn modelId="{D3FFABF2-12B9-4AB4-B980-4C34330772B3}" type="presOf" srcId="{45E2CD34-D064-4B41-9785-E73A39D3DC2C}" destId="{EE85D8CA-E421-524D-AA75-69EA23E8A820}" srcOrd="0" destOrd="0" presId="urn:microsoft.com/office/officeart/2008/layout/HorizontalMultiLevelHierarchy"/>
    <dgm:cxn modelId="{042FA008-7754-4692-B1F2-A4593211970E}" type="presOf" srcId="{55C0BE89-810B-B44D-BCA2-5E6F73DFACEE}" destId="{D8DABE8A-AC63-AA42-9E35-D43257C43903}" srcOrd="0" destOrd="0" presId="urn:microsoft.com/office/officeart/2008/layout/HorizontalMultiLevelHierarchy"/>
    <dgm:cxn modelId="{92A9C56F-5550-1244-85AE-FC7AEAA361BC}" srcId="{91343608-744F-C74A-879A-C72CD42481FD}" destId="{6D0FA122-A4CE-9F47-AEC7-05E269DB779F}" srcOrd="2" destOrd="0" parTransId="{A4DED594-8609-A844-9BB2-23028938032C}" sibTransId="{F7F778E2-C5A6-7F4A-846A-393F0688A74A}"/>
    <dgm:cxn modelId="{5F14FDBB-81CC-E242-A102-9C41452FE69D}" srcId="{91343608-744F-C74A-879A-C72CD42481FD}" destId="{8A2B6E25-9A9E-4A43-8C14-FB399023B647}" srcOrd="0" destOrd="0" parTransId="{ED413CEE-3EC6-D54F-B6C7-40613D36AAA0}" sibTransId="{D82D1116-5508-B046-9DCD-85D3751DF96A}"/>
    <dgm:cxn modelId="{E4B5931C-2FFB-5841-A598-A2EF2881D3B8}" srcId="{91343608-744F-C74A-879A-C72CD42481FD}" destId="{55C0BE89-810B-B44D-BCA2-5E6F73DFACEE}" srcOrd="1" destOrd="0" parTransId="{FB6AAC8F-63ED-E640-9E37-D8953E076FC7}" sibTransId="{08C68676-B9DE-9948-92B7-CF62E6991B5A}"/>
    <dgm:cxn modelId="{E68F96B5-D833-0C4C-A0D8-398C885577B5}" srcId="{91343608-744F-C74A-879A-C72CD42481FD}" destId="{45E2CD34-D064-4B41-9785-E73A39D3DC2C}" srcOrd="3" destOrd="0" parTransId="{97EF48D9-3EC5-AE4F-B96C-49D8EB32D456}" sibTransId="{CBF12F0E-5575-E840-A7BA-564C5983C81E}"/>
    <dgm:cxn modelId="{675F1649-2F25-2D4F-9452-AB0AE9459EFA}" srcId="{30ADF095-3014-FC42-A4F1-3EF16D1E03C3}" destId="{91343608-744F-C74A-879A-C72CD42481FD}" srcOrd="0" destOrd="0" parTransId="{042E68F2-F6E8-484C-9879-54FC4553E29B}" sibTransId="{30E6E992-E00E-6F4A-A051-5C1A7829A4BE}"/>
    <dgm:cxn modelId="{C52BB743-3A69-4BE2-B063-7BFB43D6AC01}" type="presOf" srcId="{30ADF095-3014-FC42-A4F1-3EF16D1E03C3}" destId="{1321E11B-5F36-5F49-855D-CA7EB0FA6B9D}" srcOrd="0" destOrd="0" presId="urn:microsoft.com/office/officeart/2008/layout/HorizontalMultiLevelHierarchy"/>
    <dgm:cxn modelId="{9B587DB3-3705-4574-B22A-D4A6D5796E20}" type="presOf" srcId="{91343608-744F-C74A-879A-C72CD42481FD}" destId="{1014E086-1823-A348-9F02-D94E1568E53A}" srcOrd="0" destOrd="0" presId="urn:microsoft.com/office/officeart/2008/layout/HorizontalMultiLevelHierarchy"/>
    <dgm:cxn modelId="{FE4802C9-5CD9-4DC9-8197-DC928557FC56}" type="presOf" srcId="{9759FDA6-7A7F-CE4A-B4A1-19B5664DA77A}" destId="{55084E5E-46DD-5C4F-871C-2BDF54D14F18}" srcOrd="0" destOrd="0" presId="urn:microsoft.com/office/officeart/2008/layout/HorizontalMultiLevelHierarchy"/>
    <dgm:cxn modelId="{212C7617-EBB6-4257-80A1-91C99D265610}" type="presOf" srcId="{FB6AAC8F-63ED-E640-9E37-D8953E076FC7}" destId="{782C8DA6-E3B3-D541-9BAD-F5D2770A1E8A}" srcOrd="0" destOrd="0" presId="urn:microsoft.com/office/officeart/2008/layout/HorizontalMultiLevelHierarchy"/>
    <dgm:cxn modelId="{59D03D9B-BD0C-44B7-A31F-5F5C2493F0EE}" type="presOf" srcId="{9759FDA6-7A7F-CE4A-B4A1-19B5664DA77A}" destId="{21494791-4E71-C640-A295-CA5945653C3C}" srcOrd="1" destOrd="0" presId="urn:microsoft.com/office/officeart/2008/layout/HorizontalMultiLevelHierarchy"/>
    <dgm:cxn modelId="{644B251B-DB1D-4C9E-A9EE-2599B34DCD4F}" type="presOf" srcId="{C35B0DE3-BF02-964A-8D87-681CF8FA82CD}" destId="{F6E7C217-3448-C043-8E85-A16EFFC28E97}" srcOrd="0" destOrd="0" presId="urn:microsoft.com/office/officeart/2008/layout/HorizontalMultiLevelHierarchy"/>
    <dgm:cxn modelId="{1F4C6CC0-896F-4901-87BC-E7272C6D28D3}" type="presOf" srcId="{FB6AAC8F-63ED-E640-9E37-D8953E076FC7}" destId="{27BBC494-2DB5-8B4B-8808-EEB68801FFEB}" srcOrd="1" destOrd="0" presId="urn:microsoft.com/office/officeart/2008/layout/HorizontalMultiLevelHierarchy"/>
    <dgm:cxn modelId="{5DEBCDBD-3267-4DAB-B6C1-9C9BB3941B0C}" type="presOf" srcId="{6D0FA122-A4CE-9F47-AEC7-05E269DB779F}" destId="{5E6E0150-8C54-1B43-B65A-70110AE2DAB9}" srcOrd="0" destOrd="0" presId="urn:microsoft.com/office/officeart/2008/layout/HorizontalMultiLevelHierarchy"/>
    <dgm:cxn modelId="{8E7F2B17-2AC9-4639-B2CB-FA668DBC74E8}" type="presOf" srcId="{ED413CEE-3EC6-D54F-B6C7-40613D36AAA0}" destId="{769D3634-58BF-CF45-B14D-19E63A1A9492}" srcOrd="1" destOrd="0" presId="urn:microsoft.com/office/officeart/2008/layout/HorizontalMultiLevelHierarchy"/>
    <dgm:cxn modelId="{32F2D7B0-DC14-4CD8-9015-486000FC40B3}" type="presOf" srcId="{A4DED594-8609-A844-9BB2-23028938032C}" destId="{F007DFBE-A3A6-A140-9AF9-4FF119BB5905}" srcOrd="0" destOrd="0" presId="urn:microsoft.com/office/officeart/2008/layout/HorizontalMultiLevelHierarchy"/>
    <dgm:cxn modelId="{57B13740-B6CD-467F-BD7B-CC990B1AA9D3}" type="presOf" srcId="{A4DED594-8609-A844-9BB2-23028938032C}" destId="{20103857-3916-CE46-9989-E7A657E17969}" srcOrd="1" destOrd="0" presId="urn:microsoft.com/office/officeart/2008/layout/HorizontalMultiLevelHierarchy"/>
    <dgm:cxn modelId="{94BF9EDF-68C1-4C6C-8696-E376D3CA9FD2}" type="presOf" srcId="{8A2B6E25-9A9E-4A43-8C14-FB399023B647}" destId="{61CAD116-34E5-F54D-B1D6-EA3458300BD2}" srcOrd="0" destOrd="0" presId="urn:microsoft.com/office/officeart/2008/layout/HorizontalMultiLevelHierarchy"/>
    <dgm:cxn modelId="{4E0B3F6F-05C4-40C5-B45F-125ACD70D2E5}" type="presOf" srcId="{ED413CEE-3EC6-D54F-B6C7-40613D36AAA0}" destId="{72C55C17-4C66-054A-8638-A23CFE9EC099}" srcOrd="0" destOrd="0" presId="urn:microsoft.com/office/officeart/2008/layout/HorizontalMultiLevelHierarchy"/>
    <dgm:cxn modelId="{2B0811E0-03E8-45A6-8747-03193BC51351}" type="presOf" srcId="{97EF48D9-3EC5-AE4F-B96C-49D8EB32D456}" destId="{5FEAA4B5-E773-E242-8F59-0E8DC022AA43}" srcOrd="0" destOrd="0" presId="urn:microsoft.com/office/officeart/2008/layout/HorizontalMultiLevelHierarchy"/>
    <dgm:cxn modelId="{0B2A5756-11B0-40E1-AD0C-58F19D52F4CD}" type="presParOf" srcId="{1321E11B-5F36-5F49-855D-CA7EB0FA6B9D}" destId="{3F111FC9-C660-EE47-8E88-8934EE8DA12A}" srcOrd="0" destOrd="0" presId="urn:microsoft.com/office/officeart/2008/layout/HorizontalMultiLevelHierarchy"/>
    <dgm:cxn modelId="{10190ABA-7439-49F9-81C5-6F522D55126F}" type="presParOf" srcId="{3F111FC9-C660-EE47-8E88-8934EE8DA12A}" destId="{1014E086-1823-A348-9F02-D94E1568E53A}" srcOrd="0" destOrd="0" presId="urn:microsoft.com/office/officeart/2008/layout/HorizontalMultiLevelHierarchy"/>
    <dgm:cxn modelId="{A777B8B2-88B6-4653-9BCB-FEDD639E535C}" type="presParOf" srcId="{3F111FC9-C660-EE47-8E88-8934EE8DA12A}" destId="{D5BD5433-889E-074A-A71A-70C56FE9CEDC}" srcOrd="1" destOrd="0" presId="urn:microsoft.com/office/officeart/2008/layout/HorizontalMultiLevelHierarchy"/>
    <dgm:cxn modelId="{8B25C35B-7BA0-42DB-ABFB-B04ADF52E7E2}" type="presParOf" srcId="{D5BD5433-889E-074A-A71A-70C56FE9CEDC}" destId="{72C55C17-4C66-054A-8638-A23CFE9EC099}" srcOrd="0" destOrd="0" presId="urn:microsoft.com/office/officeart/2008/layout/HorizontalMultiLevelHierarchy"/>
    <dgm:cxn modelId="{39C08334-F9A6-4331-8E29-4E091FE007C4}" type="presParOf" srcId="{72C55C17-4C66-054A-8638-A23CFE9EC099}" destId="{769D3634-58BF-CF45-B14D-19E63A1A9492}" srcOrd="0" destOrd="0" presId="urn:microsoft.com/office/officeart/2008/layout/HorizontalMultiLevelHierarchy"/>
    <dgm:cxn modelId="{4FC628C7-6F98-4BF0-A6C8-9C92F4521672}" type="presParOf" srcId="{D5BD5433-889E-074A-A71A-70C56FE9CEDC}" destId="{16414460-89AA-8A48-8F0B-B73846F85EC5}" srcOrd="1" destOrd="0" presId="urn:microsoft.com/office/officeart/2008/layout/HorizontalMultiLevelHierarchy"/>
    <dgm:cxn modelId="{1C5BB165-8A4C-45EF-880E-2A759853C624}" type="presParOf" srcId="{16414460-89AA-8A48-8F0B-B73846F85EC5}" destId="{61CAD116-34E5-F54D-B1D6-EA3458300BD2}" srcOrd="0" destOrd="0" presId="urn:microsoft.com/office/officeart/2008/layout/HorizontalMultiLevelHierarchy"/>
    <dgm:cxn modelId="{7D8BA7E7-B901-468A-A3A2-09ADBCE2852B}" type="presParOf" srcId="{16414460-89AA-8A48-8F0B-B73846F85EC5}" destId="{525999C2-CD92-604A-8909-7BB9DDB5E6ED}" srcOrd="1" destOrd="0" presId="urn:microsoft.com/office/officeart/2008/layout/HorizontalMultiLevelHierarchy"/>
    <dgm:cxn modelId="{377708EF-77E8-4FD9-ADB5-0661DF57EC34}" type="presParOf" srcId="{D5BD5433-889E-074A-A71A-70C56FE9CEDC}" destId="{782C8DA6-E3B3-D541-9BAD-F5D2770A1E8A}" srcOrd="2" destOrd="0" presId="urn:microsoft.com/office/officeart/2008/layout/HorizontalMultiLevelHierarchy"/>
    <dgm:cxn modelId="{03959E71-2DFF-428A-94B4-DCB7A5E1CC99}" type="presParOf" srcId="{782C8DA6-E3B3-D541-9BAD-F5D2770A1E8A}" destId="{27BBC494-2DB5-8B4B-8808-EEB68801FFEB}" srcOrd="0" destOrd="0" presId="urn:microsoft.com/office/officeart/2008/layout/HorizontalMultiLevelHierarchy"/>
    <dgm:cxn modelId="{3FA926F9-962B-4953-AC70-A8FF32303985}" type="presParOf" srcId="{D5BD5433-889E-074A-A71A-70C56FE9CEDC}" destId="{C7A329FD-5307-4545-A436-545B0A66D9C5}" srcOrd="3" destOrd="0" presId="urn:microsoft.com/office/officeart/2008/layout/HorizontalMultiLevelHierarchy"/>
    <dgm:cxn modelId="{F5345850-337A-480C-B325-E07314A6E6A9}" type="presParOf" srcId="{C7A329FD-5307-4545-A436-545B0A66D9C5}" destId="{D8DABE8A-AC63-AA42-9E35-D43257C43903}" srcOrd="0" destOrd="0" presId="urn:microsoft.com/office/officeart/2008/layout/HorizontalMultiLevelHierarchy"/>
    <dgm:cxn modelId="{087C4D57-BB7A-452C-8E34-0CF6D45C8FB7}" type="presParOf" srcId="{C7A329FD-5307-4545-A436-545B0A66D9C5}" destId="{E365FF05-CA0E-3D48-8892-F8D8BC7EF135}" srcOrd="1" destOrd="0" presId="urn:microsoft.com/office/officeart/2008/layout/HorizontalMultiLevelHierarchy"/>
    <dgm:cxn modelId="{24D79326-0520-4CBE-B63B-97DDC430BE0C}" type="presParOf" srcId="{D5BD5433-889E-074A-A71A-70C56FE9CEDC}" destId="{F007DFBE-A3A6-A140-9AF9-4FF119BB5905}" srcOrd="4" destOrd="0" presId="urn:microsoft.com/office/officeart/2008/layout/HorizontalMultiLevelHierarchy"/>
    <dgm:cxn modelId="{EF68F5C4-30FC-4F5E-A62D-CF14F68AC405}" type="presParOf" srcId="{F007DFBE-A3A6-A140-9AF9-4FF119BB5905}" destId="{20103857-3916-CE46-9989-E7A657E17969}" srcOrd="0" destOrd="0" presId="urn:microsoft.com/office/officeart/2008/layout/HorizontalMultiLevelHierarchy"/>
    <dgm:cxn modelId="{9D081405-2B75-4D6F-ABEA-49CA734F1BC8}" type="presParOf" srcId="{D5BD5433-889E-074A-A71A-70C56FE9CEDC}" destId="{9C76C81F-0087-8041-BFC5-A506BEFD6308}" srcOrd="5" destOrd="0" presId="urn:microsoft.com/office/officeart/2008/layout/HorizontalMultiLevelHierarchy"/>
    <dgm:cxn modelId="{BD33B353-00A9-4657-BEB9-DAE25EFA5DD7}" type="presParOf" srcId="{9C76C81F-0087-8041-BFC5-A506BEFD6308}" destId="{5E6E0150-8C54-1B43-B65A-70110AE2DAB9}" srcOrd="0" destOrd="0" presId="urn:microsoft.com/office/officeart/2008/layout/HorizontalMultiLevelHierarchy"/>
    <dgm:cxn modelId="{0075882F-3E33-4911-8262-BFF44BF6B154}" type="presParOf" srcId="{9C76C81F-0087-8041-BFC5-A506BEFD6308}" destId="{00DC669C-C03F-C841-9A64-327A58688891}" srcOrd="1" destOrd="0" presId="urn:microsoft.com/office/officeart/2008/layout/HorizontalMultiLevelHierarchy"/>
    <dgm:cxn modelId="{545F7BCC-77B5-433B-8FF1-63175D3A4F20}" type="presParOf" srcId="{D5BD5433-889E-074A-A71A-70C56FE9CEDC}" destId="{5FEAA4B5-E773-E242-8F59-0E8DC022AA43}" srcOrd="6" destOrd="0" presId="urn:microsoft.com/office/officeart/2008/layout/HorizontalMultiLevelHierarchy"/>
    <dgm:cxn modelId="{1459E951-8E88-4F08-831A-742B42C14EF5}" type="presParOf" srcId="{5FEAA4B5-E773-E242-8F59-0E8DC022AA43}" destId="{61F521CA-1F99-F546-BA6E-8EFAB91AC0F6}" srcOrd="0" destOrd="0" presId="urn:microsoft.com/office/officeart/2008/layout/HorizontalMultiLevelHierarchy"/>
    <dgm:cxn modelId="{CEE57331-67A0-4C9B-BF1E-4B51EC49FEF7}" type="presParOf" srcId="{D5BD5433-889E-074A-A71A-70C56FE9CEDC}" destId="{F5DACE72-C51D-D149-B0F7-E768C8A13C29}" srcOrd="7" destOrd="0" presId="urn:microsoft.com/office/officeart/2008/layout/HorizontalMultiLevelHierarchy"/>
    <dgm:cxn modelId="{58786757-8EC2-408B-BDF4-C01A6963EB41}" type="presParOf" srcId="{F5DACE72-C51D-D149-B0F7-E768C8A13C29}" destId="{EE85D8CA-E421-524D-AA75-69EA23E8A820}" srcOrd="0" destOrd="0" presId="urn:microsoft.com/office/officeart/2008/layout/HorizontalMultiLevelHierarchy"/>
    <dgm:cxn modelId="{723E2795-E7BE-43A1-9540-1C0C3384269A}" type="presParOf" srcId="{F5DACE72-C51D-D149-B0F7-E768C8A13C29}" destId="{E3AFFF77-8F3B-3F4A-9228-BD07375DF4AE}" srcOrd="1" destOrd="0" presId="urn:microsoft.com/office/officeart/2008/layout/HorizontalMultiLevelHierarchy"/>
    <dgm:cxn modelId="{9B24B74A-2264-47C6-89D3-5F5BB3D70494}" type="presParOf" srcId="{D5BD5433-889E-074A-A71A-70C56FE9CEDC}" destId="{55084E5E-46DD-5C4F-871C-2BDF54D14F18}" srcOrd="8" destOrd="0" presId="urn:microsoft.com/office/officeart/2008/layout/HorizontalMultiLevelHierarchy"/>
    <dgm:cxn modelId="{1496F0A1-EADA-464A-93B7-7BE959F6F39F}" type="presParOf" srcId="{55084E5E-46DD-5C4F-871C-2BDF54D14F18}" destId="{21494791-4E71-C640-A295-CA5945653C3C}" srcOrd="0" destOrd="0" presId="urn:microsoft.com/office/officeart/2008/layout/HorizontalMultiLevelHierarchy"/>
    <dgm:cxn modelId="{D822980D-C5ED-47A6-9037-90608E72D1A2}" type="presParOf" srcId="{D5BD5433-889E-074A-A71A-70C56FE9CEDC}" destId="{7C059475-EB16-024D-A23B-866C861E67E0}" srcOrd="9" destOrd="0" presId="urn:microsoft.com/office/officeart/2008/layout/HorizontalMultiLevelHierarchy"/>
    <dgm:cxn modelId="{FAB2EAB4-8F25-4D11-8C23-0A2D80EE02DE}" type="presParOf" srcId="{7C059475-EB16-024D-A23B-866C861E67E0}" destId="{F6E7C217-3448-C043-8E85-A16EFFC28E97}" srcOrd="0" destOrd="0" presId="urn:microsoft.com/office/officeart/2008/layout/HorizontalMultiLevelHierarchy"/>
    <dgm:cxn modelId="{A6E4551A-45F9-483F-B9F2-6094E8C1AEEB}" type="presParOf" srcId="{7C059475-EB16-024D-A23B-866C861E67E0}" destId="{F44285D4-D157-F14B-B38D-63AADD40A2D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2C38C0-4C16-B745-AF69-9378E597122D}" type="doc">
      <dgm:prSet loTypeId="urn:microsoft.com/office/officeart/2008/layout/HexagonCluster" loCatId="" qsTypeId="urn:microsoft.com/office/officeart/2005/8/quickstyle/simple2" qsCatId="simple" csTypeId="urn:microsoft.com/office/officeart/2005/8/colors/accent4_2" csCatId="accent4" phldr="1"/>
      <dgm:spPr/>
      <dgm:t>
        <a:bodyPr/>
        <a:lstStyle/>
        <a:p>
          <a:endParaRPr lang="en-US"/>
        </a:p>
      </dgm:t>
    </dgm:pt>
    <dgm:pt modelId="{7D00C04B-D7B2-A449-BB1F-E70BD38C9801}">
      <dgm:prSet phldrT="[Text]"/>
      <dgm:spPr/>
      <dgm:t>
        <a:bodyPr/>
        <a:lstStyle/>
        <a:p>
          <a:r>
            <a:rPr lang="en-US" b="1" i="0" dirty="0" smtClean="0"/>
            <a:t>Tyler </a:t>
          </a:r>
          <a:r>
            <a:rPr lang="en-US" b="1" i="0" dirty="0" err="1" smtClean="0"/>
            <a:t>Gillenwaters</a:t>
          </a:r>
          <a:r>
            <a:rPr lang="en-US" b="1" i="0" dirty="0" smtClean="0"/>
            <a:t>: Using the UV Spectrophotometer to measure the presence of green synthesis silver nanoparticles</a:t>
          </a:r>
          <a:endParaRPr lang="en-US" b="1" i="0" dirty="0"/>
        </a:p>
      </dgm:t>
    </dgm:pt>
    <dgm:pt modelId="{463E3655-A8FC-5343-BDA6-F4524756652C}" type="parTrans" cxnId="{C8765513-F964-5940-BA4A-CF4E6362A08E}">
      <dgm:prSet/>
      <dgm:spPr/>
      <dgm:t>
        <a:bodyPr/>
        <a:lstStyle/>
        <a:p>
          <a:endParaRPr lang="en-US"/>
        </a:p>
      </dgm:t>
    </dgm:pt>
    <dgm:pt modelId="{F15D944E-8314-3240-9B45-07C79C160B28}" type="sibTrans" cxnId="{C8765513-F964-5940-BA4A-CF4E6362A08E}">
      <dgm:prSet/>
      <dgm:spPr>
        <a:blipFill rotWithShape="1">
          <a:blip xmlns:r="http://schemas.openxmlformats.org/officeDocument/2006/relationships" r:embed="rId1"/>
          <a:stretch>
            <a:fillRect/>
          </a:stretch>
        </a:blipFill>
      </dgm:spPr>
      <dgm:t>
        <a:bodyPr/>
        <a:lstStyle/>
        <a:p>
          <a:endParaRPr lang="en-US"/>
        </a:p>
      </dgm:t>
    </dgm:pt>
    <dgm:pt modelId="{2DCD7744-850A-FF45-9570-2D0F7F21C958}">
      <dgm:prSet phldrT="[Text]"/>
      <dgm:spPr/>
      <dgm:t>
        <a:bodyPr/>
        <a:lstStyle/>
        <a:p>
          <a:r>
            <a:rPr lang="en-US" b="1" i="0" dirty="0" smtClean="0"/>
            <a:t>Undergraduate researchers use Electron Microscopy (TEM) to examine nanoparticle shapes and sizes.</a:t>
          </a:r>
          <a:endParaRPr lang="en-US" b="1" i="0" dirty="0"/>
        </a:p>
      </dgm:t>
    </dgm:pt>
    <dgm:pt modelId="{C58E7407-5A11-DD4A-9D59-BA9AC432A202}" type="parTrans" cxnId="{24656BAA-48BE-5C4B-97DB-4526CDBFB376}">
      <dgm:prSet/>
      <dgm:spPr/>
      <dgm:t>
        <a:bodyPr/>
        <a:lstStyle/>
        <a:p>
          <a:endParaRPr lang="en-US"/>
        </a:p>
      </dgm:t>
    </dgm:pt>
    <dgm:pt modelId="{59004B41-ECF0-674C-A5ED-3E0D90E9C0BD}" type="sibTrans" cxnId="{24656BAA-48BE-5C4B-97DB-4526CDBFB376}">
      <dgm:prSet/>
      <dgm:spPr>
        <a:blipFill rotWithShape="1">
          <a:blip xmlns:r="http://schemas.openxmlformats.org/officeDocument/2006/relationships" r:embed="rId2"/>
          <a:stretch>
            <a:fillRect/>
          </a:stretch>
        </a:blipFill>
      </dgm:spPr>
      <dgm:t>
        <a:bodyPr/>
        <a:lstStyle/>
        <a:p>
          <a:endParaRPr lang="en-US"/>
        </a:p>
      </dgm:t>
    </dgm:pt>
    <dgm:pt modelId="{7DBAE9C2-1962-6947-AFEC-83A88CF1B0FB}">
      <dgm:prSet/>
      <dgm:spPr/>
      <dgm:t>
        <a:bodyPr/>
        <a:lstStyle/>
        <a:p>
          <a:r>
            <a:rPr lang="en-US" b="1" dirty="0" err="1" smtClean="0"/>
            <a:t>Andi</a:t>
          </a:r>
          <a:r>
            <a:rPr lang="en-US" b="1" dirty="0" smtClean="0"/>
            <a:t> Esterle: Using the TEM to view and capture images of gold nanoparticles.</a:t>
          </a:r>
          <a:endParaRPr lang="en-US" b="1" dirty="0"/>
        </a:p>
      </dgm:t>
    </dgm:pt>
    <dgm:pt modelId="{9C2BE214-6421-914C-BFE8-C0A036D922BA}" type="parTrans" cxnId="{020B0F2A-BA1C-5A4D-8F9B-BF2F868DD562}">
      <dgm:prSet/>
      <dgm:spPr/>
      <dgm:t>
        <a:bodyPr/>
        <a:lstStyle/>
        <a:p>
          <a:endParaRPr lang="en-US"/>
        </a:p>
      </dgm:t>
    </dgm:pt>
    <dgm:pt modelId="{71A55A66-FC80-044E-8E4F-6D55C6BA43B9}" type="sibTrans" cxnId="{020B0F2A-BA1C-5A4D-8F9B-BF2F868DD56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795C5974-20FE-A642-9ABF-D6E8EBC50501}">
      <dgm:prSet/>
      <dgm:spPr/>
      <dgm:t>
        <a:bodyPr/>
        <a:lstStyle/>
        <a:p>
          <a:r>
            <a:rPr lang="en-US" b="1" i="0" dirty="0" err="1" smtClean="0"/>
            <a:t>Andi</a:t>
          </a:r>
          <a:r>
            <a:rPr lang="en-US" b="1" i="0" dirty="0" smtClean="0"/>
            <a:t> Esterle: Presenting her research on Green Synthesis of Gold Nanoparticles in Nanotechnology Symposium.</a:t>
          </a:r>
          <a:endParaRPr lang="en-US" dirty="0"/>
        </a:p>
      </dgm:t>
    </dgm:pt>
    <dgm:pt modelId="{4315EF09-E494-3D4B-B95D-5E9811B0D659}" type="parTrans" cxnId="{1DC0F359-24CA-664A-81C5-A0722DFDD8C0}">
      <dgm:prSet/>
      <dgm:spPr/>
      <dgm:t>
        <a:bodyPr/>
        <a:lstStyle/>
        <a:p>
          <a:endParaRPr lang="en-US"/>
        </a:p>
      </dgm:t>
    </dgm:pt>
    <dgm:pt modelId="{EE384C4D-0100-DC43-B247-7EE0F9BC8811}" type="sibTrans" cxnId="{1DC0F359-24CA-664A-81C5-A0722DFDD8C0}">
      <dgm:prSet/>
      <dgm:spPr>
        <a:blipFill rotWithShape="1">
          <a:blip xmlns:r="http://schemas.openxmlformats.org/officeDocument/2006/relationships" r:embed="rId4"/>
          <a:stretch>
            <a:fillRect/>
          </a:stretch>
        </a:blipFill>
      </dgm:spPr>
      <dgm:t>
        <a:bodyPr/>
        <a:lstStyle/>
        <a:p>
          <a:endParaRPr lang="en-US"/>
        </a:p>
      </dgm:t>
    </dgm:pt>
    <dgm:pt modelId="{382350FE-A432-8A4C-B04A-4B7399F6AB1F}" type="pres">
      <dgm:prSet presAssocID="{0D2C38C0-4C16-B745-AF69-9378E597122D}" presName="Name0" presStyleCnt="0">
        <dgm:presLayoutVars>
          <dgm:chMax val="21"/>
          <dgm:chPref val="21"/>
        </dgm:presLayoutVars>
      </dgm:prSet>
      <dgm:spPr/>
      <dgm:t>
        <a:bodyPr/>
        <a:lstStyle/>
        <a:p>
          <a:endParaRPr lang="en-US"/>
        </a:p>
      </dgm:t>
    </dgm:pt>
    <dgm:pt modelId="{6BE46388-B696-9343-9962-C9B25EEA8C81}" type="pres">
      <dgm:prSet presAssocID="{7D00C04B-D7B2-A449-BB1F-E70BD38C9801}" presName="text1" presStyleCnt="0"/>
      <dgm:spPr/>
      <dgm:t>
        <a:bodyPr/>
        <a:lstStyle/>
        <a:p>
          <a:endParaRPr lang="en-US"/>
        </a:p>
      </dgm:t>
    </dgm:pt>
    <dgm:pt modelId="{5950C802-6656-A245-93C9-DA5C7DF4ECD7}" type="pres">
      <dgm:prSet presAssocID="{7D00C04B-D7B2-A449-BB1F-E70BD38C9801}" presName="textRepeatNode" presStyleLbl="alignNode1" presStyleIdx="0" presStyleCnt="4">
        <dgm:presLayoutVars>
          <dgm:chMax val="0"/>
          <dgm:chPref val="0"/>
          <dgm:bulletEnabled val="1"/>
        </dgm:presLayoutVars>
      </dgm:prSet>
      <dgm:spPr/>
      <dgm:t>
        <a:bodyPr/>
        <a:lstStyle/>
        <a:p>
          <a:endParaRPr lang="en-US"/>
        </a:p>
      </dgm:t>
    </dgm:pt>
    <dgm:pt modelId="{12EC057E-0DDE-464D-AB5A-7B1BD207CE84}" type="pres">
      <dgm:prSet presAssocID="{7D00C04B-D7B2-A449-BB1F-E70BD38C9801}" presName="textaccent1" presStyleCnt="0"/>
      <dgm:spPr/>
      <dgm:t>
        <a:bodyPr/>
        <a:lstStyle/>
        <a:p>
          <a:endParaRPr lang="en-US"/>
        </a:p>
      </dgm:t>
    </dgm:pt>
    <dgm:pt modelId="{83FAF313-8799-9242-A378-136E4F3D81D3}" type="pres">
      <dgm:prSet presAssocID="{7D00C04B-D7B2-A449-BB1F-E70BD38C9801}" presName="accentRepeatNode" presStyleLbl="solidAlignAcc1" presStyleIdx="0" presStyleCnt="8"/>
      <dgm:spPr/>
      <dgm:t>
        <a:bodyPr/>
        <a:lstStyle/>
        <a:p>
          <a:endParaRPr lang="en-US"/>
        </a:p>
      </dgm:t>
    </dgm:pt>
    <dgm:pt modelId="{96C38394-812D-0F44-B0B4-D6590F45DF2C}" type="pres">
      <dgm:prSet presAssocID="{F15D944E-8314-3240-9B45-07C79C160B28}" presName="image1" presStyleCnt="0"/>
      <dgm:spPr/>
      <dgm:t>
        <a:bodyPr/>
        <a:lstStyle/>
        <a:p>
          <a:endParaRPr lang="en-US"/>
        </a:p>
      </dgm:t>
    </dgm:pt>
    <dgm:pt modelId="{7B10F5E8-6C6B-624E-B492-7FC24F107BAD}" type="pres">
      <dgm:prSet presAssocID="{F15D944E-8314-3240-9B45-07C79C160B28}" presName="imageRepeatNode" presStyleLbl="alignAcc1" presStyleIdx="0" presStyleCnt="4"/>
      <dgm:spPr/>
      <dgm:t>
        <a:bodyPr/>
        <a:lstStyle/>
        <a:p>
          <a:endParaRPr lang="en-US"/>
        </a:p>
      </dgm:t>
    </dgm:pt>
    <dgm:pt modelId="{71EDDDA7-9528-2D4E-A051-91DF23105E5B}" type="pres">
      <dgm:prSet presAssocID="{F15D944E-8314-3240-9B45-07C79C160B28}" presName="imageaccent1" presStyleCnt="0"/>
      <dgm:spPr/>
      <dgm:t>
        <a:bodyPr/>
        <a:lstStyle/>
        <a:p>
          <a:endParaRPr lang="en-US"/>
        </a:p>
      </dgm:t>
    </dgm:pt>
    <dgm:pt modelId="{9353F651-BECD-7A48-98EE-4C07B20C5193}" type="pres">
      <dgm:prSet presAssocID="{F15D944E-8314-3240-9B45-07C79C160B28}" presName="accentRepeatNode" presStyleLbl="solidAlignAcc1" presStyleIdx="1" presStyleCnt="8"/>
      <dgm:spPr/>
      <dgm:t>
        <a:bodyPr/>
        <a:lstStyle/>
        <a:p>
          <a:endParaRPr lang="en-US"/>
        </a:p>
      </dgm:t>
    </dgm:pt>
    <dgm:pt modelId="{1C198143-9BCF-3143-A420-0C0F019B5F22}" type="pres">
      <dgm:prSet presAssocID="{2DCD7744-850A-FF45-9570-2D0F7F21C958}" presName="text2" presStyleCnt="0"/>
      <dgm:spPr/>
      <dgm:t>
        <a:bodyPr/>
        <a:lstStyle/>
        <a:p>
          <a:endParaRPr lang="en-US"/>
        </a:p>
      </dgm:t>
    </dgm:pt>
    <dgm:pt modelId="{2A09BB9A-B24F-4F47-B8D5-DDA6FE6A4F39}" type="pres">
      <dgm:prSet presAssocID="{2DCD7744-850A-FF45-9570-2D0F7F21C958}" presName="textRepeatNode" presStyleLbl="alignNode1" presStyleIdx="1" presStyleCnt="4">
        <dgm:presLayoutVars>
          <dgm:chMax val="0"/>
          <dgm:chPref val="0"/>
          <dgm:bulletEnabled val="1"/>
        </dgm:presLayoutVars>
      </dgm:prSet>
      <dgm:spPr/>
      <dgm:t>
        <a:bodyPr/>
        <a:lstStyle/>
        <a:p>
          <a:endParaRPr lang="en-US"/>
        </a:p>
      </dgm:t>
    </dgm:pt>
    <dgm:pt modelId="{95724DF1-CFCD-FC4B-A702-E2B156921C7C}" type="pres">
      <dgm:prSet presAssocID="{2DCD7744-850A-FF45-9570-2D0F7F21C958}" presName="textaccent2" presStyleCnt="0"/>
      <dgm:spPr/>
      <dgm:t>
        <a:bodyPr/>
        <a:lstStyle/>
        <a:p>
          <a:endParaRPr lang="en-US"/>
        </a:p>
      </dgm:t>
    </dgm:pt>
    <dgm:pt modelId="{C97604CC-5CEB-8845-A4B5-9D304AD08FA9}" type="pres">
      <dgm:prSet presAssocID="{2DCD7744-850A-FF45-9570-2D0F7F21C958}" presName="accentRepeatNode" presStyleLbl="solidAlignAcc1" presStyleIdx="2" presStyleCnt="8"/>
      <dgm:spPr/>
      <dgm:t>
        <a:bodyPr/>
        <a:lstStyle/>
        <a:p>
          <a:endParaRPr lang="en-US"/>
        </a:p>
      </dgm:t>
    </dgm:pt>
    <dgm:pt modelId="{79C8FC26-6E42-0D4C-9C89-56796E5E6CEE}" type="pres">
      <dgm:prSet presAssocID="{59004B41-ECF0-674C-A5ED-3E0D90E9C0BD}" presName="image2" presStyleCnt="0"/>
      <dgm:spPr/>
      <dgm:t>
        <a:bodyPr/>
        <a:lstStyle/>
        <a:p>
          <a:endParaRPr lang="en-US"/>
        </a:p>
      </dgm:t>
    </dgm:pt>
    <dgm:pt modelId="{B892935F-C7DF-C348-A63F-4280DD3073BC}" type="pres">
      <dgm:prSet presAssocID="{59004B41-ECF0-674C-A5ED-3E0D90E9C0BD}" presName="imageRepeatNode" presStyleLbl="alignAcc1" presStyleIdx="1" presStyleCnt="4"/>
      <dgm:spPr/>
      <dgm:t>
        <a:bodyPr/>
        <a:lstStyle/>
        <a:p>
          <a:endParaRPr lang="en-US"/>
        </a:p>
      </dgm:t>
    </dgm:pt>
    <dgm:pt modelId="{14129433-28E2-8A4A-874D-025B03A1109A}" type="pres">
      <dgm:prSet presAssocID="{59004B41-ECF0-674C-A5ED-3E0D90E9C0BD}" presName="imageaccent2" presStyleCnt="0"/>
      <dgm:spPr/>
      <dgm:t>
        <a:bodyPr/>
        <a:lstStyle/>
        <a:p>
          <a:endParaRPr lang="en-US"/>
        </a:p>
      </dgm:t>
    </dgm:pt>
    <dgm:pt modelId="{1C98CDA7-4E69-0240-A078-E32A6C68F0A6}" type="pres">
      <dgm:prSet presAssocID="{59004B41-ECF0-674C-A5ED-3E0D90E9C0BD}" presName="accentRepeatNode" presStyleLbl="solidAlignAcc1" presStyleIdx="3" presStyleCnt="8"/>
      <dgm:spPr/>
      <dgm:t>
        <a:bodyPr/>
        <a:lstStyle/>
        <a:p>
          <a:endParaRPr lang="en-US"/>
        </a:p>
      </dgm:t>
    </dgm:pt>
    <dgm:pt modelId="{FE9A6F6A-9787-304D-9073-AEE840B6167E}" type="pres">
      <dgm:prSet presAssocID="{7DBAE9C2-1962-6947-AFEC-83A88CF1B0FB}" presName="text3" presStyleCnt="0"/>
      <dgm:spPr/>
      <dgm:t>
        <a:bodyPr/>
        <a:lstStyle/>
        <a:p>
          <a:endParaRPr lang="en-US"/>
        </a:p>
      </dgm:t>
    </dgm:pt>
    <dgm:pt modelId="{94417B22-0C7F-9740-A9FC-36D9BF53FF1A}" type="pres">
      <dgm:prSet presAssocID="{7DBAE9C2-1962-6947-AFEC-83A88CF1B0FB}" presName="textRepeatNode" presStyleLbl="alignNode1" presStyleIdx="2" presStyleCnt="4">
        <dgm:presLayoutVars>
          <dgm:chMax val="0"/>
          <dgm:chPref val="0"/>
          <dgm:bulletEnabled val="1"/>
        </dgm:presLayoutVars>
      </dgm:prSet>
      <dgm:spPr/>
      <dgm:t>
        <a:bodyPr/>
        <a:lstStyle/>
        <a:p>
          <a:endParaRPr lang="en-US"/>
        </a:p>
      </dgm:t>
    </dgm:pt>
    <dgm:pt modelId="{84D711A2-DDE6-CE41-9378-ECC951F52F8E}" type="pres">
      <dgm:prSet presAssocID="{7DBAE9C2-1962-6947-AFEC-83A88CF1B0FB}" presName="textaccent3" presStyleCnt="0"/>
      <dgm:spPr/>
      <dgm:t>
        <a:bodyPr/>
        <a:lstStyle/>
        <a:p>
          <a:endParaRPr lang="en-US"/>
        </a:p>
      </dgm:t>
    </dgm:pt>
    <dgm:pt modelId="{5C33A199-2DEC-0F43-967A-4776641EB1BD}" type="pres">
      <dgm:prSet presAssocID="{7DBAE9C2-1962-6947-AFEC-83A88CF1B0FB}" presName="accentRepeatNode" presStyleLbl="solidAlignAcc1" presStyleIdx="4" presStyleCnt="8"/>
      <dgm:spPr/>
      <dgm:t>
        <a:bodyPr/>
        <a:lstStyle/>
        <a:p>
          <a:endParaRPr lang="en-US"/>
        </a:p>
      </dgm:t>
    </dgm:pt>
    <dgm:pt modelId="{DA7AE81E-7C45-D34E-ADAF-79966A57D1BA}" type="pres">
      <dgm:prSet presAssocID="{71A55A66-FC80-044E-8E4F-6D55C6BA43B9}" presName="image3" presStyleCnt="0"/>
      <dgm:spPr/>
      <dgm:t>
        <a:bodyPr/>
        <a:lstStyle/>
        <a:p>
          <a:endParaRPr lang="en-US"/>
        </a:p>
      </dgm:t>
    </dgm:pt>
    <dgm:pt modelId="{7FC86948-64AC-2548-9146-4EA105B24840}" type="pres">
      <dgm:prSet presAssocID="{71A55A66-FC80-044E-8E4F-6D55C6BA43B9}" presName="imageRepeatNode" presStyleLbl="alignAcc1" presStyleIdx="2" presStyleCnt="4"/>
      <dgm:spPr/>
      <dgm:t>
        <a:bodyPr/>
        <a:lstStyle/>
        <a:p>
          <a:endParaRPr lang="en-US"/>
        </a:p>
      </dgm:t>
    </dgm:pt>
    <dgm:pt modelId="{AB4CD4A5-3C59-7544-98B5-A9B63E8285A1}" type="pres">
      <dgm:prSet presAssocID="{71A55A66-FC80-044E-8E4F-6D55C6BA43B9}" presName="imageaccent3" presStyleCnt="0"/>
      <dgm:spPr/>
      <dgm:t>
        <a:bodyPr/>
        <a:lstStyle/>
        <a:p>
          <a:endParaRPr lang="en-US"/>
        </a:p>
      </dgm:t>
    </dgm:pt>
    <dgm:pt modelId="{1973CFB7-B3E2-6D44-8061-E9220F579CFA}" type="pres">
      <dgm:prSet presAssocID="{71A55A66-FC80-044E-8E4F-6D55C6BA43B9}" presName="accentRepeatNode" presStyleLbl="solidAlignAcc1" presStyleIdx="5" presStyleCnt="8"/>
      <dgm:spPr/>
      <dgm:t>
        <a:bodyPr/>
        <a:lstStyle/>
        <a:p>
          <a:endParaRPr lang="en-US"/>
        </a:p>
      </dgm:t>
    </dgm:pt>
    <dgm:pt modelId="{586BB3D4-A95E-E743-9FF0-3CD3A70B3ADE}" type="pres">
      <dgm:prSet presAssocID="{795C5974-20FE-A642-9ABF-D6E8EBC50501}" presName="text4" presStyleCnt="0"/>
      <dgm:spPr/>
      <dgm:t>
        <a:bodyPr/>
        <a:lstStyle/>
        <a:p>
          <a:endParaRPr lang="en-US"/>
        </a:p>
      </dgm:t>
    </dgm:pt>
    <dgm:pt modelId="{4B862FD1-BC44-6541-AD76-E153E768AF1E}" type="pres">
      <dgm:prSet presAssocID="{795C5974-20FE-A642-9ABF-D6E8EBC50501}" presName="textRepeatNode" presStyleLbl="alignNode1" presStyleIdx="3" presStyleCnt="4">
        <dgm:presLayoutVars>
          <dgm:chMax val="0"/>
          <dgm:chPref val="0"/>
          <dgm:bulletEnabled val="1"/>
        </dgm:presLayoutVars>
      </dgm:prSet>
      <dgm:spPr/>
      <dgm:t>
        <a:bodyPr/>
        <a:lstStyle/>
        <a:p>
          <a:endParaRPr lang="en-US"/>
        </a:p>
      </dgm:t>
    </dgm:pt>
    <dgm:pt modelId="{2479FE43-32AD-574C-AD3F-45F55EF679F4}" type="pres">
      <dgm:prSet presAssocID="{795C5974-20FE-A642-9ABF-D6E8EBC50501}" presName="textaccent4" presStyleCnt="0"/>
      <dgm:spPr/>
      <dgm:t>
        <a:bodyPr/>
        <a:lstStyle/>
        <a:p>
          <a:endParaRPr lang="en-US"/>
        </a:p>
      </dgm:t>
    </dgm:pt>
    <dgm:pt modelId="{F4114B60-CCFC-904E-8CA3-4C8EF4EAA646}" type="pres">
      <dgm:prSet presAssocID="{795C5974-20FE-A642-9ABF-D6E8EBC50501}" presName="accentRepeatNode" presStyleLbl="solidAlignAcc1" presStyleIdx="6" presStyleCnt="8"/>
      <dgm:spPr/>
      <dgm:t>
        <a:bodyPr/>
        <a:lstStyle/>
        <a:p>
          <a:endParaRPr lang="en-US"/>
        </a:p>
      </dgm:t>
    </dgm:pt>
    <dgm:pt modelId="{EDBB9BAD-448C-B043-A556-9279E0968AB3}" type="pres">
      <dgm:prSet presAssocID="{EE384C4D-0100-DC43-B247-7EE0F9BC8811}" presName="image4" presStyleCnt="0"/>
      <dgm:spPr/>
      <dgm:t>
        <a:bodyPr/>
        <a:lstStyle/>
        <a:p>
          <a:endParaRPr lang="en-US"/>
        </a:p>
      </dgm:t>
    </dgm:pt>
    <dgm:pt modelId="{F17A356C-FEFB-874B-B3D2-A965ADB55971}" type="pres">
      <dgm:prSet presAssocID="{EE384C4D-0100-DC43-B247-7EE0F9BC8811}" presName="imageRepeatNode" presStyleLbl="alignAcc1" presStyleIdx="3" presStyleCnt="4"/>
      <dgm:spPr/>
      <dgm:t>
        <a:bodyPr/>
        <a:lstStyle/>
        <a:p>
          <a:endParaRPr lang="en-US"/>
        </a:p>
      </dgm:t>
    </dgm:pt>
    <dgm:pt modelId="{FB4B1164-836D-EC46-9C96-747DF39E1FBA}" type="pres">
      <dgm:prSet presAssocID="{EE384C4D-0100-DC43-B247-7EE0F9BC8811}" presName="imageaccent4" presStyleCnt="0"/>
      <dgm:spPr/>
      <dgm:t>
        <a:bodyPr/>
        <a:lstStyle/>
        <a:p>
          <a:endParaRPr lang="en-US"/>
        </a:p>
      </dgm:t>
    </dgm:pt>
    <dgm:pt modelId="{B9F9801C-4BAF-6F46-A1BE-BC20F3926430}" type="pres">
      <dgm:prSet presAssocID="{EE384C4D-0100-DC43-B247-7EE0F9BC8811}" presName="accentRepeatNode" presStyleLbl="solidAlignAcc1" presStyleIdx="7" presStyleCnt="8"/>
      <dgm:spPr/>
      <dgm:t>
        <a:bodyPr/>
        <a:lstStyle/>
        <a:p>
          <a:endParaRPr lang="en-US"/>
        </a:p>
      </dgm:t>
    </dgm:pt>
  </dgm:ptLst>
  <dgm:cxnLst>
    <dgm:cxn modelId="{3A191A36-D19E-4CB8-91A3-CB5E67F4A9F2}" type="presOf" srcId="{EE384C4D-0100-DC43-B247-7EE0F9BC8811}" destId="{F17A356C-FEFB-874B-B3D2-A965ADB55971}" srcOrd="0" destOrd="0" presId="urn:microsoft.com/office/officeart/2008/layout/HexagonCluster"/>
    <dgm:cxn modelId="{24656BAA-48BE-5C4B-97DB-4526CDBFB376}" srcId="{0D2C38C0-4C16-B745-AF69-9378E597122D}" destId="{2DCD7744-850A-FF45-9570-2D0F7F21C958}" srcOrd="1" destOrd="0" parTransId="{C58E7407-5A11-DD4A-9D59-BA9AC432A202}" sibTransId="{59004B41-ECF0-674C-A5ED-3E0D90E9C0BD}"/>
    <dgm:cxn modelId="{C8765513-F964-5940-BA4A-CF4E6362A08E}" srcId="{0D2C38C0-4C16-B745-AF69-9378E597122D}" destId="{7D00C04B-D7B2-A449-BB1F-E70BD38C9801}" srcOrd="0" destOrd="0" parTransId="{463E3655-A8FC-5343-BDA6-F4524756652C}" sibTransId="{F15D944E-8314-3240-9B45-07C79C160B28}"/>
    <dgm:cxn modelId="{192A7956-471A-4E9D-9231-2DBF99E4A60E}" type="presOf" srcId="{F15D944E-8314-3240-9B45-07C79C160B28}" destId="{7B10F5E8-6C6B-624E-B492-7FC24F107BAD}" srcOrd="0" destOrd="0" presId="urn:microsoft.com/office/officeart/2008/layout/HexagonCluster"/>
    <dgm:cxn modelId="{FD483472-276C-4FB0-9FE0-6E82A2CB191A}" type="presOf" srcId="{7DBAE9C2-1962-6947-AFEC-83A88CF1B0FB}" destId="{94417B22-0C7F-9740-A9FC-36D9BF53FF1A}" srcOrd="0" destOrd="0" presId="urn:microsoft.com/office/officeart/2008/layout/HexagonCluster"/>
    <dgm:cxn modelId="{020B0F2A-BA1C-5A4D-8F9B-BF2F868DD562}" srcId="{0D2C38C0-4C16-B745-AF69-9378E597122D}" destId="{7DBAE9C2-1962-6947-AFEC-83A88CF1B0FB}" srcOrd="2" destOrd="0" parTransId="{9C2BE214-6421-914C-BFE8-C0A036D922BA}" sibTransId="{71A55A66-FC80-044E-8E4F-6D55C6BA43B9}"/>
    <dgm:cxn modelId="{4E55A237-4475-4120-A935-C27380878461}" type="presOf" srcId="{2DCD7744-850A-FF45-9570-2D0F7F21C958}" destId="{2A09BB9A-B24F-4F47-B8D5-DDA6FE6A4F39}" srcOrd="0" destOrd="0" presId="urn:microsoft.com/office/officeart/2008/layout/HexagonCluster"/>
    <dgm:cxn modelId="{58FD2DD6-96F9-4BF7-8D9E-F9A1EADB5A64}" type="presOf" srcId="{71A55A66-FC80-044E-8E4F-6D55C6BA43B9}" destId="{7FC86948-64AC-2548-9146-4EA105B24840}" srcOrd="0" destOrd="0" presId="urn:microsoft.com/office/officeart/2008/layout/HexagonCluster"/>
    <dgm:cxn modelId="{64E75F43-863B-465B-87DD-6416151550B9}" type="presOf" srcId="{0D2C38C0-4C16-B745-AF69-9378E597122D}" destId="{382350FE-A432-8A4C-B04A-4B7399F6AB1F}" srcOrd="0" destOrd="0" presId="urn:microsoft.com/office/officeart/2008/layout/HexagonCluster"/>
    <dgm:cxn modelId="{9E8921AF-DB4A-45DF-8DEE-CD270382A326}" type="presOf" srcId="{59004B41-ECF0-674C-A5ED-3E0D90E9C0BD}" destId="{B892935F-C7DF-C348-A63F-4280DD3073BC}" srcOrd="0" destOrd="0" presId="urn:microsoft.com/office/officeart/2008/layout/HexagonCluster"/>
    <dgm:cxn modelId="{2BCC24C3-E754-4CB6-9EA0-56913D33E09F}" type="presOf" srcId="{7D00C04B-D7B2-A449-BB1F-E70BD38C9801}" destId="{5950C802-6656-A245-93C9-DA5C7DF4ECD7}" srcOrd="0" destOrd="0" presId="urn:microsoft.com/office/officeart/2008/layout/HexagonCluster"/>
    <dgm:cxn modelId="{A2CAAFAB-85F1-4338-8595-79492FF221EB}" type="presOf" srcId="{795C5974-20FE-A642-9ABF-D6E8EBC50501}" destId="{4B862FD1-BC44-6541-AD76-E153E768AF1E}" srcOrd="0" destOrd="0" presId="urn:microsoft.com/office/officeart/2008/layout/HexagonCluster"/>
    <dgm:cxn modelId="{1DC0F359-24CA-664A-81C5-A0722DFDD8C0}" srcId="{0D2C38C0-4C16-B745-AF69-9378E597122D}" destId="{795C5974-20FE-A642-9ABF-D6E8EBC50501}" srcOrd="3" destOrd="0" parTransId="{4315EF09-E494-3D4B-B95D-5E9811B0D659}" sibTransId="{EE384C4D-0100-DC43-B247-7EE0F9BC8811}"/>
    <dgm:cxn modelId="{310CD4F9-1650-4E91-8C09-6EE3112C79D2}" type="presParOf" srcId="{382350FE-A432-8A4C-B04A-4B7399F6AB1F}" destId="{6BE46388-B696-9343-9962-C9B25EEA8C81}" srcOrd="0" destOrd="0" presId="urn:microsoft.com/office/officeart/2008/layout/HexagonCluster"/>
    <dgm:cxn modelId="{5A31AF63-82F9-4E40-9BF8-4D1BA1A21BCE}" type="presParOf" srcId="{6BE46388-B696-9343-9962-C9B25EEA8C81}" destId="{5950C802-6656-A245-93C9-DA5C7DF4ECD7}" srcOrd="0" destOrd="0" presId="urn:microsoft.com/office/officeart/2008/layout/HexagonCluster"/>
    <dgm:cxn modelId="{B5FC9702-1A50-4E8D-B007-E9AEFA5FC270}" type="presParOf" srcId="{382350FE-A432-8A4C-B04A-4B7399F6AB1F}" destId="{12EC057E-0DDE-464D-AB5A-7B1BD207CE84}" srcOrd="1" destOrd="0" presId="urn:microsoft.com/office/officeart/2008/layout/HexagonCluster"/>
    <dgm:cxn modelId="{3406799B-473B-4CE8-B850-A00C544D924B}" type="presParOf" srcId="{12EC057E-0DDE-464D-AB5A-7B1BD207CE84}" destId="{83FAF313-8799-9242-A378-136E4F3D81D3}" srcOrd="0" destOrd="0" presId="urn:microsoft.com/office/officeart/2008/layout/HexagonCluster"/>
    <dgm:cxn modelId="{400BC81C-5EA9-4033-ADB1-5B47ECFE0892}" type="presParOf" srcId="{382350FE-A432-8A4C-B04A-4B7399F6AB1F}" destId="{96C38394-812D-0F44-B0B4-D6590F45DF2C}" srcOrd="2" destOrd="0" presId="urn:microsoft.com/office/officeart/2008/layout/HexagonCluster"/>
    <dgm:cxn modelId="{4DD31B0D-76B7-4D91-909C-A277B3A9C80F}" type="presParOf" srcId="{96C38394-812D-0F44-B0B4-D6590F45DF2C}" destId="{7B10F5E8-6C6B-624E-B492-7FC24F107BAD}" srcOrd="0" destOrd="0" presId="urn:microsoft.com/office/officeart/2008/layout/HexagonCluster"/>
    <dgm:cxn modelId="{E87E749C-CD01-434B-9413-79DE2067B77A}" type="presParOf" srcId="{382350FE-A432-8A4C-B04A-4B7399F6AB1F}" destId="{71EDDDA7-9528-2D4E-A051-91DF23105E5B}" srcOrd="3" destOrd="0" presId="urn:microsoft.com/office/officeart/2008/layout/HexagonCluster"/>
    <dgm:cxn modelId="{503251FF-80D4-4A74-8D61-EDAA4A004F92}" type="presParOf" srcId="{71EDDDA7-9528-2D4E-A051-91DF23105E5B}" destId="{9353F651-BECD-7A48-98EE-4C07B20C5193}" srcOrd="0" destOrd="0" presId="urn:microsoft.com/office/officeart/2008/layout/HexagonCluster"/>
    <dgm:cxn modelId="{2DEB33AC-373A-44A0-AF45-74E3A70AA06D}" type="presParOf" srcId="{382350FE-A432-8A4C-B04A-4B7399F6AB1F}" destId="{1C198143-9BCF-3143-A420-0C0F019B5F22}" srcOrd="4" destOrd="0" presId="urn:microsoft.com/office/officeart/2008/layout/HexagonCluster"/>
    <dgm:cxn modelId="{6A1DEB8F-550A-4FB2-8870-1A6FEF426881}" type="presParOf" srcId="{1C198143-9BCF-3143-A420-0C0F019B5F22}" destId="{2A09BB9A-B24F-4F47-B8D5-DDA6FE6A4F39}" srcOrd="0" destOrd="0" presId="urn:microsoft.com/office/officeart/2008/layout/HexagonCluster"/>
    <dgm:cxn modelId="{3555AAE9-7185-4CFB-A36A-69D3F7F26442}" type="presParOf" srcId="{382350FE-A432-8A4C-B04A-4B7399F6AB1F}" destId="{95724DF1-CFCD-FC4B-A702-E2B156921C7C}" srcOrd="5" destOrd="0" presId="urn:microsoft.com/office/officeart/2008/layout/HexagonCluster"/>
    <dgm:cxn modelId="{EB6D5ACC-0AE4-4128-A94C-A133986252F4}" type="presParOf" srcId="{95724DF1-CFCD-FC4B-A702-E2B156921C7C}" destId="{C97604CC-5CEB-8845-A4B5-9D304AD08FA9}" srcOrd="0" destOrd="0" presId="urn:microsoft.com/office/officeart/2008/layout/HexagonCluster"/>
    <dgm:cxn modelId="{76723713-4B91-4EAD-85BD-C82A66F6AAB2}" type="presParOf" srcId="{382350FE-A432-8A4C-B04A-4B7399F6AB1F}" destId="{79C8FC26-6E42-0D4C-9C89-56796E5E6CEE}" srcOrd="6" destOrd="0" presId="urn:microsoft.com/office/officeart/2008/layout/HexagonCluster"/>
    <dgm:cxn modelId="{B5A19F6A-02DC-41AC-8BD2-BF636258E0A3}" type="presParOf" srcId="{79C8FC26-6E42-0D4C-9C89-56796E5E6CEE}" destId="{B892935F-C7DF-C348-A63F-4280DD3073BC}" srcOrd="0" destOrd="0" presId="urn:microsoft.com/office/officeart/2008/layout/HexagonCluster"/>
    <dgm:cxn modelId="{401B43D5-6FE1-4713-83AB-9CB879689115}" type="presParOf" srcId="{382350FE-A432-8A4C-B04A-4B7399F6AB1F}" destId="{14129433-28E2-8A4A-874D-025B03A1109A}" srcOrd="7" destOrd="0" presId="urn:microsoft.com/office/officeart/2008/layout/HexagonCluster"/>
    <dgm:cxn modelId="{C8916E65-24A6-4D1D-957A-7FE379BAC0F9}" type="presParOf" srcId="{14129433-28E2-8A4A-874D-025B03A1109A}" destId="{1C98CDA7-4E69-0240-A078-E32A6C68F0A6}" srcOrd="0" destOrd="0" presId="urn:microsoft.com/office/officeart/2008/layout/HexagonCluster"/>
    <dgm:cxn modelId="{96B98F34-A4E1-464A-9CE8-82B20F0A06C6}" type="presParOf" srcId="{382350FE-A432-8A4C-B04A-4B7399F6AB1F}" destId="{FE9A6F6A-9787-304D-9073-AEE840B6167E}" srcOrd="8" destOrd="0" presId="urn:microsoft.com/office/officeart/2008/layout/HexagonCluster"/>
    <dgm:cxn modelId="{305B0705-F1B2-4861-9A71-F36DD9DB7824}" type="presParOf" srcId="{FE9A6F6A-9787-304D-9073-AEE840B6167E}" destId="{94417B22-0C7F-9740-A9FC-36D9BF53FF1A}" srcOrd="0" destOrd="0" presId="urn:microsoft.com/office/officeart/2008/layout/HexagonCluster"/>
    <dgm:cxn modelId="{B552C339-279C-4243-9B7F-00329BDCB1E7}" type="presParOf" srcId="{382350FE-A432-8A4C-B04A-4B7399F6AB1F}" destId="{84D711A2-DDE6-CE41-9378-ECC951F52F8E}" srcOrd="9" destOrd="0" presId="urn:microsoft.com/office/officeart/2008/layout/HexagonCluster"/>
    <dgm:cxn modelId="{7A7B43B2-2093-407E-89AB-4EE472D2DD55}" type="presParOf" srcId="{84D711A2-DDE6-CE41-9378-ECC951F52F8E}" destId="{5C33A199-2DEC-0F43-967A-4776641EB1BD}" srcOrd="0" destOrd="0" presId="urn:microsoft.com/office/officeart/2008/layout/HexagonCluster"/>
    <dgm:cxn modelId="{5748D514-91C8-43E9-BC81-2AB8DD353180}" type="presParOf" srcId="{382350FE-A432-8A4C-B04A-4B7399F6AB1F}" destId="{DA7AE81E-7C45-D34E-ADAF-79966A57D1BA}" srcOrd="10" destOrd="0" presId="urn:microsoft.com/office/officeart/2008/layout/HexagonCluster"/>
    <dgm:cxn modelId="{01E47190-189F-401D-9809-2CA3352F7925}" type="presParOf" srcId="{DA7AE81E-7C45-D34E-ADAF-79966A57D1BA}" destId="{7FC86948-64AC-2548-9146-4EA105B24840}" srcOrd="0" destOrd="0" presId="urn:microsoft.com/office/officeart/2008/layout/HexagonCluster"/>
    <dgm:cxn modelId="{E3CAEB14-DC4E-4A24-9080-D5C71684CDB0}" type="presParOf" srcId="{382350FE-A432-8A4C-B04A-4B7399F6AB1F}" destId="{AB4CD4A5-3C59-7544-98B5-A9B63E8285A1}" srcOrd="11" destOrd="0" presId="urn:microsoft.com/office/officeart/2008/layout/HexagonCluster"/>
    <dgm:cxn modelId="{965BEC1D-2F9E-4229-9455-BF432EFE7B5D}" type="presParOf" srcId="{AB4CD4A5-3C59-7544-98B5-A9B63E8285A1}" destId="{1973CFB7-B3E2-6D44-8061-E9220F579CFA}" srcOrd="0" destOrd="0" presId="urn:microsoft.com/office/officeart/2008/layout/HexagonCluster"/>
    <dgm:cxn modelId="{84B62B3D-EB1F-4076-8ADC-C0C8314EF0E1}" type="presParOf" srcId="{382350FE-A432-8A4C-B04A-4B7399F6AB1F}" destId="{586BB3D4-A95E-E743-9FF0-3CD3A70B3ADE}" srcOrd="12" destOrd="0" presId="urn:microsoft.com/office/officeart/2008/layout/HexagonCluster"/>
    <dgm:cxn modelId="{CE2212C4-F13B-4B93-9BF0-1334A5EAD558}" type="presParOf" srcId="{586BB3D4-A95E-E743-9FF0-3CD3A70B3ADE}" destId="{4B862FD1-BC44-6541-AD76-E153E768AF1E}" srcOrd="0" destOrd="0" presId="urn:microsoft.com/office/officeart/2008/layout/HexagonCluster"/>
    <dgm:cxn modelId="{50178FDF-20D0-4E10-A757-6FF6D953D8DB}" type="presParOf" srcId="{382350FE-A432-8A4C-B04A-4B7399F6AB1F}" destId="{2479FE43-32AD-574C-AD3F-45F55EF679F4}" srcOrd="13" destOrd="0" presId="urn:microsoft.com/office/officeart/2008/layout/HexagonCluster"/>
    <dgm:cxn modelId="{CD89A7E4-085E-4DB1-8A63-2C77F4A90BB8}" type="presParOf" srcId="{2479FE43-32AD-574C-AD3F-45F55EF679F4}" destId="{F4114B60-CCFC-904E-8CA3-4C8EF4EAA646}" srcOrd="0" destOrd="0" presId="urn:microsoft.com/office/officeart/2008/layout/HexagonCluster"/>
    <dgm:cxn modelId="{07B5D191-5842-4AEE-94F9-A0B653A8DD91}" type="presParOf" srcId="{382350FE-A432-8A4C-B04A-4B7399F6AB1F}" destId="{EDBB9BAD-448C-B043-A556-9279E0968AB3}" srcOrd="14" destOrd="0" presId="urn:microsoft.com/office/officeart/2008/layout/HexagonCluster"/>
    <dgm:cxn modelId="{8CF25517-868A-47DF-9286-10D0B273C6FA}" type="presParOf" srcId="{EDBB9BAD-448C-B043-A556-9279E0968AB3}" destId="{F17A356C-FEFB-874B-B3D2-A965ADB55971}" srcOrd="0" destOrd="0" presId="urn:microsoft.com/office/officeart/2008/layout/HexagonCluster"/>
    <dgm:cxn modelId="{DEFEC311-31BE-4A07-95E7-1105FB911A71}" type="presParOf" srcId="{382350FE-A432-8A4C-B04A-4B7399F6AB1F}" destId="{FB4B1164-836D-EC46-9C96-747DF39E1FBA}" srcOrd="15" destOrd="0" presId="urn:microsoft.com/office/officeart/2008/layout/HexagonCluster"/>
    <dgm:cxn modelId="{E6583642-715F-4C5C-96CC-7CB1CA3BBE4E}" type="presParOf" srcId="{FB4B1164-836D-EC46-9C96-747DF39E1FBA}" destId="{B9F9801C-4BAF-6F46-A1BE-BC20F392643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570AF5-23B3-F543-A8FE-8AEBB434E547}" type="doc">
      <dgm:prSet loTypeId="urn:microsoft.com/office/officeart/2005/8/layout/pList2#1" loCatId="" qsTypeId="urn:microsoft.com/office/officeart/2005/8/quickstyle/simple2" qsCatId="simple" csTypeId="urn:microsoft.com/office/officeart/2005/8/colors/colorful2" csCatId="colorful" phldr="1"/>
      <dgm:spPr/>
      <dgm:t>
        <a:bodyPr/>
        <a:lstStyle/>
        <a:p>
          <a:endParaRPr lang="en-US"/>
        </a:p>
      </dgm:t>
    </dgm:pt>
    <dgm:pt modelId="{FE2CAD73-FD7B-1A4A-B74B-4CC4C6BB6726}">
      <dgm:prSet phldrT="[Text]"/>
      <dgm:spPr/>
      <dgm:t>
        <a:bodyPr/>
        <a:lstStyle/>
        <a:p>
          <a:r>
            <a:rPr lang="en-US" smtClean="0"/>
            <a:t>Real Time PCR analysis of Zinc concentrations</a:t>
          </a:r>
          <a:endParaRPr lang="en-US" dirty="0"/>
        </a:p>
      </dgm:t>
    </dgm:pt>
    <dgm:pt modelId="{0C8020F7-5235-1C41-9858-891C381F2DD6}" type="parTrans" cxnId="{A86BAD3E-829B-3746-9492-8EBE2E279B0A}">
      <dgm:prSet/>
      <dgm:spPr/>
      <dgm:t>
        <a:bodyPr/>
        <a:lstStyle/>
        <a:p>
          <a:endParaRPr lang="en-US"/>
        </a:p>
      </dgm:t>
    </dgm:pt>
    <dgm:pt modelId="{2EE66121-4022-B34C-B72A-6182247644BA}" type="sibTrans" cxnId="{A86BAD3E-829B-3746-9492-8EBE2E279B0A}">
      <dgm:prSet/>
      <dgm:spPr/>
      <dgm:t>
        <a:bodyPr/>
        <a:lstStyle/>
        <a:p>
          <a:endParaRPr lang="en-US"/>
        </a:p>
      </dgm:t>
    </dgm:pt>
    <dgm:pt modelId="{6EEBEA66-63CC-A441-9E2F-673CC5F42A8B}">
      <dgm:prSet phldrT="[Text]"/>
      <dgm:spPr/>
      <dgm:t>
        <a:bodyPr/>
        <a:lstStyle/>
        <a:p>
          <a:r>
            <a:rPr lang="en-US" smtClean="0"/>
            <a:t>Dr Sinilal Bhaskaran, Post Doc: Phosphorous nutrition and it’s application in phytoremediation</a:t>
          </a:r>
          <a:endParaRPr lang="en-US" dirty="0"/>
        </a:p>
      </dgm:t>
    </dgm:pt>
    <dgm:pt modelId="{F0B7F877-83EE-9A49-851B-0A8DE0C03A17}" type="sibTrans" cxnId="{BD2345C8-6EB1-5E4B-AFAD-A51000FA3E6C}">
      <dgm:prSet/>
      <dgm:spPr/>
      <dgm:t>
        <a:bodyPr/>
        <a:lstStyle/>
        <a:p>
          <a:endParaRPr lang="en-US"/>
        </a:p>
      </dgm:t>
    </dgm:pt>
    <dgm:pt modelId="{E7DB0B00-D536-7448-965B-4522EC585095}" type="parTrans" cxnId="{BD2345C8-6EB1-5E4B-AFAD-A51000FA3E6C}">
      <dgm:prSet/>
      <dgm:spPr/>
      <dgm:t>
        <a:bodyPr/>
        <a:lstStyle/>
        <a:p>
          <a:endParaRPr lang="en-US"/>
        </a:p>
      </dgm:t>
    </dgm:pt>
    <dgm:pt modelId="{A3706265-491F-A64D-9CE0-5325CF6AC053}">
      <dgm:prSet phldrT="[Text]"/>
      <dgm:spPr/>
      <dgm:t>
        <a:bodyPr/>
        <a:lstStyle/>
        <a:p>
          <a:r>
            <a:rPr lang="en-US" dirty="0" smtClean="0"/>
            <a:t>Real Time PCR</a:t>
          </a:r>
        </a:p>
        <a:p>
          <a:r>
            <a:rPr lang="en-US" dirty="0" smtClean="0"/>
            <a:t>Gel</a:t>
          </a:r>
          <a:endParaRPr lang="en-US" dirty="0"/>
        </a:p>
      </dgm:t>
    </dgm:pt>
    <dgm:pt modelId="{050F79B1-D021-BE42-9460-9151A11A9858}" type="sibTrans" cxnId="{D2A8A65E-4007-9843-9F80-DC0FC45EC72E}">
      <dgm:prSet/>
      <dgm:spPr/>
      <dgm:t>
        <a:bodyPr/>
        <a:lstStyle/>
        <a:p>
          <a:endParaRPr lang="en-US"/>
        </a:p>
      </dgm:t>
    </dgm:pt>
    <dgm:pt modelId="{AD020F81-D0BF-C442-8684-7FC81B25A952}" type="parTrans" cxnId="{D2A8A65E-4007-9843-9F80-DC0FC45EC72E}">
      <dgm:prSet/>
      <dgm:spPr/>
      <dgm:t>
        <a:bodyPr/>
        <a:lstStyle/>
        <a:p>
          <a:endParaRPr lang="en-US"/>
        </a:p>
      </dgm:t>
    </dgm:pt>
    <dgm:pt modelId="{C0A3A108-E5A5-5740-9F56-76C83F954E7B}">
      <dgm:prSet/>
      <dgm:spPr/>
      <dgm:t>
        <a:bodyPr/>
        <a:lstStyle/>
        <a:p>
          <a:r>
            <a:rPr lang="en-US" smtClean="0"/>
            <a:t>Genetic transformation of Medicago</a:t>
          </a:r>
          <a:endParaRPr lang="en-US" dirty="0"/>
        </a:p>
      </dgm:t>
    </dgm:pt>
    <dgm:pt modelId="{ADCF0DCA-2333-F845-BC4E-6F293E45F3D6}" type="parTrans" cxnId="{4196093E-2A84-134D-97E3-F9B1AF7CD0B4}">
      <dgm:prSet/>
      <dgm:spPr/>
      <dgm:t>
        <a:bodyPr/>
        <a:lstStyle/>
        <a:p>
          <a:endParaRPr lang="en-US"/>
        </a:p>
      </dgm:t>
    </dgm:pt>
    <dgm:pt modelId="{1869FB02-D50F-7E4B-ACC4-67989E13C24F}" type="sibTrans" cxnId="{4196093E-2A84-134D-97E3-F9B1AF7CD0B4}">
      <dgm:prSet/>
      <dgm:spPr/>
      <dgm:t>
        <a:bodyPr/>
        <a:lstStyle/>
        <a:p>
          <a:endParaRPr lang="en-US"/>
        </a:p>
      </dgm:t>
    </dgm:pt>
    <dgm:pt modelId="{5C00D99D-F24F-5E4A-BE87-72D8E21D5FAE}" type="pres">
      <dgm:prSet presAssocID="{CA570AF5-23B3-F543-A8FE-8AEBB434E547}" presName="Name0" presStyleCnt="0">
        <dgm:presLayoutVars>
          <dgm:dir/>
          <dgm:resizeHandles val="exact"/>
        </dgm:presLayoutVars>
      </dgm:prSet>
      <dgm:spPr/>
      <dgm:t>
        <a:bodyPr/>
        <a:lstStyle/>
        <a:p>
          <a:endParaRPr lang="en-US"/>
        </a:p>
      </dgm:t>
    </dgm:pt>
    <dgm:pt modelId="{607576EB-4236-F449-A697-F11EC0D108A7}" type="pres">
      <dgm:prSet presAssocID="{CA570AF5-23B3-F543-A8FE-8AEBB434E547}" presName="bkgdShp" presStyleLbl="alignAccFollowNode1" presStyleIdx="0" presStyleCnt="1" custScaleY="119650"/>
      <dgm:spPr/>
      <dgm:t>
        <a:bodyPr/>
        <a:lstStyle/>
        <a:p>
          <a:endParaRPr lang="en-US"/>
        </a:p>
      </dgm:t>
    </dgm:pt>
    <dgm:pt modelId="{93C8925A-29C2-2843-82EF-311694721451}" type="pres">
      <dgm:prSet presAssocID="{CA570AF5-23B3-F543-A8FE-8AEBB434E547}" presName="linComp" presStyleCnt="0"/>
      <dgm:spPr/>
      <dgm:t>
        <a:bodyPr/>
        <a:lstStyle/>
        <a:p>
          <a:endParaRPr lang="en-US"/>
        </a:p>
      </dgm:t>
    </dgm:pt>
    <dgm:pt modelId="{25F580DF-0685-784E-8BE3-CAB590735460}" type="pres">
      <dgm:prSet presAssocID="{6EEBEA66-63CC-A441-9E2F-673CC5F42A8B}" presName="compNode" presStyleCnt="0"/>
      <dgm:spPr/>
      <dgm:t>
        <a:bodyPr/>
        <a:lstStyle/>
        <a:p>
          <a:endParaRPr lang="en-US"/>
        </a:p>
      </dgm:t>
    </dgm:pt>
    <dgm:pt modelId="{E105C356-31BC-0749-8A80-18E9632B66B1}" type="pres">
      <dgm:prSet presAssocID="{6EEBEA66-63CC-A441-9E2F-673CC5F42A8B}" presName="node" presStyleLbl="node1" presStyleIdx="0" presStyleCnt="4" custLinFactNeighborX="59">
        <dgm:presLayoutVars>
          <dgm:bulletEnabled val="1"/>
        </dgm:presLayoutVars>
      </dgm:prSet>
      <dgm:spPr/>
      <dgm:t>
        <a:bodyPr/>
        <a:lstStyle/>
        <a:p>
          <a:endParaRPr lang="en-US"/>
        </a:p>
      </dgm:t>
    </dgm:pt>
    <dgm:pt modelId="{5D9CA842-B65E-AB4F-AC95-F54F1D5C8F1F}" type="pres">
      <dgm:prSet presAssocID="{6EEBEA66-63CC-A441-9E2F-673CC5F42A8B}" presName="invisiNode" presStyleLbl="node1" presStyleIdx="0" presStyleCnt="4"/>
      <dgm:spPr/>
      <dgm:t>
        <a:bodyPr/>
        <a:lstStyle/>
        <a:p>
          <a:endParaRPr lang="en-US"/>
        </a:p>
      </dgm:t>
    </dgm:pt>
    <dgm:pt modelId="{B0ECC4B3-2C7F-8A48-9063-8C75D2A01287}" type="pres">
      <dgm:prSet presAssocID="{6EEBEA66-63CC-A441-9E2F-673CC5F42A8B}" presName="imagNode" presStyleLbl="fgImgPlace1" presStyleIdx="0" presStyleCnt="4" custScaleY="123424"/>
      <dgm:spPr>
        <a:blipFill rotWithShape="1">
          <a:blip xmlns:r="http://schemas.openxmlformats.org/officeDocument/2006/relationships" r:embed="rId1"/>
          <a:stretch>
            <a:fillRect/>
          </a:stretch>
        </a:blipFill>
      </dgm:spPr>
      <dgm:t>
        <a:bodyPr/>
        <a:lstStyle/>
        <a:p>
          <a:endParaRPr lang="en-US"/>
        </a:p>
      </dgm:t>
    </dgm:pt>
    <dgm:pt modelId="{2041F0FC-EEC9-B148-9D2E-821350978FFE}" type="pres">
      <dgm:prSet presAssocID="{F0B7F877-83EE-9A49-851B-0A8DE0C03A17}" presName="sibTrans" presStyleLbl="sibTrans2D1" presStyleIdx="0" presStyleCnt="0"/>
      <dgm:spPr/>
      <dgm:t>
        <a:bodyPr/>
        <a:lstStyle/>
        <a:p>
          <a:endParaRPr lang="en-US"/>
        </a:p>
      </dgm:t>
    </dgm:pt>
    <dgm:pt modelId="{EB850766-B8DB-C946-83D1-056F992B818C}" type="pres">
      <dgm:prSet presAssocID="{A3706265-491F-A64D-9CE0-5325CF6AC053}" presName="compNode" presStyleCnt="0"/>
      <dgm:spPr/>
      <dgm:t>
        <a:bodyPr/>
        <a:lstStyle/>
        <a:p>
          <a:endParaRPr lang="en-US"/>
        </a:p>
      </dgm:t>
    </dgm:pt>
    <dgm:pt modelId="{06BF7615-0914-7143-A1DD-0774E3882B48}" type="pres">
      <dgm:prSet presAssocID="{A3706265-491F-A64D-9CE0-5325CF6AC053}" presName="node" presStyleLbl="node1" presStyleIdx="1" presStyleCnt="4">
        <dgm:presLayoutVars>
          <dgm:bulletEnabled val="1"/>
        </dgm:presLayoutVars>
      </dgm:prSet>
      <dgm:spPr/>
      <dgm:t>
        <a:bodyPr/>
        <a:lstStyle/>
        <a:p>
          <a:endParaRPr lang="en-US"/>
        </a:p>
      </dgm:t>
    </dgm:pt>
    <dgm:pt modelId="{216EBCA4-A808-8B46-B1C7-61268B123939}" type="pres">
      <dgm:prSet presAssocID="{A3706265-491F-A64D-9CE0-5325CF6AC053}" presName="invisiNode" presStyleLbl="node1" presStyleIdx="1" presStyleCnt="4"/>
      <dgm:spPr/>
      <dgm:t>
        <a:bodyPr/>
        <a:lstStyle/>
        <a:p>
          <a:endParaRPr lang="en-US"/>
        </a:p>
      </dgm:t>
    </dgm:pt>
    <dgm:pt modelId="{3EA1DC58-42DF-EE43-8E7D-4D56A8C387CA}" type="pres">
      <dgm:prSet presAssocID="{A3706265-491F-A64D-9CE0-5325CF6AC053}" presName="imagNode" presStyleLbl="fgImgPlace1" presStyleIdx="1" presStyleCnt="4" custScaleY="121741"/>
      <dgm:spPr>
        <a:blipFill rotWithShape="1">
          <a:blip xmlns:r="http://schemas.openxmlformats.org/officeDocument/2006/relationships" r:embed="rId2"/>
          <a:stretch>
            <a:fillRect/>
          </a:stretch>
        </a:blipFill>
      </dgm:spPr>
      <dgm:t>
        <a:bodyPr/>
        <a:lstStyle/>
        <a:p>
          <a:endParaRPr lang="en-US"/>
        </a:p>
      </dgm:t>
    </dgm:pt>
    <dgm:pt modelId="{B48861F8-9B8E-B248-8FC5-DBF7CBFDDE32}" type="pres">
      <dgm:prSet presAssocID="{050F79B1-D021-BE42-9460-9151A11A9858}" presName="sibTrans" presStyleLbl="sibTrans2D1" presStyleIdx="0" presStyleCnt="0"/>
      <dgm:spPr/>
      <dgm:t>
        <a:bodyPr/>
        <a:lstStyle/>
        <a:p>
          <a:endParaRPr lang="en-US"/>
        </a:p>
      </dgm:t>
    </dgm:pt>
    <dgm:pt modelId="{64260132-CBA4-6542-96F1-F31EEC1A3FCE}" type="pres">
      <dgm:prSet presAssocID="{FE2CAD73-FD7B-1A4A-B74B-4CC4C6BB6726}" presName="compNode" presStyleCnt="0"/>
      <dgm:spPr/>
      <dgm:t>
        <a:bodyPr/>
        <a:lstStyle/>
        <a:p>
          <a:endParaRPr lang="en-US"/>
        </a:p>
      </dgm:t>
    </dgm:pt>
    <dgm:pt modelId="{026120FE-141F-9448-B747-7D7DD66B12CA}" type="pres">
      <dgm:prSet presAssocID="{FE2CAD73-FD7B-1A4A-B74B-4CC4C6BB6726}" presName="node" presStyleLbl="node1" presStyleIdx="2" presStyleCnt="4">
        <dgm:presLayoutVars>
          <dgm:bulletEnabled val="1"/>
        </dgm:presLayoutVars>
      </dgm:prSet>
      <dgm:spPr/>
      <dgm:t>
        <a:bodyPr/>
        <a:lstStyle/>
        <a:p>
          <a:endParaRPr lang="en-US"/>
        </a:p>
      </dgm:t>
    </dgm:pt>
    <dgm:pt modelId="{60E9300F-0DE0-0241-8E31-5699006A1399}" type="pres">
      <dgm:prSet presAssocID="{FE2CAD73-FD7B-1A4A-B74B-4CC4C6BB6726}" presName="invisiNode" presStyleLbl="node1" presStyleIdx="2" presStyleCnt="4"/>
      <dgm:spPr/>
      <dgm:t>
        <a:bodyPr/>
        <a:lstStyle/>
        <a:p>
          <a:endParaRPr lang="en-US"/>
        </a:p>
      </dgm:t>
    </dgm:pt>
    <dgm:pt modelId="{E026A64A-BE08-B34D-B949-57ADBAFFA24C}" type="pres">
      <dgm:prSet presAssocID="{FE2CAD73-FD7B-1A4A-B74B-4CC4C6BB6726}" presName="imagNode" presStyleLbl="fgImgPlace1" presStyleIdx="2" presStyleCnt="4" custScaleY="120059" custLinFactX="8319" custLinFactNeighborX="100000" custLinFactNeighborY="-3365"/>
      <dgm:spPr>
        <a:blipFill rotWithShape="1">
          <a:blip xmlns:r="http://schemas.openxmlformats.org/officeDocument/2006/relationships" r:embed="rId3"/>
          <a:stretch>
            <a:fillRect/>
          </a:stretch>
        </a:blipFill>
      </dgm:spPr>
      <dgm:t>
        <a:bodyPr/>
        <a:lstStyle/>
        <a:p>
          <a:endParaRPr lang="en-US"/>
        </a:p>
      </dgm:t>
    </dgm:pt>
    <dgm:pt modelId="{0C2A5C16-E482-2246-987C-8C4BD7A154A4}" type="pres">
      <dgm:prSet presAssocID="{2EE66121-4022-B34C-B72A-6182247644BA}" presName="sibTrans" presStyleLbl="sibTrans2D1" presStyleIdx="0" presStyleCnt="0"/>
      <dgm:spPr/>
      <dgm:t>
        <a:bodyPr/>
        <a:lstStyle/>
        <a:p>
          <a:endParaRPr lang="en-US"/>
        </a:p>
      </dgm:t>
    </dgm:pt>
    <dgm:pt modelId="{CA5F8C49-3A0A-914C-86B5-664BCF87F5CE}" type="pres">
      <dgm:prSet presAssocID="{C0A3A108-E5A5-5740-9F56-76C83F954E7B}" presName="compNode" presStyleCnt="0"/>
      <dgm:spPr/>
      <dgm:t>
        <a:bodyPr/>
        <a:lstStyle/>
        <a:p>
          <a:endParaRPr lang="en-US"/>
        </a:p>
      </dgm:t>
    </dgm:pt>
    <dgm:pt modelId="{2E7A6CBB-F23A-544B-9DB0-A7791E41F21F}" type="pres">
      <dgm:prSet presAssocID="{C0A3A108-E5A5-5740-9F56-76C83F954E7B}" presName="node" presStyleLbl="node1" presStyleIdx="3" presStyleCnt="4">
        <dgm:presLayoutVars>
          <dgm:bulletEnabled val="1"/>
        </dgm:presLayoutVars>
      </dgm:prSet>
      <dgm:spPr/>
      <dgm:t>
        <a:bodyPr/>
        <a:lstStyle/>
        <a:p>
          <a:endParaRPr lang="en-US"/>
        </a:p>
      </dgm:t>
    </dgm:pt>
    <dgm:pt modelId="{749CD515-4421-DC47-9FE3-0C0F2C96AD0B}" type="pres">
      <dgm:prSet presAssocID="{C0A3A108-E5A5-5740-9F56-76C83F954E7B}" presName="invisiNode" presStyleLbl="node1" presStyleIdx="3" presStyleCnt="4"/>
      <dgm:spPr/>
      <dgm:t>
        <a:bodyPr/>
        <a:lstStyle/>
        <a:p>
          <a:endParaRPr lang="en-US"/>
        </a:p>
      </dgm:t>
    </dgm:pt>
    <dgm:pt modelId="{939FA2B8-B79B-5145-8614-57501C3A0B29}" type="pres">
      <dgm:prSet presAssocID="{C0A3A108-E5A5-5740-9F56-76C83F954E7B}" presName="imagNode" presStyleLbl="fgImgPlace1" presStyleIdx="3" presStyleCnt="4" custScaleY="120504" custLinFactX="-11084" custLinFactNeighborX="-100000" custLinFactNeighborY="-2523"/>
      <dgm:spPr>
        <a:blipFill rotWithShape="1">
          <a:blip xmlns:r="http://schemas.openxmlformats.org/officeDocument/2006/relationships" r:embed="rId4"/>
          <a:stretch>
            <a:fillRect/>
          </a:stretch>
        </a:blipFill>
      </dgm:spPr>
      <dgm:t>
        <a:bodyPr/>
        <a:lstStyle/>
        <a:p>
          <a:endParaRPr lang="en-US"/>
        </a:p>
      </dgm:t>
    </dgm:pt>
  </dgm:ptLst>
  <dgm:cxnLst>
    <dgm:cxn modelId="{D2A8A65E-4007-9843-9F80-DC0FC45EC72E}" srcId="{CA570AF5-23B3-F543-A8FE-8AEBB434E547}" destId="{A3706265-491F-A64D-9CE0-5325CF6AC053}" srcOrd="1" destOrd="0" parTransId="{AD020F81-D0BF-C442-8684-7FC81B25A952}" sibTransId="{050F79B1-D021-BE42-9460-9151A11A9858}"/>
    <dgm:cxn modelId="{878A9D70-9FDF-4AB4-BC2C-B6A7B01BC7ED}" type="presOf" srcId="{A3706265-491F-A64D-9CE0-5325CF6AC053}" destId="{06BF7615-0914-7143-A1DD-0774E3882B48}" srcOrd="0" destOrd="0" presId="urn:microsoft.com/office/officeart/2005/8/layout/pList2#1"/>
    <dgm:cxn modelId="{A86BAD3E-829B-3746-9492-8EBE2E279B0A}" srcId="{CA570AF5-23B3-F543-A8FE-8AEBB434E547}" destId="{FE2CAD73-FD7B-1A4A-B74B-4CC4C6BB6726}" srcOrd="2" destOrd="0" parTransId="{0C8020F7-5235-1C41-9858-891C381F2DD6}" sibTransId="{2EE66121-4022-B34C-B72A-6182247644BA}"/>
    <dgm:cxn modelId="{400F58AB-2B18-455A-889D-D7B51CFC42A4}" type="presOf" srcId="{CA570AF5-23B3-F543-A8FE-8AEBB434E547}" destId="{5C00D99D-F24F-5E4A-BE87-72D8E21D5FAE}" srcOrd="0" destOrd="0" presId="urn:microsoft.com/office/officeart/2005/8/layout/pList2#1"/>
    <dgm:cxn modelId="{D29450EE-6858-41FE-9596-0A71D341B6BF}" type="presOf" srcId="{FE2CAD73-FD7B-1A4A-B74B-4CC4C6BB6726}" destId="{026120FE-141F-9448-B747-7D7DD66B12CA}" srcOrd="0" destOrd="0" presId="urn:microsoft.com/office/officeart/2005/8/layout/pList2#1"/>
    <dgm:cxn modelId="{BD2345C8-6EB1-5E4B-AFAD-A51000FA3E6C}" srcId="{CA570AF5-23B3-F543-A8FE-8AEBB434E547}" destId="{6EEBEA66-63CC-A441-9E2F-673CC5F42A8B}" srcOrd="0" destOrd="0" parTransId="{E7DB0B00-D536-7448-965B-4522EC585095}" sibTransId="{F0B7F877-83EE-9A49-851B-0A8DE0C03A17}"/>
    <dgm:cxn modelId="{3E59EEA7-DE69-47EA-B82A-7E1D6D7A52CC}" type="presOf" srcId="{050F79B1-D021-BE42-9460-9151A11A9858}" destId="{B48861F8-9B8E-B248-8FC5-DBF7CBFDDE32}" srcOrd="0" destOrd="0" presId="urn:microsoft.com/office/officeart/2005/8/layout/pList2#1"/>
    <dgm:cxn modelId="{CA5CC7D0-EB80-4851-B42D-CE879EDC2F21}" type="presOf" srcId="{C0A3A108-E5A5-5740-9F56-76C83F954E7B}" destId="{2E7A6CBB-F23A-544B-9DB0-A7791E41F21F}" srcOrd="0" destOrd="0" presId="urn:microsoft.com/office/officeart/2005/8/layout/pList2#1"/>
    <dgm:cxn modelId="{C6CA4FE6-1D4B-4E4E-8CE1-7ECE7331B631}" type="presOf" srcId="{6EEBEA66-63CC-A441-9E2F-673CC5F42A8B}" destId="{E105C356-31BC-0749-8A80-18E9632B66B1}" srcOrd="0" destOrd="0" presId="urn:microsoft.com/office/officeart/2005/8/layout/pList2#1"/>
    <dgm:cxn modelId="{79E5E826-18BD-4FEB-9AC5-9CB72B0A8259}" type="presOf" srcId="{F0B7F877-83EE-9A49-851B-0A8DE0C03A17}" destId="{2041F0FC-EEC9-B148-9D2E-821350978FFE}" srcOrd="0" destOrd="0" presId="urn:microsoft.com/office/officeart/2005/8/layout/pList2#1"/>
    <dgm:cxn modelId="{4196093E-2A84-134D-97E3-F9B1AF7CD0B4}" srcId="{CA570AF5-23B3-F543-A8FE-8AEBB434E547}" destId="{C0A3A108-E5A5-5740-9F56-76C83F954E7B}" srcOrd="3" destOrd="0" parTransId="{ADCF0DCA-2333-F845-BC4E-6F293E45F3D6}" sibTransId="{1869FB02-D50F-7E4B-ACC4-67989E13C24F}"/>
    <dgm:cxn modelId="{C7261590-7B48-4DEA-B24F-1C4E9D353167}" type="presOf" srcId="{2EE66121-4022-B34C-B72A-6182247644BA}" destId="{0C2A5C16-E482-2246-987C-8C4BD7A154A4}" srcOrd="0" destOrd="0" presId="urn:microsoft.com/office/officeart/2005/8/layout/pList2#1"/>
    <dgm:cxn modelId="{3168D7DD-95CB-4EDE-9333-EF37DD0733E8}" type="presParOf" srcId="{5C00D99D-F24F-5E4A-BE87-72D8E21D5FAE}" destId="{607576EB-4236-F449-A697-F11EC0D108A7}" srcOrd="0" destOrd="0" presId="urn:microsoft.com/office/officeart/2005/8/layout/pList2#1"/>
    <dgm:cxn modelId="{00AC6595-46F3-401C-965D-45EF523F79DB}" type="presParOf" srcId="{5C00D99D-F24F-5E4A-BE87-72D8E21D5FAE}" destId="{93C8925A-29C2-2843-82EF-311694721451}" srcOrd="1" destOrd="0" presId="urn:microsoft.com/office/officeart/2005/8/layout/pList2#1"/>
    <dgm:cxn modelId="{529D4923-5AC8-4C2E-93BD-8526FAEF7BE8}" type="presParOf" srcId="{93C8925A-29C2-2843-82EF-311694721451}" destId="{25F580DF-0685-784E-8BE3-CAB590735460}" srcOrd="0" destOrd="0" presId="urn:microsoft.com/office/officeart/2005/8/layout/pList2#1"/>
    <dgm:cxn modelId="{DABE0437-A2EB-4F86-82DF-0E1033D813E3}" type="presParOf" srcId="{25F580DF-0685-784E-8BE3-CAB590735460}" destId="{E105C356-31BC-0749-8A80-18E9632B66B1}" srcOrd="0" destOrd="0" presId="urn:microsoft.com/office/officeart/2005/8/layout/pList2#1"/>
    <dgm:cxn modelId="{B379DE53-A185-433A-AE37-9F6F13B08A35}" type="presParOf" srcId="{25F580DF-0685-784E-8BE3-CAB590735460}" destId="{5D9CA842-B65E-AB4F-AC95-F54F1D5C8F1F}" srcOrd="1" destOrd="0" presId="urn:microsoft.com/office/officeart/2005/8/layout/pList2#1"/>
    <dgm:cxn modelId="{30FC840C-F82A-404E-A300-59EA9908136C}" type="presParOf" srcId="{25F580DF-0685-784E-8BE3-CAB590735460}" destId="{B0ECC4B3-2C7F-8A48-9063-8C75D2A01287}" srcOrd="2" destOrd="0" presId="urn:microsoft.com/office/officeart/2005/8/layout/pList2#1"/>
    <dgm:cxn modelId="{39778518-58BE-4353-AC3E-16E77D35A125}" type="presParOf" srcId="{93C8925A-29C2-2843-82EF-311694721451}" destId="{2041F0FC-EEC9-B148-9D2E-821350978FFE}" srcOrd="1" destOrd="0" presId="urn:microsoft.com/office/officeart/2005/8/layout/pList2#1"/>
    <dgm:cxn modelId="{B7D49FEE-1126-4B18-98EC-C399987B940D}" type="presParOf" srcId="{93C8925A-29C2-2843-82EF-311694721451}" destId="{EB850766-B8DB-C946-83D1-056F992B818C}" srcOrd="2" destOrd="0" presId="urn:microsoft.com/office/officeart/2005/8/layout/pList2#1"/>
    <dgm:cxn modelId="{F0BDEAC6-C676-4910-9619-E3D13D523DB7}" type="presParOf" srcId="{EB850766-B8DB-C946-83D1-056F992B818C}" destId="{06BF7615-0914-7143-A1DD-0774E3882B48}" srcOrd="0" destOrd="0" presId="urn:microsoft.com/office/officeart/2005/8/layout/pList2#1"/>
    <dgm:cxn modelId="{EAC185AE-20F0-44AA-BFA1-1E7CBC132CAB}" type="presParOf" srcId="{EB850766-B8DB-C946-83D1-056F992B818C}" destId="{216EBCA4-A808-8B46-B1C7-61268B123939}" srcOrd="1" destOrd="0" presId="urn:microsoft.com/office/officeart/2005/8/layout/pList2#1"/>
    <dgm:cxn modelId="{09323E7E-203A-4B3C-B082-E05935A4693C}" type="presParOf" srcId="{EB850766-B8DB-C946-83D1-056F992B818C}" destId="{3EA1DC58-42DF-EE43-8E7D-4D56A8C387CA}" srcOrd="2" destOrd="0" presId="urn:microsoft.com/office/officeart/2005/8/layout/pList2#1"/>
    <dgm:cxn modelId="{D812B76B-689B-424C-889C-000C835CBBAC}" type="presParOf" srcId="{93C8925A-29C2-2843-82EF-311694721451}" destId="{B48861F8-9B8E-B248-8FC5-DBF7CBFDDE32}" srcOrd="3" destOrd="0" presId="urn:microsoft.com/office/officeart/2005/8/layout/pList2#1"/>
    <dgm:cxn modelId="{1BD251CF-5C5D-4735-AB8F-EEBBBFB57168}" type="presParOf" srcId="{93C8925A-29C2-2843-82EF-311694721451}" destId="{64260132-CBA4-6542-96F1-F31EEC1A3FCE}" srcOrd="4" destOrd="0" presId="urn:microsoft.com/office/officeart/2005/8/layout/pList2#1"/>
    <dgm:cxn modelId="{3F66C50E-60EA-48D0-89D3-1ACE49FDB953}" type="presParOf" srcId="{64260132-CBA4-6542-96F1-F31EEC1A3FCE}" destId="{026120FE-141F-9448-B747-7D7DD66B12CA}" srcOrd="0" destOrd="0" presId="urn:microsoft.com/office/officeart/2005/8/layout/pList2#1"/>
    <dgm:cxn modelId="{C1F2ADF5-7929-436E-AF65-4B4AC06402AB}" type="presParOf" srcId="{64260132-CBA4-6542-96F1-F31EEC1A3FCE}" destId="{60E9300F-0DE0-0241-8E31-5699006A1399}" srcOrd="1" destOrd="0" presId="urn:microsoft.com/office/officeart/2005/8/layout/pList2#1"/>
    <dgm:cxn modelId="{F67150F2-B3D4-45A4-BA37-41D68013EAAE}" type="presParOf" srcId="{64260132-CBA4-6542-96F1-F31EEC1A3FCE}" destId="{E026A64A-BE08-B34D-B949-57ADBAFFA24C}" srcOrd="2" destOrd="0" presId="urn:microsoft.com/office/officeart/2005/8/layout/pList2#1"/>
    <dgm:cxn modelId="{4488C907-BC3E-421E-8325-FEF44AF8655F}" type="presParOf" srcId="{93C8925A-29C2-2843-82EF-311694721451}" destId="{0C2A5C16-E482-2246-987C-8C4BD7A154A4}" srcOrd="5" destOrd="0" presId="urn:microsoft.com/office/officeart/2005/8/layout/pList2#1"/>
    <dgm:cxn modelId="{14E753AE-E3CC-4F27-9296-C37AF490DBB0}" type="presParOf" srcId="{93C8925A-29C2-2843-82EF-311694721451}" destId="{CA5F8C49-3A0A-914C-86B5-664BCF87F5CE}" srcOrd="6" destOrd="0" presId="urn:microsoft.com/office/officeart/2005/8/layout/pList2#1"/>
    <dgm:cxn modelId="{5CE6F83E-3D08-46B7-A290-83A25C319841}" type="presParOf" srcId="{CA5F8C49-3A0A-914C-86B5-664BCF87F5CE}" destId="{2E7A6CBB-F23A-544B-9DB0-A7791E41F21F}" srcOrd="0" destOrd="0" presId="urn:microsoft.com/office/officeart/2005/8/layout/pList2#1"/>
    <dgm:cxn modelId="{79993482-EE8E-41D7-BC18-17B5FF82E6F0}" type="presParOf" srcId="{CA5F8C49-3A0A-914C-86B5-664BCF87F5CE}" destId="{749CD515-4421-DC47-9FE3-0C0F2C96AD0B}" srcOrd="1" destOrd="0" presId="urn:microsoft.com/office/officeart/2005/8/layout/pList2#1"/>
    <dgm:cxn modelId="{C5264BD8-1D51-4ED6-8D49-38B61DC1FA92}" type="presParOf" srcId="{CA5F8C49-3A0A-914C-86B5-664BCF87F5CE}" destId="{939FA2B8-B79B-5145-8614-57501C3A0B29}"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57721B-BEC3-5F40-9F75-835FF6573B78}" type="doc">
      <dgm:prSet loTypeId="urn:microsoft.com/office/officeart/2005/8/layout/pList1#1" loCatId="" qsTypeId="urn:microsoft.com/office/officeart/2005/8/quickstyle/simple2" qsCatId="simple" csTypeId="urn:microsoft.com/office/officeart/2005/8/colors/colorful3" csCatId="colorful" phldr="1"/>
      <dgm:spPr/>
      <dgm:t>
        <a:bodyPr/>
        <a:lstStyle/>
        <a:p>
          <a:endParaRPr lang="en-US"/>
        </a:p>
      </dgm:t>
    </dgm:pt>
    <dgm:pt modelId="{62ABA8BF-8212-7646-A06B-FD3F56F2117E}">
      <dgm:prSet/>
      <dgm:spPr/>
      <dgm:t>
        <a:bodyPr/>
        <a:lstStyle/>
        <a:p>
          <a:pPr algn="l"/>
          <a:r>
            <a:rPr lang="en-US" b="1" dirty="0" smtClean="0"/>
            <a:t>TEM of Sesbania roots containing lead in the cells</a:t>
          </a:r>
          <a:endParaRPr lang="en-US" b="1" dirty="0"/>
        </a:p>
      </dgm:t>
    </dgm:pt>
    <dgm:pt modelId="{6BD680E5-8AD8-374F-981B-E9765E100643}" type="parTrans" cxnId="{C7EE0B45-FC77-C946-B21E-25E30931EE29}">
      <dgm:prSet/>
      <dgm:spPr/>
      <dgm:t>
        <a:bodyPr/>
        <a:lstStyle/>
        <a:p>
          <a:endParaRPr lang="en-US"/>
        </a:p>
      </dgm:t>
    </dgm:pt>
    <dgm:pt modelId="{D08A72BE-1D89-1D41-8FB1-C0B119E88C88}" type="sibTrans" cxnId="{C7EE0B45-FC77-C946-B21E-25E30931EE29}">
      <dgm:prSet/>
      <dgm:spPr/>
      <dgm:t>
        <a:bodyPr/>
        <a:lstStyle/>
        <a:p>
          <a:endParaRPr lang="en-US"/>
        </a:p>
      </dgm:t>
    </dgm:pt>
    <dgm:pt modelId="{9797ADF5-75B6-FE41-A5F6-99DE6CE8B656}">
      <dgm:prSet/>
      <dgm:spPr/>
      <dgm:t>
        <a:bodyPr/>
        <a:lstStyle/>
        <a:p>
          <a:r>
            <a:rPr lang="en-US" b="1" dirty="0" smtClean="0"/>
            <a:t>Sahi et al. EST 36, 4676-4680, 2002</a:t>
          </a:r>
          <a:endParaRPr lang="en-US" dirty="0"/>
        </a:p>
      </dgm:t>
    </dgm:pt>
    <dgm:pt modelId="{CC1DED3D-B365-EB4B-A3DE-255B71E40B01}" type="parTrans" cxnId="{70C3A611-C71B-BF4F-AA1C-CB2749CFC3DE}">
      <dgm:prSet/>
      <dgm:spPr/>
      <dgm:t>
        <a:bodyPr/>
        <a:lstStyle/>
        <a:p>
          <a:endParaRPr lang="en-US"/>
        </a:p>
      </dgm:t>
    </dgm:pt>
    <dgm:pt modelId="{FF908FB0-53F3-2940-B07D-829738945089}" type="sibTrans" cxnId="{70C3A611-C71B-BF4F-AA1C-CB2749CFC3DE}">
      <dgm:prSet/>
      <dgm:spPr/>
      <dgm:t>
        <a:bodyPr/>
        <a:lstStyle/>
        <a:p>
          <a:endParaRPr lang="en-US"/>
        </a:p>
      </dgm:t>
    </dgm:pt>
    <dgm:pt modelId="{82F4E28A-088E-F249-AAAF-8A1A929EEC3D}">
      <dgm:prSet/>
      <dgm:spPr/>
      <dgm:t>
        <a:bodyPr/>
        <a:lstStyle/>
        <a:p>
          <a:r>
            <a:rPr lang="en-US" b="1" dirty="0" smtClean="0"/>
            <a:t>Monodisperse spherical gold particles in Sesbania roots. Sharma et al. 2007</a:t>
          </a:r>
          <a:endParaRPr lang="en-US" b="1" dirty="0"/>
        </a:p>
      </dgm:t>
    </dgm:pt>
    <dgm:pt modelId="{6B5F97B4-2EF6-D74F-9DEC-56139FAC5734}" type="parTrans" cxnId="{EFCCCA69-22DC-E34E-BCDB-BDBEF1AB17FB}">
      <dgm:prSet/>
      <dgm:spPr/>
      <dgm:t>
        <a:bodyPr/>
        <a:lstStyle/>
        <a:p>
          <a:endParaRPr lang="en-US"/>
        </a:p>
      </dgm:t>
    </dgm:pt>
    <dgm:pt modelId="{521F41A9-3AAF-4043-B9CE-A21A4F3154D8}" type="sibTrans" cxnId="{EFCCCA69-22DC-E34E-BCDB-BDBEF1AB17FB}">
      <dgm:prSet/>
      <dgm:spPr/>
      <dgm:t>
        <a:bodyPr/>
        <a:lstStyle/>
        <a:p>
          <a:endParaRPr lang="en-US"/>
        </a:p>
      </dgm:t>
    </dgm:pt>
    <dgm:pt modelId="{3A19DE51-200A-9C48-9029-0ECC3CCECD30}">
      <dgm:prSet/>
      <dgm:spPr/>
      <dgm:t>
        <a:bodyPr/>
        <a:lstStyle/>
        <a:p>
          <a:endParaRPr lang="en-US" dirty="0"/>
        </a:p>
      </dgm:t>
    </dgm:pt>
    <dgm:pt modelId="{7D61A0DC-7DB1-4645-BD7D-80037DDB6026}" type="parTrans" cxnId="{6B40BD3D-116C-EF44-A05C-4A208CA0A7EC}">
      <dgm:prSet/>
      <dgm:spPr/>
      <dgm:t>
        <a:bodyPr/>
        <a:lstStyle/>
        <a:p>
          <a:endParaRPr lang="en-US"/>
        </a:p>
      </dgm:t>
    </dgm:pt>
    <dgm:pt modelId="{E36D6457-8D19-1245-9F89-A71C98A0DDC3}" type="sibTrans" cxnId="{6B40BD3D-116C-EF44-A05C-4A208CA0A7EC}">
      <dgm:prSet/>
      <dgm:spPr/>
      <dgm:t>
        <a:bodyPr/>
        <a:lstStyle/>
        <a:p>
          <a:endParaRPr lang="en-US"/>
        </a:p>
      </dgm:t>
    </dgm:pt>
    <dgm:pt modelId="{F2FE9924-290F-7F4B-859E-20808AC446EE}">
      <dgm:prSet/>
      <dgm:spPr/>
      <dgm:t>
        <a:bodyPr/>
        <a:lstStyle/>
        <a:p>
          <a:endParaRPr lang="en-US" b="1" dirty="0"/>
        </a:p>
      </dgm:t>
    </dgm:pt>
    <dgm:pt modelId="{E821579B-DD44-F34F-99D4-8D1508A0E9C5}" type="sibTrans" cxnId="{5811C3AB-23E4-C14A-87CA-56C36E5BBA81}">
      <dgm:prSet/>
      <dgm:spPr/>
      <dgm:t>
        <a:bodyPr/>
        <a:lstStyle/>
        <a:p>
          <a:endParaRPr lang="en-US"/>
        </a:p>
      </dgm:t>
    </dgm:pt>
    <dgm:pt modelId="{1E6A3DD0-497D-F141-9AF6-358C0D9C2B9B}" type="parTrans" cxnId="{5811C3AB-23E4-C14A-87CA-56C36E5BBA81}">
      <dgm:prSet/>
      <dgm:spPr/>
      <dgm:t>
        <a:bodyPr/>
        <a:lstStyle/>
        <a:p>
          <a:endParaRPr lang="en-US"/>
        </a:p>
      </dgm:t>
    </dgm:pt>
    <dgm:pt modelId="{EA36E3C3-2B61-844B-A769-6DE06D348697}" type="pres">
      <dgm:prSet presAssocID="{9557721B-BEC3-5F40-9F75-835FF6573B78}" presName="Name0" presStyleCnt="0">
        <dgm:presLayoutVars>
          <dgm:dir/>
          <dgm:resizeHandles val="exact"/>
        </dgm:presLayoutVars>
      </dgm:prSet>
      <dgm:spPr/>
      <dgm:t>
        <a:bodyPr/>
        <a:lstStyle/>
        <a:p>
          <a:endParaRPr lang="en-US"/>
        </a:p>
      </dgm:t>
    </dgm:pt>
    <dgm:pt modelId="{C3914683-078E-9443-8F75-EAD2655A8BD8}" type="pres">
      <dgm:prSet presAssocID="{62ABA8BF-8212-7646-A06B-FD3F56F2117E}" presName="compNode" presStyleCnt="0"/>
      <dgm:spPr/>
      <dgm:t>
        <a:bodyPr/>
        <a:lstStyle/>
        <a:p>
          <a:endParaRPr lang="en-US"/>
        </a:p>
      </dgm:t>
    </dgm:pt>
    <dgm:pt modelId="{E04184A3-757A-BE46-99CC-5472AB08373F}" type="pres">
      <dgm:prSet presAssocID="{62ABA8BF-8212-7646-A06B-FD3F56F2117E}" presName="pictRect" presStyleLbl="node1" presStyleIdx="0" presStyleCnt="5" custScaleX="121403" custScaleY="174958" custLinFactNeighborX="-27390" custLinFactNeighborY="11509"/>
      <dgm:spPr>
        <a:blipFill rotWithShape="1">
          <a:blip xmlns:r="http://schemas.openxmlformats.org/officeDocument/2006/relationships" r:embed="rId1"/>
          <a:stretch>
            <a:fillRect/>
          </a:stretch>
        </a:blipFill>
      </dgm:spPr>
      <dgm:t>
        <a:bodyPr/>
        <a:lstStyle/>
        <a:p>
          <a:endParaRPr lang="en-US"/>
        </a:p>
      </dgm:t>
    </dgm:pt>
    <dgm:pt modelId="{64CB4BA4-6D27-2A46-B92F-2EC4046AE832}" type="pres">
      <dgm:prSet presAssocID="{62ABA8BF-8212-7646-A06B-FD3F56F2117E}" presName="textRect" presStyleLbl="revTx" presStyleIdx="0" presStyleCnt="5" custScaleX="190154" custScaleY="55776" custLinFactNeighborX="-4292" custLinFactNeighborY="71682">
        <dgm:presLayoutVars>
          <dgm:bulletEnabled val="1"/>
        </dgm:presLayoutVars>
      </dgm:prSet>
      <dgm:spPr/>
      <dgm:t>
        <a:bodyPr/>
        <a:lstStyle/>
        <a:p>
          <a:endParaRPr lang="en-US"/>
        </a:p>
      </dgm:t>
    </dgm:pt>
    <dgm:pt modelId="{ABE4A18D-FEBF-764B-A5C9-CCA0772CB5C1}" type="pres">
      <dgm:prSet presAssocID="{D08A72BE-1D89-1D41-8FB1-C0B119E88C88}" presName="sibTrans" presStyleLbl="sibTrans2D1" presStyleIdx="0" presStyleCnt="0"/>
      <dgm:spPr/>
      <dgm:t>
        <a:bodyPr/>
        <a:lstStyle/>
        <a:p>
          <a:endParaRPr lang="en-US"/>
        </a:p>
      </dgm:t>
    </dgm:pt>
    <dgm:pt modelId="{59D4330C-E2AD-6440-A33F-33AB53EFC174}" type="pres">
      <dgm:prSet presAssocID="{9797ADF5-75B6-FE41-A5F6-99DE6CE8B656}" presName="compNode" presStyleCnt="0"/>
      <dgm:spPr/>
      <dgm:t>
        <a:bodyPr/>
        <a:lstStyle/>
        <a:p>
          <a:endParaRPr lang="en-US"/>
        </a:p>
      </dgm:t>
    </dgm:pt>
    <dgm:pt modelId="{5DF4E0EB-61CE-1348-A4A8-DF78658E68A6}" type="pres">
      <dgm:prSet presAssocID="{9797ADF5-75B6-FE41-A5F6-99DE6CE8B656}" presName="pictRect" presStyleLbl="node1" presStyleIdx="1" presStyleCnt="5" custScaleX="119073" custScaleY="169577" custLinFactNeighborX="-92215" custLinFactNeighborY="10863"/>
      <dgm:spPr>
        <a:blipFill rotWithShape="1">
          <a:blip xmlns:r="http://schemas.openxmlformats.org/officeDocument/2006/relationships" r:embed="rId2"/>
          <a:stretch>
            <a:fillRect/>
          </a:stretch>
        </a:blipFill>
      </dgm:spPr>
      <dgm:t>
        <a:bodyPr/>
        <a:lstStyle/>
        <a:p>
          <a:endParaRPr lang="en-US"/>
        </a:p>
      </dgm:t>
    </dgm:pt>
    <dgm:pt modelId="{5C4998B9-AAA8-B744-BFC4-AEEF0E443CC9}" type="pres">
      <dgm:prSet presAssocID="{9797ADF5-75B6-FE41-A5F6-99DE6CE8B656}" presName="textRect" presStyleLbl="revTx" presStyleIdx="1" presStyleCnt="5" custScaleX="218263" custScaleY="48018" custLinFactNeighborX="-78131" custLinFactNeighborY="68033">
        <dgm:presLayoutVars>
          <dgm:bulletEnabled val="1"/>
        </dgm:presLayoutVars>
      </dgm:prSet>
      <dgm:spPr/>
      <dgm:t>
        <a:bodyPr/>
        <a:lstStyle/>
        <a:p>
          <a:endParaRPr lang="en-US"/>
        </a:p>
      </dgm:t>
    </dgm:pt>
    <dgm:pt modelId="{D7AFA10A-3D2F-2E49-A42C-4ED02763A55D}" type="pres">
      <dgm:prSet presAssocID="{FF908FB0-53F3-2940-B07D-829738945089}" presName="sibTrans" presStyleLbl="sibTrans2D1" presStyleIdx="0" presStyleCnt="0"/>
      <dgm:spPr/>
      <dgm:t>
        <a:bodyPr/>
        <a:lstStyle/>
        <a:p>
          <a:endParaRPr lang="en-US"/>
        </a:p>
      </dgm:t>
    </dgm:pt>
    <dgm:pt modelId="{E3C07E47-265F-5645-8D91-43B4943647DC}" type="pres">
      <dgm:prSet presAssocID="{F2FE9924-290F-7F4B-859E-20808AC446EE}" presName="compNode" presStyleCnt="0"/>
      <dgm:spPr/>
      <dgm:t>
        <a:bodyPr/>
        <a:lstStyle/>
        <a:p>
          <a:endParaRPr lang="en-US"/>
        </a:p>
      </dgm:t>
    </dgm:pt>
    <dgm:pt modelId="{D9193784-8E49-4343-A12C-2347B1FBC4C6}" type="pres">
      <dgm:prSet presAssocID="{F2FE9924-290F-7F4B-859E-20808AC446EE}" presName="pictRect" presStyleLbl="node1" presStyleIdx="2" presStyleCnt="5" custScaleX="113801" custScaleY="153007" custLinFactNeighborX="-9840" custLinFactNeighborY="33279"/>
      <dgm:spPr>
        <a:blipFill rotWithShape="1">
          <a:blip xmlns:r="http://schemas.openxmlformats.org/officeDocument/2006/relationships" r:embed="rId3"/>
          <a:stretch>
            <a:fillRect/>
          </a:stretch>
        </a:blipFill>
      </dgm:spPr>
      <dgm:t>
        <a:bodyPr/>
        <a:lstStyle/>
        <a:p>
          <a:endParaRPr lang="en-US"/>
        </a:p>
      </dgm:t>
    </dgm:pt>
    <dgm:pt modelId="{AEE20582-2BE2-5442-9E5B-239470F96A5E}" type="pres">
      <dgm:prSet presAssocID="{F2FE9924-290F-7F4B-859E-20808AC446EE}" presName="textRect" presStyleLbl="revTx" presStyleIdx="2" presStyleCnt="5" custLinFactX="100000" custLinFactNeighborX="179722" custLinFactNeighborY="-68224">
        <dgm:presLayoutVars>
          <dgm:bulletEnabled val="1"/>
        </dgm:presLayoutVars>
      </dgm:prSet>
      <dgm:spPr/>
      <dgm:t>
        <a:bodyPr/>
        <a:lstStyle/>
        <a:p>
          <a:endParaRPr lang="en-US"/>
        </a:p>
      </dgm:t>
    </dgm:pt>
    <dgm:pt modelId="{A564E698-8A55-DE43-B06F-30B114875E68}" type="pres">
      <dgm:prSet presAssocID="{E821579B-DD44-F34F-99D4-8D1508A0E9C5}" presName="sibTrans" presStyleLbl="sibTrans2D1" presStyleIdx="0" presStyleCnt="0"/>
      <dgm:spPr/>
      <dgm:t>
        <a:bodyPr/>
        <a:lstStyle/>
        <a:p>
          <a:endParaRPr lang="en-US"/>
        </a:p>
      </dgm:t>
    </dgm:pt>
    <dgm:pt modelId="{FA307C08-F595-324F-82B9-1E53A854C5BA}" type="pres">
      <dgm:prSet presAssocID="{82F4E28A-088E-F249-AAAF-8A1A929EEC3D}" presName="compNode" presStyleCnt="0"/>
      <dgm:spPr/>
      <dgm:t>
        <a:bodyPr/>
        <a:lstStyle/>
        <a:p>
          <a:endParaRPr lang="en-US"/>
        </a:p>
      </dgm:t>
    </dgm:pt>
    <dgm:pt modelId="{177BEA92-10DC-AB46-A151-CEA765D1B198}" type="pres">
      <dgm:prSet presAssocID="{82F4E28A-088E-F249-AAAF-8A1A929EEC3D}" presName="pictRect" presStyleLbl="node1" presStyleIdx="3" presStyleCnt="5" custScaleX="120270" custScaleY="150039" custLinFactNeighborX="-1123" custLinFactNeighborY="42089"/>
      <dgm:spPr>
        <a:blipFill rotWithShape="1">
          <a:blip xmlns:r="http://schemas.openxmlformats.org/officeDocument/2006/relationships" r:embed="rId4"/>
          <a:stretch>
            <a:fillRect/>
          </a:stretch>
        </a:blipFill>
      </dgm:spPr>
      <dgm:t>
        <a:bodyPr/>
        <a:lstStyle/>
        <a:p>
          <a:endParaRPr lang="en-US"/>
        </a:p>
      </dgm:t>
    </dgm:pt>
    <dgm:pt modelId="{3E70C0B2-3390-BD47-8939-57E001C56737}" type="pres">
      <dgm:prSet presAssocID="{82F4E28A-088E-F249-AAAF-8A1A929EEC3D}" presName="textRect" presStyleLbl="revTx" presStyleIdx="3" presStyleCnt="5" custScaleX="150004" custScaleY="57586" custLinFactX="33870" custLinFactY="-75138" custLinFactNeighborX="100000" custLinFactNeighborY="-100000">
        <dgm:presLayoutVars>
          <dgm:bulletEnabled val="1"/>
        </dgm:presLayoutVars>
      </dgm:prSet>
      <dgm:spPr/>
      <dgm:t>
        <a:bodyPr/>
        <a:lstStyle/>
        <a:p>
          <a:endParaRPr lang="en-US"/>
        </a:p>
      </dgm:t>
    </dgm:pt>
    <dgm:pt modelId="{468A876C-F8C1-1249-AD03-5FD26AAEF927}" type="pres">
      <dgm:prSet presAssocID="{521F41A9-3AAF-4043-B9CE-A21A4F3154D8}" presName="sibTrans" presStyleLbl="sibTrans2D1" presStyleIdx="0" presStyleCnt="0"/>
      <dgm:spPr/>
      <dgm:t>
        <a:bodyPr/>
        <a:lstStyle/>
        <a:p>
          <a:endParaRPr lang="en-US"/>
        </a:p>
      </dgm:t>
    </dgm:pt>
    <dgm:pt modelId="{4B102AF2-4756-3C4D-8D26-860F33260F4F}" type="pres">
      <dgm:prSet presAssocID="{3A19DE51-200A-9C48-9029-0ECC3CCECD30}" presName="compNode" presStyleCnt="0"/>
      <dgm:spPr/>
      <dgm:t>
        <a:bodyPr/>
        <a:lstStyle/>
        <a:p>
          <a:endParaRPr lang="en-US"/>
        </a:p>
      </dgm:t>
    </dgm:pt>
    <dgm:pt modelId="{640C8F95-8E09-A34A-95F5-82CAFBC0A602}" type="pres">
      <dgm:prSet presAssocID="{3A19DE51-200A-9C48-9029-0ECC3CCECD30}" presName="pictRect" presStyleLbl="node1" presStyleIdx="4" presStyleCnt="5" custScaleX="110402" custScaleY="166416" custLinFactY="-73827" custLinFactNeighborX="-975" custLinFactNeighborY="-100000"/>
      <dgm:spPr>
        <a:blipFill rotWithShape="1">
          <a:blip xmlns:r="http://schemas.openxmlformats.org/officeDocument/2006/relationships" r:embed="rId5"/>
          <a:stretch>
            <a:fillRect/>
          </a:stretch>
        </a:blipFill>
      </dgm:spPr>
      <dgm:t>
        <a:bodyPr/>
        <a:lstStyle/>
        <a:p>
          <a:endParaRPr lang="en-US"/>
        </a:p>
      </dgm:t>
    </dgm:pt>
    <dgm:pt modelId="{7EBC8004-0500-5840-8065-B67CA36FB44C}" type="pres">
      <dgm:prSet presAssocID="{3A19DE51-200A-9C48-9029-0ECC3CCECD30}" presName="textRect" presStyleLbl="revTx" presStyleIdx="4" presStyleCnt="5">
        <dgm:presLayoutVars>
          <dgm:bulletEnabled val="1"/>
        </dgm:presLayoutVars>
      </dgm:prSet>
      <dgm:spPr/>
      <dgm:t>
        <a:bodyPr/>
        <a:lstStyle/>
        <a:p>
          <a:endParaRPr lang="en-US"/>
        </a:p>
      </dgm:t>
    </dgm:pt>
  </dgm:ptLst>
  <dgm:cxnLst>
    <dgm:cxn modelId="{96F7E544-1176-4641-9059-253415C56F03}" type="presOf" srcId="{521F41A9-3AAF-4043-B9CE-A21A4F3154D8}" destId="{468A876C-F8C1-1249-AD03-5FD26AAEF927}" srcOrd="0" destOrd="0" presId="urn:microsoft.com/office/officeart/2005/8/layout/pList1#1"/>
    <dgm:cxn modelId="{8995F75B-C4A1-499F-9EB0-0D7FB660B610}" type="presOf" srcId="{F2FE9924-290F-7F4B-859E-20808AC446EE}" destId="{AEE20582-2BE2-5442-9E5B-239470F96A5E}" srcOrd="0" destOrd="0" presId="urn:microsoft.com/office/officeart/2005/8/layout/pList1#1"/>
    <dgm:cxn modelId="{5811C3AB-23E4-C14A-87CA-56C36E5BBA81}" srcId="{9557721B-BEC3-5F40-9F75-835FF6573B78}" destId="{F2FE9924-290F-7F4B-859E-20808AC446EE}" srcOrd="2" destOrd="0" parTransId="{1E6A3DD0-497D-F141-9AF6-358C0D9C2B9B}" sibTransId="{E821579B-DD44-F34F-99D4-8D1508A0E9C5}"/>
    <dgm:cxn modelId="{5BC2FCA4-E59A-4C7E-8B8B-FC2D4A7D7D7F}" type="presOf" srcId="{D08A72BE-1D89-1D41-8FB1-C0B119E88C88}" destId="{ABE4A18D-FEBF-764B-A5C9-CCA0772CB5C1}" srcOrd="0" destOrd="0" presId="urn:microsoft.com/office/officeart/2005/8/layout/pList1#1"/>
    <dgm:cxn modelId="{C7EE0B45-FC77-C946-B21E-25E30931EE29}" srcId="{9557721B-BEC3-5F40-9F75-835FF6573B78}" destId="{62ABA8BF-8212-7646-A06B-FD3F56F2117E}" srcOrd="0" destOrd="0" parTransId="{6BD680E5-8AD8-374F-981B-E9765E100643}" sibTransId="{D08A72BE-1D89-1D41-8FB1-C0B119E88C88}"/>
    <dgm:cxn modelId="{A3D60553-B9B9-417D-BFBC-83261D205C1F}" type="presOf" srcId="{E821579B-DD44-F34F-99D4-8D1508A0E9C5}" destId="{A564E698-8A55-DE43-B06F-30B114875E68}" srcOrd="0" destOrd="0" presId="urn:microsoft.com/office/officeart/2005/8/layout/pList1#1"/>
    <dgm:cxn modelId="{ED3D93C4-2605-4CFB-B0B7-6DFA0FCA2DAD}" type="presOf" srcId="{9557721B-BEC3-5F40-9F75-835FF6573B78}" destId="{EA36E3C3-2B61-844B-A769-6DE06D348697}" srcOrd="0" destOrd="0" presId="urn:microsoft.com/office/officeart/2005/8/layout/pList1#1"/>
    <dgm:cxn modelId="{876C05CC-1C3A-4B66-A87F-CB1285704D17}" type="presOf" srcId="{3A19DE51-200A-9C48-9029-0ECC3CCECD30}" destId="{7EBC8004-0500-5840-8065-B67CA36FB44C}" srcOrd="0" destOrd="0" presId="urn:microsoft.com/office/officeart/2005/8/layout/pList1#1"/>
    <dgm:cxn modelId="{EFCCCA69-22DC-E34E-BCDB-BDBEF1AB17FB}" srcId="{9557721B-BEC3-5F40-9F75-835FF6573B78}" destId="{82F4E28A-088E-F249-AAAF-8A1A929EEC3D}" srcOrd="3" destOrd="0" parTransId="{6B5F97B4-2EF6-D74F-9DEC-56139FAC5734}" sibTransId="{521F41A9-3AAF-4043-B9CE-A21A4F3154D8}"/>
    <dgm:cxn modelId="{E98783C0-621D-4FB2-AD3D-A9C286095342}" type="presOf" srcId="{82F4E28A-088E-F249-AAAF-8A1A929EEC3D}" destId="{3E70C0B2-3390-BD47-8939-57E001C56737}" srcOrd="0" destOrd="0" presId="urn:microsoft.com/office/officeart/2005/8/layout/pList1#1"/>
    <dgm:cxn modelId="{79C026AC-F748-4B44-9E43-D04B4FD4D38F}" type="presOf" srcId="{9797ADF5-75B6-FE41-A5F6-99DE6CE8B656}" destId="{5C4998B9-AAA8-B744-BFC4-AEEF0E443CC9}" srcOrd="0" destOrd="0" presId="urn:microsoft.com/office/officeart/2005/8/layout/pList1#1"/>
    <dgm:cxn modelId="{6B40BD3D-116C-EF44-A05C-4A208CA0A7EC}" srcId="{9557721B-BEC3-5F40-9F75-835FF6573B78}" destId="{3A19DE51-200A-9C48-9029-0ECC3CCECD30}" srcOrd="4" destOrd="0" parTransId="{7D61A0DC-7DB1-4645-BD7D-80037DDB6026}" sibTransId="{E36D6457-8D19-1245-9F89-A71C98A0DDC3}"/>
    <dgm:cxn modelId="{1C1058C1-A2BD-481B-9839-37F3A1A2F424}" type="presOf" srcId="{62ABA8BF-8212-7646-A06B-FD3F56F2117E}" destId="{64CB4BA4-6D27-2A46-B92F-2EC4046AE832}" srcOrd="0" destOrd="0" presId="urn:microsoft.com/office/officeart/2005/8/layout/pList1#1"/>
    <dgm:cxn modelId="{C53000FE-E026-4719-B40F-E00719CE4FB0}" type="presOf" srcId="{FF908FB0-53F3-2940-B07D-829738945089}" destId="{D7AFA10A-3D2F-2E49-A42C-4ED02763A55D}" srcOrd="0" destOrd="0" presId="urn:microsoft.com/office/officeart/2005/8/layout/pList1#1"/>
    <dgm:cxn modelId="{70C3A611-C71B-BF4F-AA1C-CB2749CFC3DE}" srcId="{9557721B-BEC3-5F40-9F75-835FF6573B78}" destId="{9797ADF5-75B6-FE41-A5F6-99DE6CE8B656}" srcOrd="1" destOrd="0" parTransId="{CC1DED3D-B365-EB4B-A3DE-255B71E40B01}" sibTransId="{FF908FB0-53F3-2940-B07D-829738945089}"/>
    <dgm:cxn modelId="{79A22497-E6A5-4EB3-BDA2-2C837D055A2C}" type="presParOf" srcId="{EA36E3C3-2B61-844B-A769-6DE06D348697}" destId="{C3914683-078E-9443-8F75-EAD2655A8BD8}" srcOrd="0" destOrd="0" presId="urn:microsoft.com/office/officeart/2005/8/layout/pList1#1"/>
    <dgm:cxn modelId="{34DC14AF-59BE-403E-9ECD-91AA92FF8E98}" type="presParOf" srcId="{C3914683-078E-9443-8F75-EAD2655A8BD8}" destId="{E04184A3-757A-BE46-99CC-5472AB08373F}" srcOrd="0" destOrd="0" presId="urn:microsoft.com/office/officeart/2005/8/layout/pList1#1"/>
    <dgm:cxn modelId="{887371BC-8307-4707-9AE9-87E27BC5DD37}" type="presParOf" srcId="{C3914683-078E-9443-8F75-EAD2655A8BD8}" destId="{64CB4BA4-6D27-2A46-B92F-2EC4046AE832}" srcOrd="1" destOrd="0" presId="urn:microsoft.com/office/officeart/2005/8/layout/pList1#1"/>
    <dgm:cxn modelId="{5AA69585-2DEE-46EC-A4E0-E7D3A7C9006D}" type="presParOf" srcId="{EA36E3C3-2B61-844B-A769-6DE06D348697}" destId="{ABE4A18D-FEBF-764B-A5C9-CCA0772CB5C1}" srcOrd="1" destOrd="0" presId="urn:microsoft.com/office/officeart/2005/8/layout/pList1#1"/>
    <dgm:cxn modelId="{E2EBE28B-E25D-40DC-A0DF-1314C4EB8985}" type="presParOf" srcId="{EA36E3C3-2B61-844B-A769-6DE06D348697}" destId="{59D4330C-E2AD-6440-A33F-33AB53EFC174}" srcOrd="2" destOrd="0" presId="urn:microsoft.com/office/officeart/2005/8/layout/pList1#1"/>
    <dgm:cxn modelId="{911BBCFA-7ED5-4AEE-8630-B7ED81A1F41B}" type="presParOf" srcId="{59D4330C-E2AD-6440-A33F-33AB53EFC174}" destId="{5DF4E0EB-61CE-1348-A4A8-DF78658E68A6}" srcOrd="0" destOrd="0" presId="urn:microsoft.com/office/officeart/2005/8/layout/pList1#1"/>
    <dgm:cxn modelId="{C7DD7D31-A3E0-49D1-AA2A-BFA5A37AB22E}" type="presParOf" srcId="{59D4330C-E2AD-6440-A33F-33AB53EFC174}" destId="{5C4998B9-AAA8-B744-BFC4-AEEF0E443CC9}" srcOrd="1" destOrd="0" presId="urn:microsoft.com/office/officeart/2005/8/layout/pList1#1"/>
    <dgm:cxn modelId="{479D4E46-6340-46DC-98F9-05C2B2AD23A6}" type="presParOf" srcId="{EA36E3C3-2B61-844B-A769-6DE06D348697}" destId="{D7AFA10A-3D2F-2E49-A42C-4ED02763A55D}" srcOrd="3" destOrd="0" presId="urn:microsoft.com/office/officeart/2005/8/layout/pList1#1"/>
    <dgm:cxn modelId="{68D9FFBB-37C9-409C-AC7C-9269F9ABCDB3}" type="presParOf" srcId="{EA36E3C3-2B61-844B-A769-6DE06D348697}" destId="{E3C07E47-265F-5645-8D91-43B4943647DC}" srcOrd="4" destOrd="0" presId="urn:microsoft.com/office/officeart/2005/8/layout/pList1#1"/>
    <dgm:cxn modelId="{A8F6C5EC-02DB-4AB6-9C90-96B7A5F8CB60}" type="presParOf" srcId="{E3C07E47-265F-5645-8D91-43B4943647DC}" destId="{D9193784-8E49-4343-A12C-2347B1FBC4C6}" srcOrd="0" destOrd="0" presId="urn:microsoft.com/office/officeart/2005/8/layout/pList1#1"/>
    <dgm:cxn modelId="{F27EAA31-E2D8-442E-81AE-A5EA61F04FF1}" type="presParOf" srcId="{E3C07E47-265F-5645-8D91-43B4943647DC}" destId="{AEE20582-2BE2-5442-9E5B-239470F96A5E}" srcOrd="1" destOrd="0" presId="urn:microsoft.com/office/officeart/2005/8/layout/pList1#1"/>
    <dgm:cxn modelId="{DF4B2B38-BE33-42F4-8768-0E4BFE08BB59}" type="presParOf" srcId="{EA36E3C3-2B61-844B-A769-6DE06D348697}" destId="{A564E698-8A55-DE43-B06F-30B114875E68}" srcOrd="5" destOrd="0" presId="urn:microsoft.com/office/officeart/2005/8/layout/pList1#1"/>
    <dgm:cxn modelId="{F1BEB8A3-85D3-48DF-ADD3-042D25919834}" type="presParOf" srcId="{EA36E3C3-2B61-844B-A769-6DE06D348697}" destId="{FA307C08-F595-324F-82B9-1E53A854C5BA}" srcOrd="6" destOrd="0" presId="urn:microsoft.com/office/officeart/2005/8/layout/pList1#1"/>
    <dgm:cxn modelId="{1F92023B-50C1-4318-92D7-E67081FECE04}" type="presParOf" srcId="{FA307C08-F595-324F-82B9-1E53A854C5BA}" destId="{177BEA92-10DC-AB46-A151-CEA765D1B198}" srcOrd="0" destOrd="0" presId="urn:microsoft.com/office/officeart/2005/8/layout/pList1#1"/>
    <dgm:cxn modelId="{7A3047CA-1C9C-430F-8231-287C0B7555A7}" type="presParOf" srcId="{FA307C08-F595-324F-82B9-1E53A854C5BA}" destId="{3E70C0B2-3390-BD47-8939-57E001C56737}" srcOrd="1" destOrd="0" presId="urn:microsoft.com/office/officeart/2005/8/layout/pList1#1"/>
    <dgm:cxn modelId="{A703F8D4-9BAC-42CD-95B9-6B70B927DD37}" type="presParOf" srcId="{EA36E3C3-2B61-844B-A769-6DE06D348697}" destId="{468A876C-F8C1-1249-AD03-5FD26AAEF927}" srcOrd="7" destOrd="0" presId="urn:microsoft.com/office/officeart/2005/8/layout/pList1#1"/>
    <dgm:cxn modelId="{AD093720-F17C-4CAC-8870-0A7F0F380001}" type="presParOf" srcId="{EA36E3C3-2B61-844B-A769-6DE06D348697}" destId="{4B102AF2-4756-3C4D-8D26-860F33260F4F}" srcOrd="8" destOrd="0" presId="urn:microsoft.com/office/officeart/2005/8/layout/pList1#1"/>
    <dgm:cxn modelId="{F691C13C-EDD6-4CF9-948B-E84DA51FA7E8}" type="presParOf" srcId="{4B102AF2-4756-3C4D-8D26-860F33260F4F}" destId="{640C8F95-8E09-A34A-95F5-82CAFBC0A602}" srcOrd="0" destOrd="0" presId="urn:microsoft.com/office/officeart/2005/8/layout/pList1#1"/>
    <dgm:cxn modelId="{D3A047AF-FDEF-4C25-9F37-E4E6C29E0144}" type="presParOf" srcId="{4B102AF2-4756-3C4D-8D26-860F33260F4F}" destId="{7EBC8004-0500-5840-8065-B67CA36FB44C}"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91AE1-F987-4C93-982D-5D99C3CB738D}" type="datetimeFigureOut">
              <a:rPr lang="en-US" smtClean="0"/>
              <a:t>10/25/2016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2351A-D229-4D7D-845B-61352798A972}" type="slidenum">
              <a:rPr lang="en-US" smtClean="0"/>
              <a:t>‹#›</a:t>
            </a:fld>
            <a:endParaRPr lang="en-US"/>
          </a:p>
        </p:txBody>
      </p:sp>
    </p:spTree>
    <p:extLst>
      <p:ext uri="{BB962C8B-B14F-4D97-AF65-F5344CB8AC3E}">
        <p14:creationId xmlns:p14="http://schemas.microsoft.com/office/powerpoint/2010/main" val="334985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6B1EC-F775-4D50-98C0-95B58C4E530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45905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374DE-07DB-4E4B-90F5-04FB48AB9C76}" type="slidenum">
              <a:rPr lang="en-US" smtClean="0"/>
              <a:pPr/>
              <a:t>78</a:t>
            </a:fld>
            <a:endParaRPr lang="en-US"/>
          </a:p>
        </p:txBody>
      </p:sp>
    </p:spTree>
    <p:extLst>
      <p:ext uri="{BB962C8B-B14F-4D97-AF65-F5344CB8AC3E}">
        <p14:creationId xmlns:p14="http://schemas.microsoft.com/office/powerpoint/2010/main" val="404435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None/>
            </a:pPr>
            <a:r>
              <a:rPr lang="en-US" dirty="0" smtClean="0"/>
              <a:t>I use field and laboratory experimentation in conjunction with molecular genetic tools to understand local adaptation, speciation, and gene flow using amphibian species as models. My goal is to provide empirical data that are relevant to the conservation and management of amphibian populations while simultaneously improving our understanding of evolutionary mechanisms in general.</a:t>
            </a:r>
          </a:p>
          <a:p>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14119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 graduate research in the Johnson lab involves</a:t>
            </a:r>
            <a:r>
              <a:rPr lang="en-US" baseline="0" dirty="0" smtClean="0"/>
              <a:t> landscape genetics of the marbled salamander at Mammoth Cave Natl. Park. Landscape genetics identifies patterns of gene flow (red arrows) among breeding sites (blue dots), and correlates genetic structure with landscape attributes such as habitat composition and migratory barriers such as roads and rivers. These data are important for improving our understanding of appropriate methods for integrating human activities with the needs of forest-associated, pond-breeding amphibians.</a:t>
            </a:r>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04667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Undergraduate opportunities in the Johnson Lab</a:t>
            </a:r>
            <a:r>
              <a:rPr lang="en-US" baseline="0" dirty="0" smtClean="0"/>
              <a:t> include laboratory experiments in evolutionary biology and molecular genetics and field experiences in Kentucky and beyond. Top left: Rearing of hundreds of salamander larvae in individual deli cups to understand the effects of hybridization on phenotypic evolution and viability; top right: Isolation of DNA from salamander tissues for amplification via PCR and genotyping in the Biotechnology Center; bottom left: seining for salamander larvae in ephemeral ponds for excision of tail tips for genetic analysis; bottom right: Student research presentation (Biotech REU).</a:t>
            </a:r>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12286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E0CAC-952C-4FB0-8D80-53899A678BA6}" type="slidenum">
              <a:rPr lang="en-US" smtClean="0"/>
              <a:t>52</a:t>
            </a:fld>
            <a:endParaRPr lang="en-US"/>
          </a:p>
        </p:txBody>
      </p:sp>
    </p:spTree>
    <p:extLst>
      <p:ext uri="{BB962C8B-B14F-4D97-AF65-F5344CB8AC3E}">
        <p14:creationId xmlns:p14="http://schemas.microsoft.com/office/powerpoint/2010/main" val="10785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E07E3-5C69-0A46-8AF9-14E68B9A57B8}"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64565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8FBA21-5F0A-4631-8C88-9CED29DBFE2E}"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23755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52C90-FCA7-4FEE-82AE-227F2F235EB1}"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47958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52C90-FCA7-4FEE-82AE-227F2F235EB1}"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383896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01800545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49745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1927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9175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8174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7321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38362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1287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4077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3602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7142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20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044387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2317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5874309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191448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735883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891011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3330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66880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81419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2720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70715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31A684C-5061-0344-A2AB-06EA324A848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AD0101">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2CDFC9-6634-2649-8438-4E44689CB51E}" type="slidenum">
              <a:rPr lang="en-US" smtClean="0"/>
              <a:pPr/>
              <a:t>‹#›</a:t>
            </a:fld>
            <a:endParaRPr lang="en-US"/>
          </a:p>
        </p:txBody>
      </p:sp>
    </p:spTree>
    <p:extLst>
      <p:ext uri="{BB962C8B-B14F-4D97-AF65-F5344CB8AC3E}">
        <p14:creationId xmlns:p14="http://schemas.microsoft.com/office/powerpoint/2010/main" val="28870878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91903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677360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1229764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854260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167829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978095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1605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84168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528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811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462994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6898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60554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42282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867380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684766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906286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38866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6039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119361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014084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Tree>
    <p:extLst>
      <p:ext uri="{BB962C8B-B14F-4D97-AF65-F5344CB8AC3E}">
        <p14:creationId xmlns:p14="http://schemas.microsoft.com/office/powerpoint/2010/main" val="2619026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9553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344975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54616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78567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8864013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8932125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51449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760320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6436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12407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31A684C-5061-0344-A2AB-06EA324A848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873659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43516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2061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727586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03300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318225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8498844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094511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683588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32846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139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31A684C-5061-0344-A2AB-06EA324A848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3134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41662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8924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5037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609321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4107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06397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3765249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861239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05576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34508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31A684C-5061-0344-A2AB-06EA324A848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68927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3293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15323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41269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6346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89661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34872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32821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8332472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3180900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378308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31A684C-5061-0344-A2AB-06EA324A848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053365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26713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7592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43132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66697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781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163331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780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76362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EA6C2AA-330F-4B6B-A9D1-7368700CBD8B}" type="datetimeFigureOut">
              <a:rPr lang="en-US">
                <a:solidFill>
                  <a:prstClr val="white">
                    <a:tint val="75000"/>
                  </a:prstClr>
                </a:solidFill>
              </a:rPr>
              <a:pPr>
                <a:defRPr/>
              </a:pPr>
              <a:t>10/25/2016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FEBB46-87BC-4DCC-A163-C10F61F66F01}"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7538710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2B9ECA-B481-41EE-BA5D-B10FDA229234}" type="datetimeFigureOut">
              <a:rPr lang="en-US">
                <a:solidFill>
                  <a:prstClr val="white">
                    <a:tint val="75000"/>
                  </a:prstClr>
                </a:solidFill>
              </a:rPr>
              <a:pPr>
                <a:defRPr/>
              </a:pPr>
              <a:t>10/25/2016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7F9746-2EC8-4039-A4F5-6B2E167C56A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0517012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731A684C-5061-0344-A2AB-06EA324A848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1305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FFB9314-0E48-478F-8891-2FBB3DF8A962}" type="datetimeFigureOut">
              <a:rPr lang="en-US">
                <a:solidFill>
                  <a:prstClr val="white">
                    <a:tint val="75000"/>
                  </a:prstClr>
                </a:solidFill>
              </a:rPr>
              <a:pPr>
                <a:defRPr/>
              </a:pPr>
              <a:t>10/25/2016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B7D148-EB31-407A-BF2C-E2D7EF7378A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290062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708435-DD0E-4CAD-B9DF-3F8A7B7C1872}" type="datetimeFigureOut">
              <a:rPr lang="en-US">
                <a:solidFill>
                  <a:prstClr val="white">
                    <a:tint val="75000"/>
                  </a:prstClr>
                </a:solidFill>
              </a:rPr>
              <a:pPr>
                <a:defRPr/>
              </a:pPr>
              <a:t>10/25/2016</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0963CB-0EE5-4714-92E2-9A1958AFF7B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1796901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F137B1-D4F4-4386-8E4E-950212205D00}" type="datetimeFigureOut">
              <a:rPr lang="en-US">
                <a:solidFill>
                  <a:prstClr val="white">
                    <a:tint val="75000"/>
                  </a:prstClr>
                </a:solidFill>
              </a:rPr>
              <a:pPr>
                <a:defRPr/>
              </a:pPr>
              <a:t>10/25/2016</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1E1049C-BD21-4E03-9F7C-EDAC6BFA449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795349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4F6698-59EF-43B6-8666-4931D58CFE0D}" type="datetimeFigureOut">
              <a:rPr lang="en-US">
                <a:solidFill>
                  <a:prstClr val="white">
                    <a:tint val="75000"/>
                  </a:prstClr>
                </a:solidFill>
              </a:rPr>
              <a:pPr>
                <a:defRPr/>
              </a:pPr>
              <a:t>10/25/2016</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F860C2-D96C-443A-9457-E7619EDD703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8961133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84391A-30A0-4ED1-A610-6010B9F4FA27}" type="datetimeFigureOut">
              <a:rPr lang="en-US">
                <a:solidFill>
                  <a:prstClr val="white">
                    <a:tint val="75000"/>
                  </a:prstClr>
                </a:solidFill>
              </a:rPr>
              <a:pPr>
                <a:defRPr/>
              </a:pPr>
              <a:t>10/25/2016</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500B2DD-BDBA-4757-8D5B-16E675E3AB1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580735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DE0D93-7CCC-4375-AF11-7024116D8608}" type="datetimeFigureOut">
              <a:rPr lang="en-US">
                <a:solidFill>
                  <a:prstClr val="white">
                    <a:tint val="75000"/>
                  </a:prstClr>
                </a:solidFill>
              </a:rPr>
              <a:pPr>
                <a:defRPr/>
              </a:pPr>
              <a:t>10/25/2016</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59C482-A551-49E2-B28B-FEBFABB473E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810827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D41BAC-D9C6-48F3-A98B-788B4A1FECFE}" type="datetimeFigureOut">
              <a:rPr lang="en-US">
                <a:solidFill>
                  <a:prstClr val="white">
                    <a:tint val="75000"/>
                  </a:prstClr>
                </a:solidFill>
              </a:rPr>
              <a:pPr>
                <a:defRPr/>
              </a:pPr>
              <a:t>10/25/2016</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041E67-F9B2-481E-A281-63D0BF0CD33A}"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86028630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D866C9-7140-47F2-9CC0-308F5A148112}" type="datetimeFigureOut">
              <a:rPr lang="en-US">
                <a:solidFill>
                  <a:prstClr val="white">
                    <a:tint val="75000"/>
                  </a:prstClr>
                </a:solidFill>
              </a:rPr>
              <a:pPr>
                <a:defRPr/>
              </a:pPr>
              <a:t>10/25/2016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908996-75FC-4CAC-B635-5721CBADE86A}"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2465795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F0B73F-32EE-4513-827F-C86EF6C40C3B}" type="datetimeFigureOut">
              <a:rPr lang="en-US">
                <a:solidFill>
                  <a:prstClr val="white">
                    <a:tint val="75000"/>
                  </a:prstClr>
                </a:solidFill>
              </a:rPr>
              <a:pPr>
                <a:defRPr/>
              </a:pPr>
              <a:t>10/25/2016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E21F96-B54D-48DC-9B16-9568CEBF55B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052125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3411921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616999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31A684C-5061-0344-A2AB-06EA324A848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2CDFC9-6634-2649-8438-4E44689CB51E}"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Tree>
    <p:extLst>
      <p:ext uri="{BB962C8B-B14F-4D97-AF65-F5344CB8AC3E}">
        <p14:creationId xmlns:p14="http://schemas.microsoft.com/office/powerpoint/2010/main" val="3949408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665145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080422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9310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77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311502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5664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2533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211609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54583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27551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0671675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75907978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429448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76940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52309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3929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32531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25055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5143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387593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82737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485379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91789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0348722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801802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610601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60285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8280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851630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941163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3186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538611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1982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12370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78023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5056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7772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8897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3971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1412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4950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48018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4869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1917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2647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2093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40251402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953067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294346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22172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9841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833229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56587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95302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1606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056369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87860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71807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40807410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440523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170964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73632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7196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2524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19392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231340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21538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139081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656249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43289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9123906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963537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359812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632533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50944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7841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021896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37164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9688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08835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85247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2726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6461878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374843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65089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8813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583177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9492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6716237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87697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6653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37826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14352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660263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9846779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89770308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6356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8979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97197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318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50522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36727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4166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476783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74797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5593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10/25/2016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4195866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744101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2285460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80506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711921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1520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337250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86885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0897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10/25/2016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615917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912434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39238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6354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94A45-64E2-4C34-8906-BA223974AF51}"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943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32270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382596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772498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527846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979236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374505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693186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26A77C8-A75C-47EC-8BC4-AFA76932DE20}" type="datetimeFigureOut">
              <a:rPr lang="en-US">
                <a:solidFill>
                  <a:prstClr val="white">
                    <a:tint val="75000"/>
                  </a:prstClr>
                </a:solidFill>
              </a:rPr>
              <a:pPr>
                <a:defRPr/>
              </a:pPr>
              <a:t>10/25/2016</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6D9085B-B9DD-474C-AE4F-33E57B8B608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46586847"/>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035767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defTabSz="457200"/>
            <a:fld id="{731A684C-5061-0344-A2AB-06EA324A848A}" type="datetimeFigureOut">
              <a:rPr lang="en-US" smtClean="0">
                <a:solidFill>
                  <a:prstClr val="black"/>
                </a:solidFill>
              </a:rPr>
              <a:pPr defTabSz="457200"/>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pPr defTabSz="457200"/>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defTabSz="457200"/>
            <a:fld id="{E02CDFC9-6634-2649-8438-4E44689CB51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777735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682781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57187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31A684C-5061-0344-A2AB-06EA324A848A}" type="datetimeFigureOut">
              <a:rPr lang="en-US" smtClean="0">
                <a:solidFill>
                  <a:prstClr val="black">
                    <a:tint val="75000"/>
                  </a:prstClr>
                </a:solidFill>
              </a:rPr>
              <a:pPr defTabSz="457200"/>
              <a:t>10/25/2016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02CDFC9-6634-2649-8438-4E44689CB51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293129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2052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719996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48985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70233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089543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10/25/2016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48206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51.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2.xml"/><Relationship Id="rId1" Type="http://schemas.openxmlformats.org/officeDocument/2006/relationships/themeOverride" Target="../theme/themeOverride1.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8.jpeg"/><Relationship Id="rId3" Type="http://schemas.openxmlformats.org/officeDocument/2006/relationships/slideLayout" Target="../slideLayouts/slideLayout62.xml"/><Relationship Id="rId7" Type="http://schemas.openxmlformats.org/officeDocument/2006/relationships/image" Target="../media/image36.jpeg"/><Relationship Id="rId12" Type="http://schemas.openxmlformats.org/officeDocument/2006/relationships/image" Target="../media/image37.jpeg"/><Relationship Id="rId2" Type="http://schemas.openxmlformats.org/officeDocument/2006/relationships/vmlDrawing" Target="../drawings/vmlDrawing1.vml"/><Relationship Id="rId1" Type="http://schemas.openxmlformats.org/officeDocument/2006/relationships/themeOverride" Target="../theme/themeOverride2.xml"/><Relationship Id="rId6" Type="http://schemas.openxmlformats.org/officeDocument/2006/relationships/image" Target="../media/image35.jpeg"/><Relationship Id="rId11" Type="http://schemas.openxmlformats.org/officeDocument/2006/relationships/image" Target="../media/image33.png"/><Relationship Id="rId5" Type="http://schemas.openxmlformats.org/officeDocument/2006/relationships/hyperlink" Target="mailto:carl.dick@wku.edu" TargetMode="External"/><Relationship Id="rId10" Type="http://schemas.openxmlformats.org/officeDocument/2006/relationships/oleObject" Target="../embeddings/oleObject2.bin"/><Relationship Id="rId4" Type="http://schemas.openxmlformats.org/officeDocument/2006/relationships/image" Target="../media/image34.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mailto:carl.dick@wku.edu" TargetMode="External"/><Relationship Id="rId7" Type="http://schemas.openxmlformats.org/officeDocument/2006/relationships/image" Target="../media/image42.jpeg"/><Relationship Id="rId2" Type="http://schemas.openxmlformats.org/officeDocument/2006/relationships/slideLayout" Target="../slideLayouts/slideLayout62.xml"/><Relationship Id="rId1" Type="http://schemas.openxmlformats.org/officeDocument/2006/relationships/themeOverride" Target="../theme/themeOverride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73.xml"/><Relationship Id="rId6" Type="http://schemas.openxmlformats.org/officeDocument/2006/relationships/image" Target="../media/image62.jpeg"/><Relationship Id="rId5" Type="http://schemas.microsoft.com/office/2007/relationships/hdphoto" Target="../media/hdphoto1.wdp"/><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tiff"/></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3.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73.xml"/><Relationship Id="rId4" Type="http://schemas.openxmlformats.org/officeDocument/2006/relationships/image" Target="../media/image85.jpg"/></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3.xml"/><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4.xml"/><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xml"/><Relationship Id="rId1" Type="http://schemas.openxmlformats.org/officeDocument/2006/relationships/slideLayout" Target="../slideLayouts/slideLayout95.xml"/><Relationship Id="rId5" Type="http://schemas.openxmlformats.org/officeDocument/2006/relationships/image" Target="../media/image100.jpe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95.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95.xml"/><Relationship Id="rId5" Type="http://schemas.openxmlformats.org/officeDocument/2006/relationships/image" Target="../media/image113.jpeg"/><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95.xml"/><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95.xml"/><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07.xml"/><Relationship Id="rId1" Type="http://schemas.openxmlformats.org/officeDocument/2006/relationships/tags" Target="../tags/tag1.xml"/><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0.jpeg"/><Relationship Id="rId7" Type="http://schemas.openxmlformats.org/officeDocument/2006/relationships/image" Target="../media/image125.jpeg"/><Relationship Id="rId2" Type="http://schemas.openxmlformats.org/officeDocument/2006/relationships/slideLayout" Target="../slideLayouts/slideLayout103.xml"/><Relationship Id="rId1" Type="http://schemas.openxmlformats.org/officeDocument/2006/relationships/tags" Target="../tags/tag2.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03.xml"/><Relationship Id="rId1" Type="http://schemas.openxmlformats.org/officeDocument/2006/relationships/tags" Target="../tags/tag3.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03.xml"/><Relationship Id="rId1" Type="http://schemas.openxmlformats.org/officeDocument/2006/relationships/tags" Target="../tags/tag4.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eg"/><Relationship Id="rId1" Type="http://schemas.openxmlformats.org/officeDocument/2006/relationships/slideLayout" Target="../slideLayouts/slideLayout116.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hyperlink" Target="http://www.wku.edu/Dept/Academic/chhs/cfs/bigred2.gif"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6.jpeg"/><Relationship Id="rId3" Type="http://schemas.openxmlformats.org/officeDocument/2006/relationships/image" Target="../media/image138.png"/><Relationship Id="rId7" Type="http://schemas.openxmlformats.org/officeDocument/2006/relationships/image" Target="../media/image142.jpeg"/><Relationship Id="rId12" Type="http://schemas.openxmlformats.org/officeDocument/2006/relationships/image" Target="../media/image145.jpeg"/><Relationship Id="rId2" Type="http://schemas.openxmlformats.org/officeDocument/2006/relationships/image" Target="../media/image137.jpeg"/><Relationship Id="rId1" Type="http://schemas.openxmlformats.org/officeDocument/2006/relationships/slideLayout" Target="../slideLayouts/slideLayout117.xml"/><Relationship Id="rId6" Type="http://schemas.openxmlformats.org/officeDocument/2006/relationships/image" Target="../media/image141.jpeg"/><Relationship Id="rId11" Type="http://schemas.openxmlformats.org/officeDocument/2006/relationships/image" Target="../media/image144.jpeg"/><Relationship Id="rId5" Type="http://schemas.openxmlformats.org/officeDocument/2006/relationships/image" Target="../media/image140.jpeg"/><Relationship Id="rId15" Type="http://schemas.openxmlformats.org/officeDocument/2006/relationships/image" Target="../media/image148.jpeg"/><Relationship Id="rId10" Type="http://schemas.openxmlformats.org/officeDocument/2006/relationships/image" Target="../media/image135.jpeg"/><Relationship Id="rId4" Type="http://schemas.openxmlformats.org/officeDocument/2006/relationships/image" Target="../media/image139.jpeg"/><Relationship Id="rId9" Type="http://schemas.openxmlformats.org/officeDocument/2006/relationships/hyperlink" Target="http://www.wku.edu/Dept/Academic/chhs/cfs/bigred2.gif" TargetMode="External"/><Relationship Id="rId1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128.xml"/><Relationship Id="rId4" Type="http://schemas.openxmlformats.org/officeDocument/2006/relationships/image" Target="../media/image15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jpeg"/><Relationship Id="rId1" Type="http://schemas.openxmlformats.org/officeDocument/2006/relationships/slideLayout" Target="../slideLayouts/slideLayout125.xml"/><Relationship Id="rId4" Type="http://schemas.openxmlformats.org/officeDocument/2006/relationships/image" Target="../media/image156.jpeg"/></Relationships>
</file>

<file path=ppt/slides/_rels/slide52.xml.rels><?xml version="1.0" encoding="UTF-8" standalone="yes"?>
<Relationships xmlns="http://schemas.openxmlformats.org/package/2006/relationships"><Relationship Id="rId3" Type="http://schemas.openxmlformats.org/officeDocument/2006/relationships/image" Target="../media/image157.jpg"/><Relationship Id="rId7" Type="http://schemas.openxmlformats.org/officeDocument/2006/relationships/image" Target="../media/image161.jpeg"/><Relationship Id="rId2" Type="http://schemas.openxmlformats.org/officeDocument/2006/relationships/notesSlide" Target="../notesSlides/notesSlide5.xml"/><Relationship Id="rId1" Type="http://schemas.openxmlformats.org/officeDocument/2006/relationships/slideLayout" Target="../slideLayouts/slideLayout12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36.xml"/><Relationship Id="rId5" Type="http://schemas.openxmlformats.org/officeDocument/2006/relationships/image" Target="../media/image165.jpeg"/><Relationship Id="rId4" Type="http://schemas.openxmlformats.org/officeDocument/2006/relationships/image" Target="../media/image164.jpeg"/></Relationships>
</file>

<file path=ppt/slides/_rels/slide54.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jpeg"/><Relationship Id="rId18" Type="http://schemas.openxmlformats.org/officeDocument/2006/relationships/image" Target="../media/image182.png"/><Relationship Id="rId3" Type="http://schemas.openxmlformats.org/officeDocument/2006/relationships/image" Target="../media/image167.jpeg"/><Relationship Id="rId7" Type="http://schemas.openxmlformats.org/officeDocument/2006/relationships/image" Target="../media/image171.jpeg"/><Relationship Id="rId12" Type="http://schemas.openxmlformats.org/officeDocument/2006/relationships/image" Target="../media/image176.jpeg"/><Relationship Id="rId17" Type="http://schemas.openxmlformats.org/officeDocument/2006/relationships/image" Target="../media/image181.jpeg"/><Relationship Id="rId2" Type="http://schemas.openxmlformats.org/officeDocument/2006/relationships/image" Target="../media/image166.jpeg"/><Relationship Id="rId16" Type="http://schemas.openxmlformats.org/officeDocument/2006/relationships/image" Target="../media/image180.gif"/><Relationship Id="rId1" Type="http://schemas.openxmlformats.org/officeDocument/2006/relationships/slideLayout" Target="../slideLayouts/slideLayout136.xml"/><Relationship Id="rId6" Type="http://schemas.openxmlformats.org/officeDocument/2006/relationships/image" Target="../media/image170.jpeg"/><Relationship Id="rId11" Type="http://schemas.openxmlformats.org/officeDocument/2006/relationships/image" Target="../media/image175.jpeg"/><Relationship Id="rId5" Type="http://schemas.openxmlformats.org/officeDocument/2006/relationships/image" Target="../media/image169.jpeg"/><Relationship Id="rId15" Type="http://schemas.openxmlformats.org/officeDocument/2006/relationships/image" Target="../media/image179.jpeg"/><Relationship Id="rId10" Type="http://schemas.openxmlformats.org/officeDocument/2006/relationships/image" Target="../media/image174.jpeg"/><Relationship Id="rId19" Type="http://schemas.openxmlformats.org/officeDocument/2006/relationships/image" Target="../media/image183.jpeg"/><Relationship Id="rId4" Type="http://schemas.openxmlformats.org/officeDocument/2006/relationships/image" Target="../media/image168.png"/><Relationship Id="rId9" Type="http://schemas.openxmlformats.org/officeDocument/2006/relationships/image" Target="../media/image173.jpeg"/><Relationship Id="rId14" Type="http://schemas.openxmlformats.org/officeDocument/2006/relationships/image" Target="../media/image178.jpeg"/></Relationships>
</file>

<file path=ppt/slides/_rels/slide55.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136.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5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150.xml"/><Relationship Id="rId4" Type="http://schemas.openxmlformats.org/officeDocument/2006/relationships/image" Target="../media/image195.jpeg"/></Relationships>
</file>

<file path=ppt/slides/_rels/slide5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50.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2.png"/><Relationship Id="rId2" Type="http://schemas.openxmlformats.org/officeDocument/2006/relationships/diagramData" Target="../diagrams/data2.xml"/><Relationship Id="rId1" Type="http://schemas.openxmlformats.org/officeDocument/2006/relationships/slideLayout" Target="../slideLayouts/slideLayout16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5.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20.jpeg"/><Relationship Id="rId2" Type="http://schemas.openxmlformats.org/officeDocument/2006/relationships/hyperlink" Target="http://www.wku.edu/biology/staff/index.php?memberid=755" TargetMode="External"/><Relationship Id="rId1" Type="http://schemas.openxmlformats.org/officeDocument/2006/relationships/slideLayout" Target="../slideLayouts/slideLayout226.xml"/><Relationship Id="rId6" Type="http://schemas.openxmlformats.org/officeDocument/2006/relationships/image" Target="../media/image219.jpeg"/><Relationship Id="rId5" Type="http://schemas.openxmlformats.org/officeDocument/2006/relationships/image" Target="../media/image218.jpg"/><Relationship Id="rId4" Type="http://schemas.openxmlformats.org/officeDocument/2006/relationships/image" Target="../media/image217.jpeg"/></Relationships>
</file>

<file path=ppt/slides/_rels/slide66.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227.xml"/><Relationship Id="rId6" Type="http://schemas.openxmlformats.org/officeDocument/2006/relationships/image" Target="../media/image225.gif"/><Relationship Id="rId5" Type="http://schemas.openxmlformats.org/officeDocument/2006/relationships/image" Target="../media/image224.jpeg"/><Relationship Id="rId10" Type="http://schemas.openxmlformats.org/officeDocument/2006/relationships/image" Target="../media/image229.jpg"/><Relationship Id="rId4" Type="http://schemas.openxmlformats.org/officeDocument/2006/relationships/image" Target="../media/image223.jpeg"/><Relationship Id="rId9" Type="http://schemas.openxmlformats.org/officeDocument/2006/relationships/image" Target="../media/image228.jpeg"/></Relationships>
</file>

<file path=ppt/slides/_rels/slide67.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jpeg"/><Relationship Id="rId7" Type="http://schemas.openxmlformats.org/officeDocument/2006/relationships/image" Target="../media/image235.jpg"/><Relationship Id="rId2" Type="http://schemas.openxmlformats.org/officeDocument/2006/relationships/image" Target="../media/image230.png"/><Relationship Id="rId1" Type="http://schemas.openxmlformats.org/officeDocument/2006/relationships/slideLayout" Target="../slideLayouts/slideLayout227.xml"/><Relationship Id="rId6" Type="http://schemas.openxmlformats.org/officeDocument/2006/relationships/image" Target="../media/image234.jpeg"/><Relationship Id="rId5" Type="http://schemas.openxmlformats.org/officeDocument/2006/relationships/image" Target="../media/image233.jpeg"/><Relationship Id="rId10" Type="http://schemas.openxmlformats.org/officeDocument/2006/relationships/image" Target="../media/image238.jpeg"/><Relationship Id="rId4" Type="http://schemas.openxmlformats.org/officeDocument/2006/relationships/image" Target="../media/image232.jpeg"/><Relationship Id="rId9" Type="http://schemas.openxmlformats.org/officeDocument/2006/relationships/image" Target="../media/image237.jpeg"/></Relationships>
</file>

<file path=ppt/slides/_rels/slide6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227.xml"/><Relationship Id="rId5" Type="http://schemas.openxmlformats.org/officeDocument/2006/relationships/image" Target="../media/image242.png"/><Relationship Id="rId4" Type="http://schemas.openxmlformats.org/officeDocument/2006/relationships/image" Target="../media/image241.jpeg"/></Relationships>
</file>

<file path=ppt/slides/_rels/slide6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69.xml"/></Relationships>
</file>

<file path=ppt/slides/_rels/slide7.xml.rels><?xml version="1.0" encoding="UTF-8" standalone="yes"?>
<Relationships xmlns="http://schemas.openxmlformats.org/package/2006/relationships"><Relationship Id="rId3" Type="http://schemas.openxmlformats.org/officeDocument/2006/relationships/hyperlink" Target="mailto:Noah.Ashley@wku.edu" TargetMode="External"/><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7.xml"/><Relationship Id="rId1" Type="http://schemas.openxmlformats.org/officeDocument/2006/relationships/slideLayout" Target="../slideLayouts/slideLayout172.xml"/><Relationship Id="rId4" Type="http://schemas.openxmlformats.org/officeDocument/2006/relationships/image" Target="../media/image24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2.xml"/></Relationships>
</file>

<file path=ppt/slides/_rels/slide73.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80.xml"/></Relationships>
</file>

<file path=ppt/slides/_rels/slide74.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8.jpeg"/><Relationship Id="rId7" Type="http://schemas.openxmlformats.org/officeDocument/2006/relationships/image" Target="../media/image247.png"/><Relationship Id="rId2" Type="http://schemas.openxmlformats.org/officeDocument/2006/relationships/slideLayout" Target="../slideLayouts/slideLayout18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50.png"/><Relationship Id="rId4" Type="http://schemas.openxmlformats.org/officeDocument/2006/relationships/image" Target="../media/image249.png"/><Relationship Id="rId9" Type="http://schemas.openxmlformats.org/officeDocument/2006/relationships/image" Target="../media/image252.jpeg"/></Relationships>
</file>

<file path=ppt/slides/_rels/slide7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183.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7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jpeg"/><Relationship Id="rId1" Type="http://schemas.openxmlformats.org/officeDocument/2006/relationships/slideLayout" Target="../slideLayouts/slideLayout183.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77.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95.xml"/></Relationships>
</file>

<file path=ppt/slides/_rels/slide7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0.xml"/><Relationship Id="rId1" Type="http://schemas.openxmlformats.org/officeDocument/2006/relationships/slideLayout" Target="../slideLayouts/slideLayout188.xml"/><Relationship Id="rId4" Type="http://schemas.openxmlformats.org/officeDocument/2006/relationships/image" Target="../media/image265.png"/></Relationships>
</file>

<file path=ppt/slides/_rels/slide79.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image" Target="../media/image266.png"/><Relationship Id="rId1" Type="http://schemas.openxmlformats.org/officeDocument/2006/relationships/slideLayout" Target="../slideLayouts/slideLayout191.xml"/><Relationship Id="rId4" Type="http://schemas.openxmlformats.org/officeDocument/2006/relationships/image" Target="../media/image268.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tiff"/><Relationship Id="rId1" Type="http://schemas.openxmlformats.org/officeDocument/2006/relationships/slideLayout" Target="../slideLayouts/slideLayout191.xml"/><Relationship Id="rId5" Type="http://schemas.microsoft.com/office/2007/relationships/hdphoto" Target="../media/hdphoto2.wdp"/><Relationship Id="rId4" Type="http://schemas.openxmlformats.org/officeDocument/2006/relationships/image" Target="../media/image271.png"/></Relationships>
</file>

<file path=ppt/slides/_rels/slide81.xml.rels><?xml version="1.0" encoding="UTF-8" standalone="yes"?>
<Relationships xmlns="http://schemas.openxmlformats.org/package/2006/relationships"><Relationship Id="rId3" Type="http://schemas.openxmlformats.org/officeDocument/2006/relationships/hyperlink" Target="http://txchnologist.com/post/75792553109/can-ipod-powered-scarecrows-protect-africas-farms" TargetMode="External"/><Relationship Id="rId2" Type="http://schemas.openxmlformats.org/officeDocument/2006/relationships/hyperlink" Target="http://bioweb.wku.edu/Africa/" TargetMode="External"/><Relationship Id="rId1" Type="http://schemas.openxmlformats.org/officeDocument/2006/relationships/slideLayout" Target="../slideLayouts/slideLayout204.xml"/><Relationship Id="rId5" Type="http://schemas.openxmlformats.org/officeDocument/2006/relationships/image" Target="../media/image272.jpeg"/><Relationship Id="rId4" Type="http://schemas.openxmlformats.org/officeDocument/2006/relationships/hyperlink" Target="http://www.ecologyandsociety.org/vol18/iss4/art40/ES-2013-5837.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205.xml"/></Relationships>
</file>

<file path=ppt/slides/_rels/slide83.xml.rels><?xml version="1.0" encoding="UTF-8" standalone="yes"?>
<Relationships xmlns="http://schemas.openxmlformats.org/package/2006/relationships"><Relationship Id="rId3" Type="http://schemas.openxmlformats.org/officeDocument/2006/relationships/image" Target="../media/image275.gif"/><Relationship Id="rId2" Type="http://schemas.openxmlformats.org/officeDocument/2006/relationships/hyperlink" Target="http://www.wku.edu/zseifs/programinfo_southafrica.php" TargetMode="External"/><Relationship Id="rId1" Type="http://schemas.openxmlformats.org/officeDocument/2006/relationships/slideLayout" Target="../slideLayouts/slideLayout205.xml"/><Relationship Id="rId4" Type="http://schemas.openxmlformats.org/officeDocument/2006/relationships/image" Target="../media/image276.gif"/></Relationships>
</file>

<file path=ppt/slides/_rels/slide8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205.xml"/><Relationship Id="rId4" Type="http://schemas.openxmlformats.org/officeDocument/2006/relationships/image" Target="../media/image279.jpeg"/></Relationships>
</file>

<file path=ppt/slides/_rels/slide85.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13.xml"/></Relationships>
</file>

<file path=ppt/slides/_rels/slide87.xml.rels><?xml version="1.0" encoding="UTF-8" standalone="yes"?>
<Relationships xmlns="http://schemas.openxmlformats.org/package/2006/relationships"><Relationship Id="rId3" Type="http://schemas.openxmlformats.org/officeDocument/2006/relationships/image" Target="../media/image283.jpeg"/><Relationship Id="rId7" Type="http://schemas.openxmlformats.org/officeDocument/2006/relationships/image" Target="../media/image281.png"/><Relationship Id="rId2" Type="http://schemas.openxmlformats.org/officeDocument/2006/relationships/image" Target="../media/image282.jpeg"/><Relationship Id="rId1" Type="http://schemas.openxmlformats.org/officeDocument/2006/relationships/slideLayout" Target="../slideLayouts/slideLayout210.xml"/><Relationship Id="rId6" Type="http://schemas.openxmlformats.org/officeDocument/2006/relationships/image" Target="../media/image286.wmf"/><Relationship Id="rId5" Type="http://schemas.openxmlformats.org/officeDocument/2006/relationships/image" Target="../media/image285.png"/><Relationship Id="rId4" Type="http://schemas.openxmlformats.org/officeDocument/2006/relationships/image" Target="../media/image284.jpeg"/></Relationships>
</file>

<file path=ppt/slides/_rels/slide88.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hyperlink" Target="http://www.google.com/url?sa=i&amp;source=images&amp;cd=&amp;cad=rja&amp;uact=8&amp;docid=P0-eqDrJZUr_ZM&amp;tbnid=8fl23OJR-k-eOM&amp;ved=0CAgQjRw&amp;url=http://www.petercondakes.com/tropicals.html&amp;ei=AZolVIiQOYrs8QHbmYCIDA&amp;psig=AFQjCNHx5u6rPWhUMVB_3YbNC1gH97E9Xg&amp;ust=1411836802030398" TargetMode="External"/><Relationship Id="rId7" Type="http://schemas.openxmlformats.org/officeDocument/2006/relationships/hyperlink" Target="https://www.google.com/url?sa=i&amp;rct=j&amp;q=&amp;esrc=s&amp;frm=1&amp;source=images&amp;cd=&amp;cad=rja&amp;uact=8&amp;docid=Ock9lkWiHbtdRM&amp;tbnid=kXgQGzTzcYLFEM:&amp;ved=0CAcQjRw&amp;url=https://sites.google.com/site/lathascorner/health-care/health-benefits-of-fruits-and-vegetables/nutrition-and-health-benefits-of-bitter-gourds&amp;ei=upolVLvSEcrF8AH4sIHQDw&amp;psig=AFQjCNE9_W7I7W8dSygBlFIYoxBeX-ZgYg&amp;ust=1411836905984961" TargetMode="External"/><Relationship Id="rId2" Type="http://schemas.openxmlformats.org/officeDocument/2006/relationships/image" Target="../media/image283.jpeg"/><Relationship Id="rId1" Type="http://schemas.openxmlformats.org/officeDocument/2006/relationships/slideLayout" Target="../slideLayouts/slideLayout210.xml"/><Relationship Id="rId6" Type="http://schemas.openxmlformats.org/officeDocument/2006/relationships/image" Target="../media/image288.jpeg"/><Relationship Id="rId11" Type="http://schemas.openxmlformats.org/officeDocument/2006/relationships/image" Target="../media/image281.png"/><Relationship Id="rId5" Type="http://schemas.openxmlformats.org/officeDocument/2006/relationships/hyperlink" Target="https://www.google.com/url?sa=i&amp;rct=j&amp;q=&amp;esrc=s&amp;frm=1&amp;source=images&amp;cd=&amp;cad=rja&amp;uact=8&amp;docid=JF4YGTmYtBOwzM&amp;tbnid=4BPzCFyVxdKLXM:&amp;ved=0CAcQjRw&amp;url=https://www.flickr.com/photos/12701042@N04/9297264102/&amp;ei=l5olVPLZA-a78QG9hICACA&amp;psig=AFQjCNE9_W7I7W8dSygBlFIYoxBeX-ZgYg&amp;ust=1411836905984961" TargetMode="External"/><Relationship Id="rId10" Type="http://schemas.openxmlformats.org/officeDocument/2006/relationships/image" Target="../media/image290.jpeg"/><Relationship Id="rId4" Type="http://schemas.openxmlformats.org/officeDocument/2006/relationships/image" Target="../media/image287.jpeg"/><Relationship Id="rId9" Type="http://schemas.openxmlformats.org/officeDocument/2006/relationships/hyperlink" Target="http://www.google.com/url?sa=i&amp;rct=j&amp;q=&amp;esrc=s&amp;frm=1&amp;source=images&amp;cd=&amp;cad=rja&amp;uact=8&amp;docid=b1t7f20eTTA1CM&amp;tbnid=KD0lc_FjpbFYnM:&amp;ved=0CAcQjRw&amp;url=http://cascadiankitchen.com/tag/tropical-plants/&amp;ei=cZolVIbDOIz98AHapoHQCg&amp;psig=AFQjCNE9_W7I7W8dSygBlFIYoxBeX-ZgYg&amp;ust=141183690598496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0.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3152775"/>
            <a:ext cx="4038600" cy="3552825"/>
          </a:xfrm>
        </p:spPr>
        <p:txBody>
          <a:bodyPr>
            <a:normAutofit fontScale="47500" lnSpcReduction="20000"/>
          </a:bodyPr>
          <a:lstStyle/>
          <a:p>
            <a:pPr marL="0" indent="0" algn="ctr">
              <a:buNone/>
            </a:pPr>
            <a:endParaRPr lang="en-US" b="1" dirty="0">
              <a:solidFill>
                <a:schemeClr val="bg2"/>
              </a:solidFill>
            </a:endParaRPr>
          </a:p>
        </p:txBody>
      </p:sp>
      <p:sp>
        <p:nvSpPr>
          <p:cNvPr id="4" name="Text Placeholder 3"/>
          <p:cNvSpPr>
            <a:spLocks noGrp="1"/>
          </p:cNvSpPr>
          <p:nvPr>
            <p:ph sz="half" idx="2"/>
          </p:nvPr>
        </p:nvSpPr>
        <p:spPr>
          <a:xfrm>
            <a:off x="6172200" y="1481328"/>
            <a:ext cx="4038600" cy="5148072"/>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122 - Biological Concepts: Evolution, Diversity &amp; Ecology</a:t>
            </a:r>
          </a:p>
          <a:p>
            <a:r>
              <a:rPr lang="en-US" dirty="0" smtClean="0"/>
              <a:t>BIOL 222/223 Plant Biology and Diversity</a:t>
            </a:r>
          </a:p>
          <a:p>
            <a:r>
              <a:rPr lang="en-US" dirty="0" smtClean="0"/>
              <a:t>BIOL 348 Plant Taxonomy</a:t>
            </a:r>
          </a:p>
          <a:p>
            <a:endParaRPr lang="en-US" dirty="0" smtClean="0"/>
          </a:p>
          <a:p>
            <a:endParaRPr lang="en-US" dirty="0" smtClean="0"/>
          </a:p>
          <a:p>
            <a:pPr marL="109728" indent="0" algn="ctr">
              <a:buNone/>
            </a:pPr>
            <a:r>
              <a:rPr lang="en-US" b="1" u="sng" dirty="0" smtClean="0">
                <a:effectLst/>
              </a:rPr>
              <a:t>Research</a:t>
            </a:r>
          </a:p>
          <a:p>
            <a:r>
              <a:rPr lang="en-US" dirty="0" smtClean="0"/>
              <a:t>My research interests include the systematics of the economically important plant genera </a:t>
            </a:r>
            <a:r>
              <a:rPr lang="en-US" dirty="0" err="1" smtClean="0"/>
              <a:t>Rubus</a:t>
            </a:r>
            <a:r>
              <a:rPr lang="en-US" dirty="0" smtClean="0"/>
              <a:t> (</a:t>
            </a:r>
            <a:r>
              <a:rPr lang="en-US" dirty="0" err="1" smtClean="0"/>
              <a:t>Rosaceae</a:t>
            </a:r>
            <a:r>
              <a:rPr lang="en-US" dirty="0" smtClean="0"/>
              <a:t>), which includes blackberries and raspberries, and </a:t>
            </a:r>
            <a:r>
              <a:rPr lang="en-US" dirty="0" err="1" smtClean="0"/>
              <a:t>Mentha</a:t>
            </a:r>
            <a:r>
              <a:rPr lang="en-US" dirty="0" smtClean="0"/>
              <a:t> (</a:t>
            </a:r>
            <a:r>
              <a:rPr lang="en-US" dirty="0" err="1" smtClean="0"/>
              <a:t>Lamiaceae</a:t>
            </a:r>
            <a:r>
              <a:rPr lang="en-US" dirty="0" smtClean="0"/>
              <a:t>), including spearmint and peppermint. These groups have long been considered taxonomically difficult due in part to polyploidy (more than two sets of chromosomes), </a:t>
            </a:r>
            <a:r>
              <a:rPr lang="en-US" dirty="0" err="1" smtClean="0"/>
              <a:t>agamospermy</a:t>
            </a:r>
            <a:r>
              <a:rPr lang="en-US" dirty="0" smtClean="0"/>
              <a:t> (asexual seed production) in </a:t>
            </a:r>
            <a:r>
              <a:rPr lang="en-US" dirty="0" err="1" smtClean="0"/>
              <a:t>Rubus</a:t>
            </a:r>
            <a:r>
              <a:rPr lang="en-US" dirty="0" smtClean="0"/>
              <a:t>, and hybridization. I primarily use molecular techniques, in particular DNA sequencing, to address evolutionary biology questions. These data can be used, for example, to infer evolutionary relationships (phylogeny reconstruction), test hypotheses of hybridization, examine biogeographic patterns, and consider modes of speciation especially in </a:t>
            </a:r>
            <a:r>
              <a:rPr lang="en-US" dirty="0" err="1" smtClean="0"/>
              <a:t>polyploid</a:t>
            </a:r>
            <a:r>
              <a:rPr lang="en-US" dirty="0" smtClean="0"/>
              <a:t> taxa.</a:t>
            </a:r>
            <a:br>
              <a:rPr lang="en-US" dirty="0" smtClean="0"/>
            </a:br>
            <a:endParaRPr lang="en-US" dirty="0" smtClean="0"/>
          </a:p>
          <a:p>
            <a:endParaRPr lang="en-US" dirty="0"/>
          </a:p>
          <a:p>
            <a:endParaRPr lang="en-US" dirty="0"/>
          </a:p>
        </p:txBody>
      </p:sp>
      <p:sp>
        <p:nvSpPr>
          <p:cNvPr id="6" name="Title 5"/>
          <p:cNvSpPr>
            <a:spLocks noGrp="1"/>
          </p:cNvSpPr>
          <p:nvPr>
            <p:ph type="title"/>
          </p:nvPr>
        </p:nvSpPr>
        <p:spPr/>
        <p:txBody>
          <a:bodyPr>
            <a:normAutofit fontScale="90000"/>
          </a:bodyPr>
          <a:lstStyle/>
          <a:p>
            <a:pPr algn="r"/>
            <a:r>
              <a:rPr lang="en-US" sz="3600" dirty="0">
                <a:solidFill>
                  <a:schemeClr val="bg2"/>
                </a:solidFill>
              </a:rPr>
              <a:t/>
            </a:r>
            <a:br>
              <a:rPr lang="en-US" sz="3600" dirty="0">
                <a:solidFill>
                  <a:schemeClr val="bg2"/>
                </a:solidFill>
              </a:rPr>
            </a:br>
            <a:r>
              <a:rPr lang="en-US" sz="3600" dirty="0">
                <a:solidFill>
                  <a:schemeClr val="bg2"/>
                </a:solidFill>
              </a:rPr>
              <a:t>Lawrence Alice, Ph.D.</a:t>
            </a:r>
            <a:br>
              <a:rPr lang="en-US" sz="3600" dirty="0">
                <a:solidFill>
                  <a:schemeClr val="bg2"/>
                </a:solidFill>
              </a:rPr>
            </a:br>
            <a:r>
              <a:rPr lang="en-US" sz="3600" dirty="0">
                <a:solidFill>
                  <a:schemeClr val="bg2"/>
                </a:solidFill>
              </a:rPr>
              <a:t>University of Maine </a:t>
            </a:r>
            <a:br>
              <a:rPr lang="en-US" sz="3600" dirty="0">
                <a:solidFill>
                  <a:schemeClr val="bg2"/>
                </a:solidFill>
              </a:rPr>
            </a:br>
            <a:r>
              <a:rPr lang="en-US" sz="3600" dirty="0">
                <a:solidFill>
                  <a:schemeClr val="bg2"/>
                </a:solidFill>
              </a:rPr>
              <a:t>Associate Professor</a:t>
            </a:r>
            <a:r>
              <a:rPr lang="en-US" dirty="0">
                <a:solidFill>
                  <a:schemeClr val="bg2"/>
                </a:solidFill>
              </a:rPr>
              <a:t/>
            </a:r>
            <a:br>
              <a:rPr lang="en-US" dirty="0">
                <a:solidFill>
                  <a:schemeClr val="bg2"/>
                </a:solidFill>
              </a:rPr>
            </a:b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52401"/>
            <a:ext cx="238125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05000" y="3505201"/>
            <a:ext cx="4114800" cy="2923877"/>
          </a:xfrm>
          <a:prstGeom prst="rect">
            <a:avLst/>
          </a:prstGeom>
          <a:noFill/>
        </p:spPr>
        <p:txBody>
          <a:bodyPr wrap="square" rtlCol="0">
            <a:spAutoFit/>
          </a:bodyPr>
          <a:lstStyle/>
          <a:p>
            <a:pPr algn="ctr"/>
            <a:r>
              <a:rPr lang="en-US" sz="1600" b="1" u="sng" dirty="0">
                <a:solidFill>
                  <a:prstClr val="white"/>
                </a:solidFill>
              </a:rPr>
              <a:t>Bio</a:t>
            </a:r>
          </a:p>
          <a:p>
            <a:pPr algn="ctr"/>
            <a:r>
              <a:rPr lang="en-US" sz="1600" b="1" dirty="0">
                <a:solidFill>
                  <a:prstClr val="white"/>
                </a:solidFill>
              </a:rPr>
              <a:t>Ph.D</a:t>
            </a:r>
            <a:r>
              <a:rPr lang="en-US" sz="1600" dirty="0">
                <a:solidFill>
                  <a:prstClr val="white"/>
                </a:solidFill>
              </a:rPr>
              <a:t>. - Plant Science, University of Maine 1997 </a:t>
            </a:r>
            <a:br>
              <a:rPr lang="en-US" sz="1600" dirty="0">
                <a:solidFill>
                  <a:prstClr val="white"/>
                </a:solidFill>
              </a:rPr>
            </a:br>
            <a:r>
              <a:rPr lang="en-US" sz="1600" b="1" dirty="0">
                <a:solidFill>
                  <a:prstClr val="white"/>
                </a:solidFill>
              </a:rPr>
              <a:t>M.A</a:t>
            </a:r>
            <a:r>
              <a:rPr lang="en-US" sz="1600" dirty="0">
                <a:solidFill>
                  <a:prstClr val="white"/>
                </a:solidFill>
              </a:rPr>
              <a:t>. - Botany, Southern Illinois University at Carbondale 1989 </a:t>
            </a:r>
            <a:br>
              <a:rPr lang="en-US" sz="1600" dirty="0">
                <a:solidFill>
                  <a:prstClr val="white"/>
                </a:solidFill>
              </a:rPr>
            </a:br>
            <a:r>
              <a:rPr lang="en-US" sz="1600" b="1" dirty="0">
                <a:solidFill>
                  <a:prstClr val="white"/>
                </a:solidFill>
              </a:rPr>
              <a:t>B.A. </a:t>
            </a:r>
            <a:r>
              <a:rPr lang="en-US" sz="1600" dirty="0">
                <a:solidFill>
                  <a:prstClr val="white"/>
                </a:solidFill>
              </a:rPr>
              <a:t>- Botany, Southern Illinois University at Carbondale 1986</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Tree>
    <p:extLst>
      <p:ext uri="{BB962C8B-B14F-4D97-AF65-F5344CB8AC3E}">
        <p14:creationId xmlns:p14="http://schemas.microsoft.com/office/powerpoint/2010/main" val="6577874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52600" y="1828801"/>
            <a:ext cx="4038600" cy="4525963"/>
          </a:xfrm>
        </p:spPr>
        <p:txBody>
          <a:bodyPr>
            <a:normAutofit fontScale="62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109728" indent="0" algn="ctr">
              <a:buNone/>
            </a:pPr>
            <a:r>
              <a:rPr lang="en-US" b="1" u="sng" dirty="0"/>
              <a:t>Bio</a:t>
            </a:r>
          </a:p>
          <a:p>
            <a:r>
              <a:rPr lang="en-US" b="1" dirty="0"/>
              <a:t>Ph.D.</a:t>
            </a:r>
            <a:r>
              <a:rPr lang="en-US" dirty="0"/>
              <a:t> - Biology (1988).  Wake Forest University, Winston-Salem, NC.</a:t>
            </a:r>
          </a:p>
          <a:p>
            <a:r>
              <a:rPr lang="en-US" b="1" dirty="0"/>
              <a:t>M.S. </a:t>
            </a:r>
            <a:r>
              <a:rPr lang="en-US" dirty="0"/>
              <a:t> - Zoology (1983).  The University of Oklahoma, Norman, OK.</a:t>
            </a:r>
          </a:p>
          <a:p>
            <a:r>
              <a:rPr lang="en-US" b="1" dirty="0"/>
              <a:t>B.S.  </a:t>
            </a:r>
            <a:r>
              <a:rPr lang="en-US" dirty="0"/>
              <a:t>- Zoology (1979).  The University of Oklahoma, Norman, OK.</a:t>
            </a:r>
          </a:p>
          <a:p>
            <a:pPr marL="0" indent="0" algn="ctr">
              <a:buNone/>
            </a:pPr>
            <a:endParaRPr lang="en-US" dirty="0"/>
          </a:p>
        </p:txBody>
      </p:sp>
      <p:sp>
        <p:nvSpPr>
          <p:cNvPr id="4" name="Text Placeholder 3"/>
          <p:cNvSpPr>
            <a:spLocks noGrp="1"/>
          </p:cNvSpPr>
          <p:nvPr>
            <p:ph sz="half" idx="2"/>
          </p:nvPr>
        </p:nvSpPr>
        <p:spPr/>
        <p:txBody>
          <a:bodyPr>
            <a:normAutofit fontScale="62500" lnSpcReduction="20000"/>
          </a:bodyPr>
          <a:lstStyle/>
          <a:p>
            <a:endParaRPr lang="en-US" dirty="0" smtClean="0"/>
          </a:p>
          <a:p>
            <a:pPr marL="109728" indent="0" algn="ctr">
              <a:buNone/>
            </a:pPr>
            <a:r>
              <a:rPr lang="en-US" b="1" u="sng" dirty="0" smtClean="0">
                <a:effectLst/>
              </a:rPr>
              <a:t>Courses</a:t>
            </a:r>
          </a:p>
          <a:p>
            <a:r>
              <a:rPr lang="en-US" dirty="0" smtClean="0"/>
              <a:t>BIOL 121 Biological Concepts Laboratory</a:t>
            </a:r>
          </a:p>
          <a:p>
            <a:r>
              <a:rPr lang="en-US" dirty="0" smtClean="0"/>
              <a:t>BIOL 328 Immunology</a:t>
            </a:r>
          </a:p>
          <a:p>
            <a:r>
              <a:rPr lang="en-US" dirty="0" smtClean="0"/>
              <a:t>BIOL 460 </a:t>
            </a:r>
            <a:r>
              <a:rPr lang="en-US" dirty="0" err="1" smtClean="0"/>
              <a:t>Parasitology</a:t>
            </a:r>
            <a:endParaRPr lang="en-US" dirty="0" smtClean="0"/>
          </a:p>
          <a:p>
            <a:r>
              <a:rPr lang="en-US" dirty="0" smtClean="0"/>
              <a:t>BIOL 570 Adv.  Immunology</a:t>
            </a:r>
          </a:p>
          <a:p>
            <a:r>
              <a:rPr lang="en-US" dirty="0" smtClean="0"/>
              <a:t>BIOL 561 Human Parasitology</a:t>
            </a:r>
          </a:p>
          <a:p>
            <a:endParaRPr lang="en-US" dirty="0" smtClean="0"/>
          </a:p>
          <a:p>
            <a:endParaRPr lang="en-US" dirty="0" smtClean="0"/>
          </a:p>
          <a:p>
            <a:pPr marL="109728" indent="0" algn="ctr">
              <a:buNone/>
            </a:pPr>
            <a:r>
              <a:rPr lang="en-US" b="1" u="sng" dirty="0" smtClean="0">
                <a:effectLst/>
              </a:rPr>
              <a:t>Research</a:t>
            </a:r>
          </a:p>
          <a:p>
            <a:r>
              <a:rPr lang="en-US" dirty="0" err="1" smtClean="0"/>
              <a:t>Immunobiology</a:t>
            </a:r>
            <a:r>
              <a:rPr lang="en-US" dirty="0" smtClean="0"/>
              <a:t> of Parasite-Host Interactions</a:t>
            </a:r>
          </a:p>
          <a:p>
            <a:r>
              <a:rPr lang="en-US" dirty="0" smtClean="0"/>
              <a:t>Tick-borne and parasitic disease surveillance</a:t>
            </a:r>
          </a:p>
          <a:p>
            <a:endParaRPr lang="en-US" dirty="0" smtClean="0"/>
          </a:p>
          <a:p>
            <a:endParaRPr lang="en-US" dirty="0"/>
          </a:p>
          <a:p>
            <a:endParaRPr lang="en-US" dirty="0"/>
          </a:p>
        </p:txBody>
      </p:sp>
      <p:sp>
        <p:nvSpPr>
          <p:cNvPr id="5" name="Title 4"/>
          <p:cNvSpPr>
            <a:spLocks noGrp="1"/>
          </p:cNvSpPr>
          <p:nvPr>
            <p:ph type="title"/>
          </p:nvPr>
        </p:nvSpPr>
        <p:spPr/>
        <p:txBody>
          <a:bodyPr>
            <a:normAutofit fontScale="90000"/>
          </a:bodyPr>
          <a:lstStyle/>
          <a:p>
            <a:pPr algn="r"/>
            <a:r>
              <a:rPr lang="en-US" sz="3600" dirty="0"/>
              <a:t/>
            </a:r>
            <a:br>
              <a:rPr lang="en-US" sz="3600" dirty="0"/>
            </a:br>
            <a:r>
              <a:rPr lang="en-US" sz="3600" dirty="0">
                <a:solidFill>
                  <a:schemeClr val="bg1"/>
                </a:solidFill>
              </a:rPr>
              <a:t>Cheryl Davis, Ph.D.</a:t>
            </a:r>
            <a:br>
              <a:rPr lang="en-US" sz="3600" dirty="0">
                <a:solidFill>
                  <a:schemeClr val="bg1"/>
                </a:solidFill>
              </a:rPr>
            </a:br>
            <a:r>
              <a:rPr lang="en-US" sz="3600" dirty="0">
                <a:solidFill>
                  <a:schemeClr val="bg1"/>
                </a:solidFill>
              </a:rPr>
              <a:t>Wake Forest University</a:t>
            </a:r>
            <a:br>
              <a:rPr lang="en-US" sz="3600" dirty="0">
                <a:solidFill>
                  <a:schemeClr val="bg1"/>
                </a:solidFill>
              </a:rPr>
            </a:br>
            <a:r>
              <a:rPr lang="en-US" sz="3600" dirty="0">
                <a:solidFill>
                  <a:schemeClr val="bg1"/>
                </a:solidFill>
              </a:rPr>
              <a:t>Professor</a:t>
            </a:r>
            <a:r>
              <a:rPr lang="en-US" dirty="0"/>
              <a:t/>
            </a:r>
            <a:br>
              <a:rPr lang="en-US" dirty="0"/>
            </a:b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981200" y="304801"/>
            <a:ext cx="2381250" cy="3000375"/>
          </a:xfrm>
          <a:prstGeom prst="rect">
            <a:avLst/>
          </a:prstGeom>
          <a:noFill/>
          <a:ln w="9525">
            <a:noFill/>
            <a:miter lim="800000"/>
            <a:headEnd/>
            <a:tailEnd/>
          </a:ln>
        </p:spPr>
      </p:pic>
    </p:spTree>
    <p:extLst>
      <p:ext uri="{BB962C8B-B14F-4D97-AF65-F5344CB8AC3E}">
        <p14:creationId xmlns:p14="http://schemas.microsoft.com/office/powerpoint/2010/main" val="21384206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438400" y="0"/>
            <a:ext cx="8229600" cy="1143000"/>
          </a:xfrm>
        </p:spPr>
        <p:txBody>
          <a:bodyPr>
            <a:normAutofit/>
          </a:bodyPr>
          <a:lstStyle/>
          <a:p>
            <a:r>
              <a:rPr lang="en-US" sz="3800" dirty="0"/>
              <a:t>      </a:t>
            </a:r>
            <a:r>
              <a:rPr lang="en-US" sz="3500" dirty="0"/>
              <a:t>Research by Dr. Davis</a:t>
            </a:r>
          </a:p>
        </p:txBody>
      </p:sp>
      <p:sp>
        <p:nvSpPr>
          <p:cNvPr id="6" name="Content Placeholder 5"/>
          <p:cNvSpPr>
            <a:spLocks noGrp="1"/>
          </p:cNvSpPr>
          <p:nvPr>
            <p:ph sz="half" idx="4294967295"/>
          </p:nvPr>
        </p:nvSpPr>
        <p:spPr>
          <a:xfrm>
            <a:off x="1524000" y="762001"/>
            <a:ext cx="4038600" cy="4754563"/>
          </a:xfrm>
        </p:spPr>
        <p:txBody>
          <a:bodyPr/>
          <a:lstStyle/>
          <a:p>
            <a:pPr>
              <a:buNone/>
            </a:pPr>
            <a:endParaRPr lang="en-US" sz="2000" dirty="0"/>
          </a:p>
          <a:p>
            <a:pPr>
              <a:buNone/>
            </a:pPr>
            <a:r>
              <a:rPr lang="en-US" sz="2000" dirty="0"/>
              <a:t>Tick-borne and parasitic disease surveillance</a:t>
            </a:r>
          </a:p>
          <a:p>
            <a:endParaRPr lang="en-US" dirty="0"/>
          </a:p>
        </p:txBody>
      </p:sp>
      <p:sp>
        <p:nvSpPr>
          <p:cNvPr id="7" name="Content Placeholder 6"/>
          <p:cNvSpPr>
            <a:spLocks noGrp="1"/>
          </p:cNvSpPr>
          <p:nvPr>
            <p:ph sz="half" idx="4294967295"/>
          </p:nvPr>
        </p:nvSpPr>
        <p:spPr>
          <a:xfrm>
            <a:off x="5867400" y="1066800"/>
            <a:ext cx="4800600" cy="5638800"/>
          </a:xfrm>
        </p:spPr>
        <p:txBody>
          <a:bodyPr/>
          <a:lstStyle/>
          <a:p>
            <a:pPr>
              <a:buNone/>
            </a:pPr>
            <a:r>
              <a:rPr lang="en-US" sz="2000" dirty="0" err="1"/>
              <a:t>Immunobiology</a:t>
            </a:r>
            <a:r>
              <a:rPr lang="en-US" sz="2000" dirty="0"/>
              <a:t> of Parasite-Host Interactions</a:t>
            </a:r>
          </a:p>
          <a:p>
            <a:pPr>
              <a:buNone/>
            </a:pPr>
            <a:r>
              <a:rPr lang="en-US" sz="1800" b="1" i="1" dirty="0" err="1"/>
              <a:t>Trypanosoma</a:t>
            </a:r>
            <a:r>
              <a:rPr lang="en-US" sz="1800" b="1" i="1" dirty="0"/>
              <a:t> </a:t>
            </a:r>
            <a:r>
              <a:rPr lang="en-US" sz="1800" b="1" i="1" dirty="0" err="1"/>
              <a:t>cruzi</a:t>
            </a:r>
            <a:r>
              <a:rPr lang="en-US" sz="1800" b="1" i="1" dirty="0"/>
              <a:t> </a:t>
            </a:r>
            <a:r>
              <a:rPr lang="en-US" sz="1800" dirty="0"/>
              <a:t>(causative agent of </a:t>
            </a:r>
            <a:r>
              <a:rPr lang="en-US" sz="1800" dirty="0" err="1"/>
              <a:t>Chagas</a:t>
            </a:r>
            <a:r>
              <a:rPr lang="en-US" sz="1800" dirty="0"/>
              <a:t>’ disease)</a:t>
            </a:r>
          </a:p>
          <a:p>
            <a:pPr>
              <a:buNone/>
            </a:pPr>
            <a:endParaRPr lang="en-US" sz="1800" dirty="0"/>
          </a:p>
          <a:p>
            <a:pPr>
              <a:buNone/>
            </a:pPr>
            <a:endParaRPr lang="en-US" sz="1800" dirty="0"/>
          </a:p>
          <a:p>
            <a:pPr>
              <a:buNone/>
            </a:pPr>
            <a:endParaRPr lang="en-US" sz="1800" dirty="0"/>
          </a:p>
          <a:p>
            <a:pPr>
              <a:buNone/>
            </a:pPr>
            <a:endParaRPr lang="en-US" sz="1800" dirty="0"/>
          </a:p>
          <a:p>
            <a:pPr>
              <a:buNone/>
            </a:pPr>
            <a:endParaRPr lang="en-US" sz="1800" i="1" dirty="0"/>
          </a:p>
          <a:p>
            <a:pPr>
              <a:buNone/>
            </a:pPr>
            <a:r>
              <a:rPr lang="en-US" sz="1000" dirty="0" err="1"/>
              <a:t>Trypomastigotes</a:t>
            </a:r>
            <a:r>
              <a:rPr lang="en-US" sz="1000" dirty="0"/>
              <a:t> in cell culture</a:t>
            </a:r>
          </a:p>
          <a:p>
            <a:pPr>
              <a:buNone/>
            </a:pPr>
            <a:endParaRPr lang="en-US" sz="1800" i="1" dirty="0"/>
          </a:p>
          <a:p>
            <a:pPr>
              <a:buNone/>
            </a:pPr>
            <a:endParaRPr lang="en-US" sz="1800" dirty="0"/>
          </a:p>
        </p:txBody>
      </p:sp>
      <p:pic>
        <p:nvPicPr>
          <p:cNvPr id="8" name="Picture 7" descr="TC1-wo-scale.jpg"/>
          <p:cNvPicPr>
            <a:picLocks noChangeAspect="1"/>
          </p:cNvPicPr>
          <p:nvPr/>
        </p:nvPicPr>
        <p:blipFill>
          <a:blip r:embed="rId2" cstate="print"/>
          <a:stretch>
            <a:fillRect/>
          </a:stretch>
        </p:blipFill>
        <p:spPr>
          <a:xfrm>
            <a:off x="8305801" y="2514601"/>
            <a:ext cx="2206763" cy="1352775"/>
          </a:xfrm>
          <a:prstGeom prst="rect">
            <a:avLst/>
          </a:prstGeom>
        </p:spPr>
      </p:pic>
      <p:pic>
        <p:nvPicPr>
          <p:cNvPr id="9" name="Picture 8"/>
          <p:cNvPicPr>
            <a:picLocks noChangeAspect="1"/>
          </p:cNvPicPr>
          <p:nvPr/>
        </p:nvPicPr>
        <p:blipFill>
          <a:blip r:embed="rId3" cstate="print"/>
          <a:stretch>
            <a:fillRect/>
          </a:stretch>
        </p:blipFill>
        <p:spPr>
          <a:xfrm>
            <a:off x="6096000" y="2514600"/>
            <a:ext cx="1828800" cy="1371600"/>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905001" y="5181600"/>
            <a:ext cx="1952625" cy="1266824"/>
          </a:xfrm>
          <a:prstGeom prst="rect">
            <a:avLst/>
          </a:prstGeom>
        </p:spPr>
      </p:pic>
      <p:pic>
        <p:nvPicPr>
          <p:cNvPr id="11" name="Picture 4" descr="raccoon"/>
          <p:cNvPicPr>
            <a:picLocks noChangeAspect="1" noChangeArrowheads="1"/>
          </p:cNvPicPr>
          <p:nvPr/>
        </p:nvPicPr>
        <p:blipFill>
          <a:blip r:embed="rId5" cstate="print"/>
          <a:srcRect/>
          <a:stretch>
            <a:fillRect/>
          </a:stretch>
        </p:blipFill>
        <p:spPr bwMode="auto">
          <a:xfrm>
            <a:off x="3429000" y="3505200"/>
            <a:ext cx="1354336" cy="1143000"/>
          </a:xfrm>
          <a:prstGeom prst="rect">
            <a:avLst/>
          </a:prstGeom>
          <a:noFill/>
          <a:ln w="25400">
            <a:solidFill>
              <a:schemeClr val="accent4">
                <a:lumMod val="10000"/>
              </a:schemeClr>
            </a:solidFill>
            <a:miter lim="800000"/>
            <a:headEnd/>
            <a:tailEnd/>
          </a:ln>
        </p:spPr>
      </p:pic>
      <p:pic>
        <p:nvPicPr>
          <p:cNvPr id="12" name="Picture 5" descr="730px-Opossum_2"/>
          <p:cNvPicPr>
            <a:picLocks noChangeAspect="1" noChangeArrowheads="1"/>
          </p:cNvPicPr>
          <p:nvPr/>
        </p:nvPicPr>
        <p:blipFill>
          <a:blip r:embed="rId6" cstate="print"/>
          <a:srcRect/>
          <a:stretch>
            <a:fillRect/>
          </a:stretch>
        </p:blipFill>
        <p:spPr bwMode="auto">
          <a:xfrm>
            <a:off x="4648200" y="4267201"/>
            <a:ext cx="1219200" cy="1000967"/>
          </a:xfrm>
          <a:prstGeom prst="rect">
            <a:avLst/>
          </a:prstGeom>
          <a:noFill/>
          <a:ln w="25400">
            <a:solidFill>
              <a:schemeClr val="accent4">
                <a:lumMod val="10000"/>
              </a:schemeClr>
            </a:solidFill>
            <a:miter lim="800000"/>
            <a:headEnd/>
            <a:tailEnd/>
          </a:ln>
        </p:spPr>
      </p:pic>
      <p:pic>
        <p:nvPicPr>
          <p:cNvPr id="13" name="Picture 12" descr="Ixodes2.jpg"/>
          <p:cNvPicPr>
            <a:picLocks noChangeAspect="1"/>
          </p:cNvPicPr>
          <p:nvPr/>
        </p:nvPicPr>
        <p:blipFill>
          <a:blip r:embed="rId7" cstate="print"/>
          <a:stretch>
            <a:fillRect/>
          </a:stretch>
        </p:blipFill>
        <p:spPr>
          <a:xfrm>
            <a:off x="1905000" y="2057400"/>
            <a:ext cx="1447800" cy="881640"/>
          </a:xfrm>
          <a:prstGeom prst="rect">
            <a:avLst/>
          </a:prstGeom>
          <a:ln w="25400">
            <a:solidFill>
              <a:schemeClr val="accent4">
                <a:lumMod val="10000"/>
              </a:schemeClr>
            </a:solidFill>
          </a:ln>
        </p:spPr>
      </p:pic>
      <p:pic>
        <p:nvPicPr>
          <p:cNvPr id="14" name="Picture 13" descr="Dermacentor2.jpg"/>
          <p:cNvPicPr>
            <a:picLocks noChangeAspect="1"/>
          </p:cNvPicPr>
          <p:nvPr/>
        </p:nvPicPr>
        <p:blipFill>
          <a:blip r:embed="rId8" cstate="print"/>
          <a:stretch>
            <a:fillRect/>
          </a:stretch>
        </p:blipFill>
        <p:spPr>
          <a:xfrm>
            <a:off x="3886200" y="1981201"/>
            <a:ext cx="1229430" cy="1038225"/>
          </a:xfrm>
          <a:prstGeom prst="rect">
            <a:avLst/>
          </a:prstGeom>
          <a:ln w="25400">
            <a:solidFill>
              <a:schemeClr val="accent4">
                <a:lumMod val="10000"/>
              </a:schemeClr>
            </a:solidFill>
          </a:ln>
        </p:spPr>
      </p:pic>
      <p:sp>
        <p:nvSpPr>
          <p:cNvPr id="15" name="TextBox 14"/>
          <p:cNvSpPr txBox="1"/>
          <p:nvPr/>
        </p:nvSpPr>
        <p:spPr>
          <a:xfrm flipH="1">
            <a:off x="2057400" y="2895601"/>
            <a:ext cx="1491734" cy="276999"/>
          </a:xfrm>
          <a:prstGeom prst="rect">
            <a:avLst/>
          </a:prstGeom>
          <a:noFill/>
        </p:spPr>
        <p:txBody>
          <a:bodyPr wrap="square" rtlCol="0">
            <a:spAutoFit/>
          </a:bodyPr>
          <a:lstStyle/>
          <a:p>
            <a:r>
              <a:rPr lang="en-US" sz="1200" i="1" dirty="0" err="1">
                <a:solidFill>
                  <a:prstClr val="black"/>
                </a:solidFill>
              </a:rPr>
              <a:t>Ixodes</a:t>
            </a:r>
            <a:r>
              <a:rPr lang="en-US" sz="1200" i="1" dirty="0">
                <a:solidFill>
                  <a:prstClr val="black"/>
                </a:solidFill>
              </a:rPr>
              <a:t> </a:t>
            </a:r>
            <a:r>
              <a:rPr lang="en-US" sz="1200" i="1" dirty="0" err="1">
                <a:solidFill>
                  <a:prstClr val="black"/>
                </a:solidFill>
              </a:rPr>
              <a:t>scapularis</a:t>
            </a:r>
            <a:endParaRPr lang="en-US" sz="1200" i="1" dirty="0">
              <a:solidFill>
                <a:prstClr val="black"/>
              </a:solidFill>
            </a:endParaRPr>
          </a:p>
        </p:txBody>
      </p:sp>
      <p:sp>
        <p:nvSpPr>
          <p:cNvPr id="16" name="TextBox 15"/>
          <p:cNvSpPr txBox="1"/>
          <p:nvPr/>
        </p:nvSpPr>
        <p:spPr>
          <a:xfrm>
            <a:off x="3733800" y="2971800"/>
            <a:ext cx="1752600" cy="261610"/>
          </a:xfrm>
          <a:prstGeom prst="rect">
            <a:avLst/>
          </a:prstGeom>
          <a:noFill/>
        </p:spPr>
        <p:txBody>
          <a:bodyPr wrap="square" rtlCol="0">
            <a:spAutoFit/>
          </a:bodyPr>
          <a:lstStyle/>
          <a:p>
            <a:r>
              <a:rPr lang="en-US" sz="1100" i="1" dirty="0" err="1">
                <a:solidFill>
                  <a:prstClr val="black"/>
                </a:solidFill>
              </a:rPr>
              <a:t>Dermacentor</a:t>
            </a:r>
            <a:r>
              <a:rPr lang="en-US" sz="1100" i="1" dirty="0">
                <a:solidFill>
                  <a:prstClr val="black"/>
                </a:solidFill>
              </a:rPr>
              <a:t> </a:t>
            </a:r>
            <a:r>
              <a:rPr lang="en-US" sz="1100" i="1" dirty="0" err="1">
                <a:solidFill>
                  <a:prstClr val="black"/>
                </a:solidFill>
              </a:rPr>
              <a:t>variabilis</a:t>
            </a:r>
            <a:endParaRPr lang="en-US" sz="1100" i="1" dirty="0">
              <a:solidFill>
                <a:prstClr val="black"/>
              </a:solidFill>
            </a:endParaRPr>
          </a:p>
        </p:txBody>
      </p:sp>
      <p:sp>
        <p:nvSpPr>
          <p:cNvPr id="17" name="TextBox 16"/>
          <p:cNvSpPr txBox="1"/>
          <p:nvPr/>
        </p:nvSpPr>
        <p:spPr>
          <a:xfrm>
            <a:off x="8305800" y="3886201"/>
            <a:ext cx="2362200" cy="246221"/>
          </a:xfrm>
          <a:prstGeom prst="rect">
            <a:avLst/>
          </a:prstGeom>
          <a:noFill/>
        </p:spPr>
        <p:txBody>
          <a:bodyPr wrap="square" rtlCol="0">
            <a:spAutoFit/>
          </a:bodyPr>
          <a:lstStyle/>
          <a:p>
            <a:r>
              <a:rPr lang="en-US" sz="1000" dirty="0" err="1">
                <a:solidFill>
                  <a:prstClr val="black"/>
                </a:solidFill>
              </a:rPr>
              <a:t>Trypomastigote</a:t>
            </a:r>
            <a:r>
              <a:rPr lang="en-US" sz="1000" dirty="0">
                <a:solidFill>
                  <a:prstClr val="black"/>
                </a:solidFill>
              </a:rPr>
              <a:t> and </a:t>
            </a:r>
            <a:r>
              <a:rPr lang="en-US" sz="1000" dirty="0" err="1">
                <a:solidFill>
                  <a:prstClr val="black"/>
                </a:solidFill>
              </a:rPr>
              <a:t>Amastigote</a:t>
            </a:r>
            <a:endParaRPr lang="en-US" sz="1000" dirty="0">
              <a:solidFill>
                <a:prstClr val="black"/>
              </a:solidFill>
            </a:endParaRPr>
          </a:p>
        </p:txBody>
      </p:sp>
      <p:sp>
        <p:nvSpPr>
          <p:cNvPr id="19" name="TextBox 18"/>
          <p:cNvSpPr txBox="1"/>
          <p:nvPr/>
        </p:nvSpPr>
        <p:spPr>
          <a:xfrm>
            <a:off x="2133600" y="6400800"/>
            <a:ext cx="1676400" cy="261610"/>
          </a:xfrm>
          <a:prstGeom prst="rect">
            <a:avLst/>
          </a:prstGeom>
          <a:noFill/>
        </p:spPr>
        <p:txBody>
          <a:bodyPr wrap="square" rtlCol="0">
            <a:spAutoFit/>
          </a:bodyPr>
          <a:lstStyle/>
          <a:p>
            <a:r>
              <a:rPr lang="en-US" sz="1100" dirty="0">
                <a:solidFill>
                  <a:prstClr val="black"/>
                </a:solidFill>
              </a:rPr>
              <a:t>PCR detection</a:t>
            </a:r>
          </a:p>
        </p:txBody>
      </p:sp>
      <p:pic>
        <p:nvPicPr>
          <p:cNvPr id="20" name="Picture 19" descr="baylisascaris egg.jpg"/>
          <p:cNvPicPr>
            <a:picLocks noChangeAspect="1"/>
          </p:cNvPicPr>
          <p:nvPr/>
        </p:nvPicPr>
        <p:blipFill>
          <a:blip r:embed="rId9" cstate="print"/>
          <a:stretch>
            <a:fillRect/>
          </a:stretch>
        </p:blipFill>
        <p:spPr>
          <a:xfrm>
            <a:off x="1905000" y="3581400"/>
            <a:ext cx="1143000" cy="857250"/>
          </a:xfrm>
          <a:prstGeom prst="rect">
            <a:avLst/>
          </a:prstGeom>
        </p:spPr>
      </p:pic>
      <p:sp>
        <p:nvSpPr>
          <p:cNvPr id="21" name="TextBox 20"/>
          <p:cNvSpPr txBox="1"/>
          <p:nvPr/>
        </p:nvSpPr>
        <p:spPr>
          <a:xfrm>
            <a:off x="1752600" y="4419600"/>
            <a:ext cx="1447800" cy="400110"/>
          </a:xfrm>
          <a:prstGeom prst="rect">
            <a:avLst/>
          </a:prstGeom>
          <a:noFill/>
        </p:spPr>
        <p:txBody>
          <a:bodyPr wrap="square" rtlCol="0">
            <a:spAutoFit/>
          </a:bodyPr>
          <a:lstStyle/>
          <a:p>
            <a:r>
              <a:rPr lang="en-US" sz="1000" i="1" dirty="0" err="1">
                <a:solidFill>
                  <a:prstClr val="black"/>
                </a:solidFill>
              </a:rPr>
              <a:t>Baylisascaris</a:t>
            </a:r>
            <a:r>
              <a:rPr lang="en-US" sz="1000" i="1" dirty="0">
                <a:solidFill>
                  <a:prstClr val="black"/>
                </a:solidFill>
              </a:rPr>
              <a:t> </a:t>
            </a:r>
            <a:r>
              <a:rPr lang="en-US" sz="1000" i="1" dirty="0" err="1">
                <a:solidFill>
                  <a:prstClr val="black"/>
                </a:solidFill>
              </a:rPr>
              <a:t>procyonis</a:t>
            </a:r>
            <a:endParaRPr lang="en-US" sz="1000" i="1" dirty="0">
              <a:solidFill>
                <a:prstClr val="black"/>
              </a:solidFill>
            </a:endParaRPr>
          </a:p>
        </p:txBody>
      </p:sp>
      <p:pic>
        <p:nvPicPr>
          <p:cNvPr id="29" name="Picture 28" descr="Ellie .jpg"/>
          <p:cNvPicPr>
            <a:picLocks noChangeAspect="1"/>
          </p:cNvPicPr>
          <p:nvPr/>
        </p:nvPicPr>
        <p:blipFill>
          <a:blip r:embed="rId10" cstate="print"/>
          <a:stretch>
            <a:fillRect/>
          </a:stretch>
        </p:blipFill>
        <p:spPr>
          <a:xfrm>
            <a:off x="4038601" y="5105401"/>
            <a:ext cx="874093" cy="1371599"/>
          </a:xfrm>
          <a:prstGeom prst="rect">
            <a:avLst/>
          </a:prstGeom>
        </p:spPr>
      </p:pic>
      <p:sp>
        <p:nvSpPr>
          <p:cNvPr id="2" name="TextBox 1"/>
          <p:cNvSpPr txBox="1"/>
          <p:nvPr/>
        </p:nvSpPr>
        <p:spPr>
          <a:xfrm>
            <a:off x="6156812" y="4191001"/>
            <a:ext cx="4495800" cy="646331"/>
          </a:xfrm>
          <a:prstGeom prst="rect">
            <a:avLst/>
          </a:prstGeom>
          <a:noFill/>
        </p:spPr>
        <p:txBody>
          <a:bodyPr wrap="square" rtlCol="0">
            <a:spAutoFit/>
          </a:bodyPr>
          <a:lstStyle/>
          <a:p>
            <a:r>
              <a:rPr lang="en-US" dirty="0">
                <a:solidFill>
                  <a:prstClr val="black"/>
                </a:solidFill>
              </a:rPr>
              <a:t>Human Soil Parasitic </a:t>
            </a:r>
            <a:r>
              <a:rPr lang="en-US" dirty="0" err="1">
                <a:solidFill>
                  <a:prstClr val="black"/>
                </a:solidFill>
              </a:rPr>
              <a:t>Helminth</a:t>
            </a:r>
            <a:r>
              <a:rPr lang="en-US" dirty="0">
                <a:solidFill>
                  <a:prstClr val="black"/>
                </a:solidFill>
              </a:rPr>
              <a:t> Surveillance</a:t>
            </a:r>
          </a:p>
        </p:txBody>
      </p:sp>
      <p:pic>
        <p:nvPicPr>
          <p:cNvPr id="3" name="Picture 2"/>
          <p:cNvPicPr>
            <a:picLocks noChangeAspect="1"/>
          </p:cNvPicPr>
          <p:nvPr/>
        </p:nvPicPr>
        <p:blipFill>
          <a:blip r:embed="rId11"/>
          <a:stretch>
            <a:fillRect/>
          </a:stretch>
        </p:blipFill>
        <p:spPr>
          <a:xfrm>
            <a:off x="6400800" y="5029200"/>
            <a:ext cx="1066800" cy="1066800"/>
          </a:xfrm>
          <a:prstGeom prst="rect">
            <a:avLst/>
          </a:prstGeom>
        </p:spPr>
      </p:pic>
      <p:pic>
        <p:nvPicPr>
          <p:cNvPr id="4" name="Picture 3"/>
          <p:cNvPicPr>
            <a:picLocks noChangeAspect="1"/>
          </p:cNvPicPr>
          <p:nvPr/>
        </p:nvPicPr>
        <p:blipFill>
          <a:blip r:embed="rId12"/>
          <a:stretch>
            <a:fillRect/>
          </a:stretch>
        </p:blipFill>
        <p:spPr>
          <a:xfrm>
            <a:off x="8077201" y="5029200"/>
            <a:ext cx="1565495" cy="1054100"/>
          </a:xfrm>
          <a:prstGeom prst="rect">
            <a:avLst/>
          </a:prstGeom>
        </p:spPr>
      </p:pic>
    </p:spTree>
    <p:extLst>
      <p:ext uri="{BB962C8B-B14F-4D97-AF65-F5344CB8AC3E}">
        <p14:creationId xmlns:p14="http://schemas.microsoft.com/office/powerpoint/2010/main" val="407934607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rmAutofit/>
          </a:bodyPr>
          <a:lstStyle/>
          <a:p>
            <a:r>
              <a:rPr lang="en-US" sz="3200" dirty="0"/>
              <a:t>Research Students</a:t>
            </a:r>
          </a:p>
        </p:txBody>
      </p:sp>
      <p:sp>
        <p:nvSpPr>
          <p:cNvPr id="3" name="Content Placeholder 2"/>
          <p:cNvSpPr>
            <a:spLocks noGrp="1"/>
          </p:cNvSpPr>
          <p:nvPr>
            <p:ph sz="half" idx="4294967295"/>
          </p:nvPr>
        </p:nvSpPr>
        <p:spPr>
          <a:xfrm>
            <a:off x="1752600" y="1219200"/>
            <a:ext cx="4267200" cy="2667000"/>
          </a:xfrm>
        </p:spPr>
        <p:txBody>
          <a:bodyPr>
            <a:normAutofit/>
          </a:bodyPr>
          <a:lstStyle/>
          <a:p>
            <a:pPr>
              <a:buNone/>
            </a:pPr>
            <a:r>
              <a:rPr lang="en-US" dirty="0" smtClean="0"/>
              <a:t>	</a:t>
            </a:r>
            <a:r>
              <a:rPr lang="en-US" b="1" dirty="0" smtClean="0"/>
              <a:t>M.S. Students</a:t>
            </a:r>
          </a:p>
          <a:p>
            <a:r>
              <a:rPr lang="en-US" dirty="0" smtClean="0"/>
              <a:t>Pittman, Kayla</a:t>
            </a:r>
          </a:p>
          <a:p>
            <a:r>
              <a:rPr lang="en-US" dirty="0" err="1" smtClean="0"/>
              <a:t>Melchert</a:t>
            </a:r>
            <a:r>
              <a:rPr lang="en-US" dirty="0" smtClean="0"/>
              <a:t>, Valerie</a:t>
            </a:r>
          </a:p>
          <a:p>
            <a:endParaRPr lang="en-US" dirty="0" smtClean="0"/>
          </a:p>
          <a:p>
            <a:pPr>
              <a:buNone/>
            </a:pPr>
            <a:endParaRPr lang="en-US" dirty="0"/>
          </a:p>
        </p:txBody>
      </p:sp>
      <p:sp>
        <p:nvSpPr>
          <p:cNvPr id="4" name="Content Placeholder 3"/>
          <p:cNvSpPr>
            <a:spLocks noGrp="1"/>
          </p:cNvSpPr>
          <p:nvPr>
            <p:ph sz="half" idx="4294967295"/>
          </p:nvPr>
        </p:nvSpPr>
        <p:spPr>
          <a:xfrm>
            <a:off x="6172200" y="1219200"/>
            <a:ext cx="4114800" cy="3048000"/>
          </a:xfrm>
        </p:spPr>
        <p:txBody>
          <a:bodyPr>
            <a:normAutofit/>
          </a:bodyPr>
          <a:lstStyle/>
          <a:p>
            <a:pPr>
              <a:buNone/>
            </a:pPr>
            <a:r>
              <a:rPr lang="en-US" dirty="0" smtClean="0"/>
              <a:t>	</a:t>
            </a:r>
            <a:r>
              <a:rPr lang="en-US" b="1" dirty="0" smtClean="0"/>
              <a:t>Undergraduate Students</a:t>
            </a:r>
          </a:p>
          <a:p>
            <a:r>
              <a:rPr lang="en-US" dirty="0" err="1" smtClean="0"/>
              <a:t>Bosse</a:t>
            </a:r>
            <a:r>
              <a:rPr lang="en-US" dirty="0" smtClean="0"/>
              <a:t>, Luke</a:t>
            </a:r>
          </a:p>
          <a:p>
            <a:r>
              <a:rPr lang="en-US" dirty="0" smtClean="0"/>
              <a:t>Cox, Katelyn</a:t>
            </a:r>
          </a:p>
          <a:p>
            <a:r>
              <a:rPr lang="en-US" dirty="0" smtClean="0"/>
              <a:t>Smith, Ashley</a:t>
            </a:r>
          </a:p>
          <a:p>
            <a:endParaRPr lang="en-US" dirty="0" smtClean="0"/>
          </a:p>
          <a:p>
            <a:endParaRPr lang="en-US" dirty="0"/>
          </a:p>
        </p:txBody>
      </p:sp>
      <p:sp>
        <p:nvSpPr>
          <p:cNvPr id="5" name="TextBox 4"/>
          <p:cNvSpPr txBox="1"/>
          <p:nvPr/>
        </p:nvSpPr>
        <p:spPr>
          <a:xfrm>
            <a:off x="1828800" y="3886202"/>
            <a:ext cx="8610600" cy="2985433"/>
          </a:xfrm>
          <a:prstGeom prst="rect">
            <a:avLst/>
          </a:prstGeom>
          <a:noFill/>
        </p:spPr>
        <p:txBody>
          <a:bodyPr wrap="square" rtlCol="0">
            <a:spAutoFit/>
          </a:bodyPr>
          <a:lstStyle/>
          <a:p>
            <a:r>
              <a:rPr lang="en-US" sz="3200" dirty="0">
                <a:solidFill>
                  <a:prstClr val="black"/>
                </a:solidFill>
              </a:rPr>
              <a:t>Research Projects:</a:t>
            </a:r>
            <a:endParaRPr lang="en-US" sz="2400" dirty="0">
              <a:solidFill>
                <a:prstClr val="black"/>
              </a:solidFill>
            </a:endParaRPr>
          </a:p>
          <a:p>
            <a:r>
              <a:rPr lang="en-US" sz="2400" dirty="0">
                <a:solidFill>
                  <a:prstClr val="black"/>
                </a:solidFill>
              </a:rPr>
              <a:t>Canine </a:t>
            </a:r>
            <a:r>
              <a:rPr lang="en-US" sz="2400" dirty="0" err="1">
                <a:solidFill>
                  <a:prstClr val="black"/>
                </a:solidFill>
              </a:rPr>
              <a:t>Chagas</a:t>
            </a:r>
            <a:r>
              <a:rPr lang="en-US" sz="2400" dirty="0">
                <a:solidFill>
                  <a:prstClr val="black"/>
                </a:solidFill>
              </a:rPr>
              <a:t>’ Disease in Kentucky</a:t>
            </a:r>
          </a:p>
          <a:p>
            <a:r>
              <a:rPr lang="en-US" sz="2400" i="1" dirty="0" err="1">
                <a:solidFill>
                  <a:prstClr val="black"/>
                </a:solidFill>
              </a:rPr>
              <a:t>Baylisascaris</a:t>
            </a:r>
            <a:r>
              <a:rPr lang="en-US" sz="2400" i="1" dirty="0">
                <a:solidFill>
                  <a:prstClr val="black"/>
                </a:solidFill>
              </a:rPr>
              <a:t> </a:t>
            </a:r>
            <a:r>
              <a:rPr lang="en-US" sz="2400" i="1" dirty="0" err="1">
                <a:solidFill>
                  <a:prstClr val="black"/>
                </a:solidFill>
              </a:rPr>
              <a:t>procyonis</a:t>
            </a:r>
            <a:r>
              <a:rPr lang="en-US" sz="2400" i="1" dirty="0">
                <a:solidFill>
                  <a:prstClr val="black"/>
                </a:solidFill>
              </a:rPr>
              <a:t> </a:t>
            </a:r>
            <a:r>
              <a:rPr lang="en-US" sz="2400" dirty="0">
                <a:solidFill>
                  <a:prstClr val="black"/>
                </a:solidFill>
              </a:rPr>
              <a:t>(Raccoon Roundworm) in Warren County, KY</a:t>
            </a:r>
          </a:p>
          <a:p>
            <a:r>
              <a:rPr lang="en-US" sz="2400" dirty="0">
                <a:solidFill>
                  <a:prstClr val="black"/>
                </a:solidFill>
              </a:rPr>
              <a:t>Human Parasitic </a:t>
            </a:r>
            <a:r>
              <a:rPr lang="en-US" sz="2400" dirty="0" err="1">
                <a:solidFill>
                  <a:prstClr val="black"/>
                </a:solidFill>
              </a:rPr>
              <a:t>Helminth</a:t>
            </a:r>
            <a:r>
              <a:rPr lang="en-US" sz="2400" dirty="0">
                <a:solidFill>
                  <a:prstClr val="black"/>
                </a:solidFill>
              </a:rPr>
              <a:t> Disease Surveillance in KY</a:t>
            </a:r>
          </a:p>
          <a:p>
            <a:endParaRPr lang="en-US" sz="2400" dirty="0">
              <a:solidFill>
                <a:prstClr val="black"/>
              </a:solidFill>
            </a:endParaRP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68122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3074" name="Content Placeholder 2"/>
          <p:cNvSpPr>
            <a:spLocks noGrp="1"/>
          </p:cNvSpPr>
          <p:nvPr>
            <p:ph idx="4294967295"/>
          </p:nvPr>
        </p:nvSpPr>
        <p:spPr>
          <a:xfrm>
            <a:off x="5403850" y="0"/>
            <a:ext cx="5264150" cy="6400800"/>
          </a:xfrm>
        </p:spPr>
        <p:txBody>
          <a:bodyPr/>
          <a:lstStyle/>
          <a:p>
            <a:pPr marL="0" indent="0" algn="r">
              <a:buNone/>
            </a:pPr>
            <a:r>
              <a:rPr lang="en-US" b="1" dirty="0" smtClean="0">
                <a:solidFill>
                  <a:schemeClr val="bg1"/>
                </a:solidFill>
              </a:rPr>
              <a:t>Carl W, Dick, Ph.D.</a:t>
            </a:r>
            <a:br>
              <a:rPr lang="en-US" b="1" dirty="0" smtClean="0">
                <a:solidFill>
                  <a:schemeClr val="bg1"/>
                </a:solidFill>
              </a:rPr>
            </a:br>
            <a:r>
              <a:rPr lang="en-US" b="1" dirty="0" smtClean="0">
                <a:solidFill>
                  <a:schemeClr val="bg1"/>
                </a:solidFill>
              </a:rPr>
              <a:t>Texas Tech University</a:t>
            </a:r>
            <a:br>
              <a:rPr lang="en-US" b="1" dirty="0" smtClean="0">
                <a:solidFill>
                  <a:schemeClr val="bg1"/>
                </a:solidFill>
              </a:rPr>
            </a:br>
            <a:r>
              <a:rPr lang="en-US" b="1" dirty="0" smtClean="0">
                <a:solidFill>
                  <a:schemeClr val="bg1"/>
                </a:solidFill>
              </a:rPr>
              <a:t>Assistant Professor</a:t>
            </a:r>
          </a:p>
        </p:txBody>
      </p:sp>
      <p:sp>
        <p:nvSpPr>
          <p:cNvPr id="3075" name="Text Placeholder 3"/>
          <p:cNvSpPr>
            <a:spLocks noGrp="1"/>
          </p:cNvSpPr>
          <p:nvPr>
            <p:ph type="body" sz="half" idx="4294967295"/>
          </p:nvPr>
        </p:nvSpPr>
        <p:spPr>
          <a:xfrm>
            <a:off x="1524000" y="76200"/>
            <a:ext cx="4191000" cy="6172200"/>
          </a:xfrm>
        </p:spPr>
        <p:txBody>
          <a:bodyPr/>
          <a:lstStyle/>
          <a:p>
            <a:pPr marL="0" indent="0" algn="ctr">
              <a:lnSpc>
                <a:spcPct val="80000"/>
              </a:lnSpc>
              <a:buNone/>
            </a:pPr>
            <a:endParaRPr lang="en-US" sz="1800" b="1" dirty="0">
              <a:solidFill>
                <a:schemeClr val="bg1"/>
              </a:solidFill>
            </a:endParaRPr>
          </a:p>
          <a:p>
            <a:pPr marL="0" indent="0" algn="ctr">
              <a:lnSpc>
                <a:spcPct val="80000"/>
              </a:lnSpc>
              <a:buNone/>
            </a:pPr>
            <a:endParaRPr lang="en-US" sz="1800" b="1" dirty="0">
              <a:solidFill>
                <a:schemeClr val="bg1"/>
              </a:solidFill>
            </a:endParaRPr>
          </a:p>
          <a:p>
            <a:pPr marL="0" indent="0" algn="ctr">
              <a:lnSpc>
                <a:spcPct val="80000"/>
              </a:lnSpc>
              <a:buNone/>
            </a:pPr>
            <a:r>
              <a:rPr lang="en-US" sz="1800" b="1" u="sng" dirty="0"/>
              <a:t>Bio</a:t>
            </a:r>
          </a:p>
          <a:p>
            <a:pPr marL="0" indent="0" algn="ctr">
              <a:lnSpc>
                <a:spcPct val="80000"/>
              </a:lnSpc>
              <a:buNone/>
            </a:pPr>
            <a:endParaRPr lang="en-US" sz="800" b="1" dirty="0"/>
          </a:p>
          <a:p>
            <a:pPr marL="0" indent="0">
              <a:lnSpc>
                <a:spcPct val="80000"/>
              </a:lnSpc>
              <a:buNone/>
            </a:pPr>
            <a:r>
              <a:rPr lang="en-US" sz="1800" dirty="0"/>
              <a:t>PhD - Zoology (2005), Texas Tech  </a:t>
            </a:r>
          </a:p>
          <a:p>
            <a:pPr marL="0" indent="0">
              <a:lnSpc>
                <a:spcPct val="80000"/>
              </a:lnSpc>
              <a:buNone/>
            </a:pPr>
            <a:r>
              <a:rPr lang="en-US" sz="1800" dirty="0"/>
              <a:t>          University</a:t>
            </a:r>
          </a:p>
          <a:p>
            <a:pPr marL="0" indent="0">
              <a:lnSpc>
                <a:spcPct val="80000"/>
              </a:lnSpc>
              <a:buNone/>
            </a:pPr>
            <a:r>
              <a:rPr lang="en-US" sz="1800" dirty="0"/>
              <a:t>MS - Biology (1998), University of </a:t>
            </a:r>
          </a:p>
          <a:p>
            <a:pPr marL="0" indent="0">
              <a:lnSpc>
                <a:spcPct val="80000"/>
              </a:lnSpc>
              <a:buNone/>
            </a:pPr>
            <a:r>
              <a:rPr lang="en-US" sz="1800" dirty="0"/>
              <a:t>         Central Arkansas</a:t>
            </a:r>
          </a:p>
          <a:p>
            <a:pPr marL="0" indent="0">
              <a:lnSpc>
                <a:spcPct val="80000"/>
              </a:lnSpc>
              <a:buNone/>
            </a:pPr>
            <a:r>
              <a:rPr lang="en-US" sz="1800" dirty="0"/>
              <a:t>BA - Biology/</a:t>
            </a:r>
            <a:r>
              <a:rPr lang="en-US" sz="1800" dirty="0" err="1"/>
              <a:t>Env</a:t>
            </a:r>
            <a:r>
              <a:rPr lang="en-US" sz="1800" dirty="0"/>
              <a:t>. Science (1992), </a:t>
            </a:r>
          </a:p>
          <a:p>
            <a:pPr marL="0" indent="0">
              <a:lnSpc>
                <a:spcPct val="80000"/>
              </a:lnSpc>
              <a:buNone/>
            </a:pPr>
            <a:r>
              <a:rPr lang="en-US" sz="1800" dirty="0"/>
              <a:t>        Tabor College</a:t>
            </a:r>
          </a:p>
          <a:p>
            <a:pPr marL="0" indent="0">
              <a:lnSpc>
                <a:spcPct val="80000"/>
              </a:lnSpc>
              <a:buNone/>
            </a:pPr>
            <a:endParaRPr lang="en-US" sz="2400" dirty="0"/>
          </a:p>
          <a:p>
            <a:pPr marL="0" indent="0" algn="ctr">
              <a:lnSpc>
                <a:spcPct val="80000"/>
              </a:lnSpc>
              <a:buNone/>
            </a:pPr>
            <a:r>
              <a:rPr lang="en-US" sz="1800" b="1" u="sng" dirty="0"/>
              <a:t>Courses</a:t>
            </a:r>
          </a:p>
          <a:p>
            <a:pPr marL="0" indent="0" algn="ctr">
              <a:lnSpc>
                <a:spcPct val="80000"/>
              </a:lnSpc>
              <a:buNone/>
            </a:pPr>
            <a:endParaRPr lang="en-US" sz="800" b="1" dirty="0"/>
          </a:p>
          <a:p>
            <a:pPr marL="0" indent="0">
              <a:lnSpc>
                <a:spcPct val="80000"/>
              </a:lnSpc>
              <a:buNone/>
            </a:pPr>
            <a:r>
              <a:rPr lang="en-US" sz="1800" dirty="0"/>
              <a:t>BIOL 122 Introductory Biology</a:t>
            </a:r>
          </a:p>
          <a:p>
            <a:pPr marL="0" indent="0">
              <a:lnSpc>
                <a:spcPct val="80000"/>
              </a:lnSpc>
              <a:buNone/>
            </a:pPr>
            <a:r>
              <a:rPr lang="en-US" sz="1800" dirty="0"/>
              <a:t>BIOL 316 Evolution</a:t>
            </a:r>
          </a:p>
          <a:p>
            <a:pPr marL="0" indent="0">
              <a:lnSpc>
                <a:spcPct val="80000"/>
              </a:lnSpc>
              <a:buNone/>
            </a:pPr>
            <a:r>
              <a:rPr lang="en-US" sz="1800" dirty="0"/>
              <a:t>BIOL 523 Evolution of Symbioses</a:t>
            </a:r>
          </a:p>
          <a:p>
            <a:pPr marL="0" indent="0">
              <a:lnSpc>
                <a:spcPct val="80000"/>
              </a:lnSpc>
              <a:buNone/>
            </a:pPr>
            <a:r>
              <a:rPr lang="en-US" sz="1800" dirty="0"/>
              <a:t>BIOL 598 Graduate Seminar</a:t>
            </a:r>
          </a:p>
          <a:p>
            <a:pPr marL="0" indent="0">
              <a:lnSpc>
                <a:spcPct val="80000"/>
              </a:lnSpc>
              <a:buNone/>
            </a:pPr>
            <a:endParaRPr lang="en-US" sz="2400" dirty="0"/>
          </a:p>
          <a:p>
            <a:pPr marL="0" indent="0" algn="ctr">
              <a:lnSpc>
                <a:spcPct val="80000"/>
              </a:lnSpc>
              <a:buNone/>
            </a:pPr>
            <a:r>
              <a:rPr lang="en-US" sz="1800" b="1" u="sng" dirty="0"/>
              <a:t>Research</a:t>
            </a:r>
          </a:p>
          <a:p>
            <a:pPr marL="0" indent="0" algn="ctr">
              <a:lnSpc>
                <a:spcPct val="80000"/>
              </a:lnSpc>
              <a:buNone/>
            </a:pPr>
            <a:endParaRPr lang="en-US" sz="800" b="1" dirty="0"/>
          </a:p>
          <a:p>
            <a:pPr marL="0" indent="0">
              <a:lnSpc>
                <a:spcPct val="80000"/>
              </a:lnSpc>
              <a:buNone/>
            </a:pPr>
            <a:r>
              <a:rPr lang="en-US" sz="1800" dirty="0"/>
              <a:t>Evolution and ecology of parasite-host associations; taxonomy and systematics of bat flies; biodiversity and faunal surveys</a:t>
            </a:r>
          </a:p>
        </p:txBody>
      </p:sp>
      <p:pic>
        <p:nvPicPr>
          <p:cNvPr id="5" name="Picture 2"/>
          <p:cNvPicPr>
            <a:picLocks noChangeAspect="1" noChangeArrowheads="1"/>
          </p:cNvPicPr>
          <p:nvPr/>
        </p:nvPicPr>
        <p:blipFill>
          <a:blip r:embed="rId2" cstate="print"/>
          <a:srcRect/>
          <a:stretch>
            <a:fillRect/>
          </a:stretch>
        </p:blipFill>
        <p:spPr bwMode="auto">
          <a:xfrm>
            <a:off x="6781800" y="2563368"/>
            <a:ext cx="2743200" cy="3456432"/>
          </a:xfrm>
          <a:prstGeom prst="rect">
            <a:avLst/>
          </a:prstGeom>
          <a:noFill/>
          <a:ln w="9525">
            <a:noFill/>
            <a:miter lim="800000"/>
            <a:headEnd/>
            <a:tailEnd/>
          </a:ln>
        </p:spPr>
      </p:pic>
    </p:spTree>
    <p:extLst>
      <p:ext uri="{BB962C8B-B14F-4D97-AF65-F5344CB8AC3E}">
        <p14:creationId xmlns:p14="http://schemas.microsoft.com/office/powerpoint/2010/main" val="1496810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1027" name="Title 4"/>
          <p:cNvSpPr>
            <a:spLocks noGrp="1"/>
          </p:cNvSpPr>
          <p:nvPr>
            <p:ph type="title" idx="4294967295"/>
          </p:nvPr>
        </p:nvSpPr>
        <p:spPr>
          <a:xfrm>
            <a:off x="1524000" y="0"/>
            <a:ext cx="8229600" cy="762000"/>
          </a:xfrm>
        </p:spPr>
        <p:txBody>
          <a:bodyPr/>
          <a:lstStyle/>
          <a:p>
            <a:pPr algn="ctr" eaLnBrk="1" hangingPunct="1"/>
            <a:r>
              <a:rPr lang="en-US" sz="3600" dirty="0">
                <a:solidFill>
                  <a:schemeClr val="bg1"/>
                </a:solidFill>
              </a:rPr>
              <a:t>Research by Dr. Dick</a:t>
            </a:r>
          </a:p>
        </p:txBody>
      </p:sp>
      <p:sp>
        <p:nvSpPr>
          <p:cNvPr id="1030" name="TextBox 12"/>
          <p:cNvSpPr txBox="1">
            <a:spLocks noChangeArrowheads="1"/>
          </p:cNvSpPr>
          <p:nvPr/>
        </p:nvSpPr>
        <p:spPr bwMode="auto">
          <a:xfrm>
            <a:off x="1676400" y="685800"/>
            <a:ext cx="5638800"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buFont typeface="Arial" charset="0"/>
              <a:buChar char="•"/>
            </a:pPr>
            <a:r>
              <a:rPr lang="en-US" sz="1900" dirty="0">
                <a:solidFill>
                  <a:srgbClr val="FFFFFF"/>
                </a:solidFill>
              </a:rPr>
              <a:t> </a:t>
            </a:r>
            <a:r>
              <a:rPr lang="en-US" dirty="0">
                <a:solidFill>
                  <a:srgbClr val="FFFFFF"/>
                </a:solidFill>
              </a:rPr>
              <a:t>How and why do parasites specialize on host </a:t>
            </a:r>
          </a:p>
          <a:p>
            <a:pPr eaLnBrk="1" fontAlgn="base" hangingPunct="1">
              <a:spcBef>
                <a:spcPct val="0"/>
              </a:spcBef>
              <a:spcAft>
                <a:spcPct val="0"/>
              </a:spcAft>
            </a:pPr>
            <a:r>
              <a:rPr lang="en-US" dirty="0">
                <a:solidFill>
                  <a:srgbClr val="FFFFFF"/>
                </a:solidFill>
              </a:rPr>
              <a:t>    species?</a:t>
            </a: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dirty="0">
                <a:solidFill>
                  <a:srgbClr val="FFFFFF"/>
                </a:solidFill>
              </a:rPr>
              <a:t> How do multiple parasite species coexist?</a:t>
            </a: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sz="1900" dirty="0">
                <a:solidFill>
                  <a:srgbClr val="FFFFFF"/>
                </a:solidFill>
              </a:rPr>
              <a:t> </a:t>
            </a:r>
            <a:r>
              <a:rPr lang="en-US" dirty="0">
                <a:solidFill>
                  <a:srgbClr val="FFFFFF"/>
                </a:solidFill>
              </a:rPr>
              <a:t>What host characteristics influence parasite   </a:t>
            </a:r>
          </a:p>
          <a:p>
            <a:pPr eaLnBrk="1" fontAlgn="base" hangingPunct="1">
              <a:spcBef>
                <a:spcPct val="0"/>
              </a:spcBef>
              <a:spcAft>
                <a:spcPct val="0"/>
              </a:spcAft>
            </a:pPr>
            <a:r>
              <a:rPr lang="en-US" dirty="0">
                <a:solidFill>
                  <a:srgbClr val="FFFFFF"/>
                </a:solidFill>
              </a:rPr>
              <a:t>    distribution and abundance?</a:t>
            </a:r>
          </a:p>
          <a:p>
            <a:pPr eaLnBrk="1" fontAlgn="base" hangingPunct="1">
              <a:spcBef>
                <a:spcPct val="0"/>
              </a:spcBef>
              <a:spcAft>
                <a:spcPct val="0"/>
              </a:spcAft>
            </a:pPr>
            <a:endParaRPr lang="en-US" sz="800" dirty="0">
              <a:solidFill>
                <a:srgbClr val="FFFFFF"/>
              </a:solidFill>
            </a:endParaRPr>
          </a:p>
          <a:p>
            <a:pPr eaLnBrk="1" fontAlgn="base" hangingPunct="1">
              <a:spcBef>
                <a:spcPct val="0"/>
              </a:spcBef>
              <a:spcAft>
                <a:spcPct val="0"/>
              </a:spcAft>
              <a:buFont typeface="Arial" charset="0"/>
              <a:buChar char="•"/>
            </a:pPr>
            <a:r>
              <a:rPr lang="en-US" dirty="0">
                <a:solidFill>
                  <a:srgbClr val="FFFFFF"/>
                </a:solidFill>
              </a:rPr>
              <a:t> How do parasites and hosts interact with viruses</a:t>
            </a:r>
          </a:p>
          <a:p>
            <a:pPr eaLnBrk="1" fontAlgn="base" hangingPunct="1">
              <a:spcBef>
                <a:spcPct val="0"/>
              </a:spcBef>
              <a:spcAft>
                <a:spcPct val="0"/>
              </a:spcAft>
            </a:pPr>
            <a:r>
              <a:rPr lang="en-US" dirty="0">
                <a:solidFill>
                  <a:srgbClr val="FFFFFF"/>
                </a:solidFill>
              </a:rPr>
              <a:t>    and other pathogens?</a:t>
            </a: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sz="1900" dirty="0">
                <a:solidFill>
                  <a:srgbClr val="FFFFFF"/>
                </a:solidFill>
              </a:rPr>
              <a:t> </a:t>
            </a:r>
            <a:r>
              <a:rPr lang="en-US" dirty="0">
                <a:solidFill>
                  <a:srgbClr val="FFFFFF"/>
                </a:solidFill>
              </a:rPr>
              <a:t>Have parasites evolved in concert with their </a:t>
            </a:r>
          </a:p>
          <a:p>
            <a:pPr eaLnBrk="1" fontAlgn="base" hangingPunct="1">
              <a:spcBef>
                <a:spcPct val="0"/>
              </a:spcBef>
              <a:spcAft>
                <a:spcPct val="0"/>
              </a:spcAft>
            </a:pPr>
            <a:r>
              <a:rPr lang="en-US" dirty="0">
                <a:solidFill>
                  <a:srgbClr val="FFFFFF"/>
                </a:solidFill>
              </a:rPr>
              <a:t>    hosts?</a:t>
            </a:r>
          </a:p>
          <a:p>
            <a:pPr eaLnBrk="1" fontAlgn="base" hangingPunct="1">
              <a:spcBef>
                <a:spcPct val="0"/>
              </a:spcBef>
              <a:spcAft>
                <a:spcPct val="0"/>
              </a:spcAft>
            </a:pPr>
            <a:endParaRPr lang="en-US" sz="1900" dirty="0">
              <a:solidFill>
                <a:srgbClr val="FFFFFF"/>
              </a:solidFill>
            </a:endParaRPr>
          </a:p>
        </p:txBody>
      </p:sp>
      <p:pic>
        <p:nvPicPr>
          <p:cNvPr id="2" name="Picture 5" descr="C:\DicksPics_2012.02.07\ECUADOR 2011\BDP pics\IMG_079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882" y="3795712"/>
            <a:ext cx="5308600" cy="2986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DicksPics_2012.02.07\ECUADOR 2011\BDP pics\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805670"/>
            <a:ext cx="3352800" cy="30805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G:\BatFliesCollection_NAS_28aug09\Images\Microptics Images\Megistopoda aranea (Wet)\Male Panama Weise 20May2004-31 Full Lateral (wet)\Megistopoda aranea_Panama_Weise6.84_ml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4030504"/>
            <a:ext cx="3352800" cy="268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158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pic>
        <p:nvPicPr>
          <p:cNvPr id="1032" name="Picture 8" descr="C:\Users\WKUUSER\Desktop\Web page pics\Matt m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951435"/>
            <a:ext cx="2315534" cy="3087379"/>
          </a:xfrm>
          <a:prstGeom prst="rect">
            <a:avLst/>
          </a:prstGeom>
          <a:noFill/>
          <a:extLst>
            <a:ext uri="{909E8E84-426E-40DD-AFC4-6F175D3DCCD1}">
              <a14:hiddenFill xmlns:a14="http://schemas.microsoft.com/office/drawing/2010/main">
                <a:solidFill>
                  <a:srgbClr val="FFFFFF"/>
                </a:solidFill>
              </a14:hiddenFill>
            </a:ext>
          </a:extLst>
        </p:spPr>
      </p:pic>
      <p:sp>
        <p:nvSpPr>
          <p:cNvPr id="4098" name="Title 1"/>
          <p:cNvSpPr>
            <a:spLocks noGrp="1"/>
          </p:cNvSpPr>
          <p:nvPr>
            <p:ph type="title" idx="4294967295"/>
          </p:nvPr>
        </p:nvSpPr>
        <p:spPr>
          <a:xfrm>
            <a:off x="1524000" y="152401"/>
            <a:ext cx="9144000" cy="639763"/>
          </a:xfrm>
        </p:spPr>
        <p:txBody>
          <a:bodyPr>
            <a:normAutofit fontScale="90000"/>
          </a:bodyPr>
          <a:lstStyle/>
          <a:p>
            <a:pPr algn="ctr" eaLnBrk="1" hangingPunct="1"/>
            <a:r>
              <a:rPr lang="en-US" sz="3200" dirty="0">
                <a:solidFill>
                  <a:schemeClr val="bg1"/>
                </a:solidFill>
              </a:rPr>
              <a:t>Graduate Research with Dr. Dick</a:t>
            </a:r>
            <a:br>
              <a:rPr lang="en-US" sz="3200" dirty="0">
                <a:solidFill>
                  <a:schemeClr val="bg1"/>
                </a:solidFill>
              </a:rPr>
            </a:br>
            <a:r>
              <a:rPr lang="en-US" sz="1600" dirty="0">
                <a:solidFill>
                  <a:schemeClr val="bg1"/>
                </a:solidFill>
                <a:hlinkClick r:id="rId5"/>
              </a:rPr>
              <a:t>contact me</a:t>
            </a:r>
            <a:r>
              <a:rPr lang="en-US" sz="1600" dirty="0">
                <a:solidFill>
                  <a:schemeClr val="bg1"/>
                </a:solidFill>
              </a:rPr>
              <a:t> if you are interested in research</a:t>
            </a:r>
          </a:p>
        </p:txBody>
      </p:sp>
      <p:sp>
        <p:nvSpPr>
          <p:cNvPr id="4104" name="TextBox 9"/>
          <p:cNvSpPr txBox="1">
            <a:spLocks noChangeArrowheads="1"/>
          </p:cNvSpPr>
          <p:nvPr/>
        </p:nvSpPr>
        <p:spPr bwMode="auto">
          <a:xfrm>
            <a:off x="4881383" y="4192588"/>
            <a:ext cx="203554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Our research shows that the type of roosts used by bats strongly influences  the quality and quantity of their parasites.  Such research also takes us to interesting places like Kenya, Ecuador, Borneo, and Puerto Rico!</a:t>
            </a:r>
          </a:p>
        </p:txBody>
      </p:sp>
      <p:sp>
        <p:nvSpPr>
          <p:cNvPr id="4105" name="TextBox 11"/>
          <p:cNvSpPr txBox="1">
            <a:spLocks noChangeArrowheads="1"/>
          </p:cNvSpPr>
          <p:nvPr/>
        </p:nvSpPr>
        <p:spPr bwMode="auto">
          <a:xfrm>
            <a:off x="7140940" y="3591580"/>
            <a:ext cx="34508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Installing experimental bat houses at WKU’s Upper Green River Biological  Preserve, Hart county, Kentucky</a:t>
            </a:r>
          </a:p>
        </p:txBody>
      </p:sp>
      <p:pic>
        <p:nvPicPr>
          <p:cNvPr id="1026" name="Picture 2" descr="C:\DicksPics_2012.02.07\UGRBP Bat Box installation_19mar11\IMG_5264_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343400"/>
            <a:ext cx="34671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ickStreblidae_2012.02.07\MADAGASCAR\Madagascar Nycteribiidae - Ayo\Image Files\Paracyclopodia sp nov nr bouvieri\Mad RHF1362 dors abd f_smal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8712" y="990600"/>
            <a:ext cx="1968789" cy="2423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1"/>
          <p:cNvSpPr txBox="1">
            <a:spLocks noChangeArrowheads="1"/>
          </p:cNvSpPr>
          <p:nvPr/>
        </p:nvSpPr>
        <p:spPr bwMode="auto">
          <a:xfrm>
            <a:off x="4572001" y="1001786"/>
            <a:ext cx="319274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Mr. Matthew Buchholz with a deer mouse (</a:t>
            </a:r>
            <a:r>
              <a:rPr lang="en-US" sz="1400" dirty="0" err="1">
                <a:solidFill>
                  <a:srgbClr val="FFFFFF"/>
                </a:solidFill>
              </a:rPr>
              <a:t>Peromyscus</a:t>
            </a:r>
            <a:r>
              <a:rPr lang="en-US" sz="1400" dirty="0">
                <a:solidFill>
                  <a:srgbClr val="FFFFFF"/>
                </a:solidFill>
              </a:rPr>
              <a:t> </a:t>
            </a:r>
            <a:r>
              <a:rPr lang="en-US" sz="1400" dirty="0" err="1">
                <a:solidFill>
                  <a:srgbClr val="FFFFFF"/>
                </a:solidFill>
              </a:rPr>
              <a:t>maniculatus</a:t>
            </a:r>
            <a:r>
              <a:rPr lang="en-US" sz="1400" i="1" dirty="0">
                <a:solidFill>
                  <a:srgbClr val="FFFFFF"/>
                </a:solidFill>
              </a:rPr>
              <a:t>).  Matt is working to understand relations between rodents, </a:t>
            </a:r>
            <a:r>
              <a:rPr lang="en-US" sz="1400" i="1" dirty="0" err="1">
                <a:solidFill>
                  <a:srgbClr val="FFFFFF"/>
                </a:solidFill>
              </a:rPr>
              <a:t>ectoparasites</a:t>
            </a:r>
            <a:r>
              <a:rPr lang="en-US" sz="1400" i="1" dirty="0">
                <a:solidFill>
                  <a:srgbClr val="FFFFFF"/>
                </a:solidFill>
              </a:rPr>
              <a:t>, and symbiotic bacteria</a:t>
            </a:r>
          </a:p>
        </p:txBody>
      </p:sp>
      <p:sp>
        <p:nvSpPr>
          <p:cNvPr id="14" name="TextBox 11"/>
          <p:cNvSpPr txBox="1">
            <a:spLocks noChangeArrowheads="1"/>
          </p:cNvSpPr>
          <p:nvPr/>
        </p:nvSpPr>
        <p:spPr bwMode="auto">
          <a:xfrm>
            <a:off x="5798860" y="2690336"/>
            <a:ext cx="31927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Abdomen of a newly discovered species of </a:t>
            </a:r>
            <a:r>
              <a:rPr lang="en-US" sz="1400" i="1" dirty="0" err="1">
                <a:solidFill>
                  <a:srgbClr val="FFFFFF"/>
                </a:solidFill>
              </a:rPr>
              <a:t>nycteribiid</a:t>
            </a:r>
            <a:r>
              <a:rPr lang="en-US" sz="1400" i="1" dirty="0">
                <a:solidFill>
                  <a:srgbClr val="FFFFFF"/>
                </a:solidFill>
              </a:rPr>
              <a:t> bat fly from Madagascar</a:t>
            </a:r>
          </a:p>
        </p:txBody>
      </p:sp>
      <p:cxnSp>
        <p:nvCxnSpPr>
          <p:cNvPr id="15" name="Straight Arrow Connector 14"/>
          <p:cNvCxnSpPr/>
          <p:nvPr/>
        </p:nvCxnSpPr>
        <p:spPr>
          <a:xfrm flipH="1">
            <a:off x="4648200" y="22860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956722" y="25908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86600" y="3801130"/>
            <a:ext cx="0" cy="38987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2"/>
          <p:cNvGraphicFramePr>
            <a:graphicFrameLocks noChangeAspect="1"/>
          </p:cNvGraphicFramePr>
          <p:nvPr>
            <p:extLst/>
          </p:nvPr>
        </p:nvGraphicFramePr>
        <p:xfrm>
          <a:off x="1752600" y="3740838"/>
          <a:ext cx="1752601" cy="1605770"/>
        </p:xfrm>
        <a:graphic>
          <a:graphicData uri="http://schemas.openxmlformats.org/presentationml/2006/ole">
            <mc:AlternateContent xmlns:mc="http://schemas.openxmlformats.org/markup-compatibility/2006">
              <mc:Choice xmlns:v="urn:schemas-microsoft-com:vml" Requires="v">
                <p:oleObj spid="_x0000_s2090" r:id="rId8" imgW="5079365" imgH="4660317" progId="">
                  <p:embed/>
                </p:oleObj>
              </mc:Choice>
              <mc:Fallback>
                <p:oleObj r:id="rId8" imgW="5079365" imgH="4660317"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740838"/>
                        <a:ext cx="1752601" cy="1605770"/>
                      </a:xfrm>
                      <a:prstGeom prst="rect">
                        <a:avLst/>
                      </a:prstGeom>
                      <a:noFill/>
                      <a:ln>
                        <a:noFill/>
                      </a:ln>
                      <a:effectLst/>
                    </p:spPr>
                  </p:pic>
                </p:oleObj>
              </mc:Fallback>
            </mc:AlternateContent>
          </a:graphicData>
        </a:graphic>
      </p:graphicFrame>
      <p:graphicFrame>
        <p:nvGraphicFramePr>
          <p:cNvPr id="20" name="Object 3"/>
          <p:cNvGraphicFramePr>
            <a:graphicFrameLocks noChangeAspect="1"/>
          </p:cNvGraphicFramePr>
          <p:nvPr>
            <p:extLst/>
          </p:nvPr>
        </p:nvGraphicFramePr>
        <p:xfrm>
          <a:off x="3505200" y="4970870"/>
          <a:ext cx="1371600" cy="1734731"/>
        </p:xfrm>
        <a:graphic>
          <a:graphicData uri="http://schemas.openxmlformats.org/presentationml/2006/ole">
            <mc:AlternateContent xmlns:mc="http://schemas.openxmlformats.org/markup-compatibility/2006">
              <mc:Choice xmlns:v="urn:schemas-microsoft-com:vml" Requires="v">
                <p:oleObj spid="_x0000_s2091" r:id="rId10" imgW="6349206" imgH="8203175" progId="">
                  <p:embed/>
                </p:oleObj>
              </mc:Choice>
              <mc:Fallback>
                <p:oleObj r:id="rId10" imgW="6349206" imgH="8203175"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4970870"/>
                        <a:ext cx="1371600" cy="1734731"/>
                      </a:xfrm>
                      <a:prstGeom prst="rect">
                        <a:avLst/>
                      </a:prstGeom>
                      <a:noFill/>
                      <a:ln>
                        <a:noFill/>
                      </a:ln>
                      <a:effectLst/>
                    </p:spPr>
                  </p:pic>
                </p:oleObj>
              </mc:Fallback>
            </mc:AlternateContent>
          </a:graphicData>
        </a:graphic>
      </p:graphicFrame>
      <p:pic>
        <p:nvPicPr>
          <p:cNvPr id="21" name="Picture 6" descr="http://images.travelpod.com/users/jacobsims/1.1247660896.entrance-to-carlsbad-cavern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2600" y="5334001"/>
            <a:ext cx="1781685" cy="133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WKUUSER\Desktop\Untitled-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3743980"/>
            <a:ext cx="1371600" cy="140029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4939553" y="41148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078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4000" y="76201"/>
            <a:ext cx="8686800" cy="639763"/>
          </a:xfrm>
        </p:spPr>
        <p:txBody>
          <a:bodyPr>
            <a:normAutofit fontScale="90000"/>
          </a:bodyPr>
          <a:lstStyle/>
          <a:p>
            <a:pPr algn="ctr" eaLnBrk="1" hangingPunct="1"/>
            <a:r>
              <a:rPr lang="en-US" sz="3200" dirty="0">
                <a:solidFill>
                  <a:schemeClr val="bg1"/>
                </a:solidFill>
              </a:rPr>
              <a:t>Undergraduate Research with Dr. Dick</a:t>
            </a:r>
            <a:br>
              <a:rPr lang="en-US" sz="3200" dirty="0">
                <a:solidFill>
                  <a:schemeClr val="bg1"/>
                </a:solidFill>
              </a:rPr>
            </a:br>
            <a:r>
              <a:rPr lang="en-US" sz="1600" dirty="0">
                <a:solidFill>
                  <a:schemeClr val="bg1"/>
                </a:solidFill>
                <a:hlinkClick r:id="rId3"/>
              </a:rPr>
              <a:t>contact me</a:t>
            </a:r>
            <a:r>
              <a:rPr lang="en-US" sz="1600" dirty="0">
                <a:solidFill>
                  <a:schemeClr val="bg1"/>
                </a:solidFill>
              </a:rPr>
              <a:t> if you are interested in research</a:t>
            </a:r>
          </a:p>
        </p:txBody>
      </p:sp>
      <p:sp>
        <p:nvSpPr>
          <p:cNvPr id="5127" name="TextBox 11"/>
          <p:cNvSpPr txBox="1">
            <a:spLocks noChangeArrowheads="1"/>
          </p:cNvSpPr>
          <p:nvPr/>
        </p:nvSpPr>
        <p:spPr bwMode="auto">
          <a:xfrm>
            <a:off x="5773134" y="907656"/>
            <a:ext cx="3913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Mr. Eric Stamper working on samples of parasites from bats of Ecuador</a:t>
            </a:r>
          </a:p>
        </p:txBody>
      </p:sp>
      <p:sp>
        <p:nvSpPr>
          <p:cNvPr id="5128" name="TextBox 12"/>
          <p:cNvSpPr txBox="1">
            <a:spLocks noChangeArrowheads="1"/>
          </p:cNvSpPr>
          <p:nvPr/>
        </p:nvSpPr>
        <p:spPr bwMode="auto">
          <a:xfrm>
            <a:off x="2362200" y="6182380"/>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Ms. Hillary Jones presenting results of her NSF-REU research project at Western Kentucky University</a:t>
            </a:r>
          </a:p>
        </p:txBody>
      </p:sp>
      <p:pic>
        <p:nvPicPr>
          <p:cNvPr id="2050" name="Picture 2" descr="C:\Users\WKUUSER\Desktop\Lab Pics 2011\IMG_5883_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0850" y="887768"/>
            <a:ext cx="4038429" cy="2693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icksPics_2012.02.07\WKU REU Presentation_5aug10\IMG_4929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3944683"/>
            <a:ext cx="3848100" cy="275139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DicksPics_2012.02.07\UGRBP REU trip_10jul10\IMG_4896_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1479767"/>
            <a:ext cx="2705100" cy="236425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5893308" y="15240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27922" y="60960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1"/>
          <p:cNvSpPr txBox="1">
            <a:spLocks noChangeArrowheads="1"/>
          </p:cNvSpPr>
          <p:nvPr/>
        </p:nvSpPr>
        <p:spPr bwMode="auto">
          <a:xfrm>
            <a:off x="5969508" y="2551094"/>
            <a:ext cx="20314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An insectivorous red bat (</a:t>
            </a:r>
            <a:r>
              <a:rPr lang="en-US" sz="1400" dirty="0" err="1">
                <a:solidFill>
                  <a:srgbClr val="FFFFFF"/>
                </a:solidFill>
              </a:rPr>
              <a:t>Lasiurus</a:t>
            </a:r>
            <a:r>
              <a:rPr lang="en-US" sz="1400" dirty="0">
                <a:solidFill>
                  <a:srgbClr val="FFFFFF"/>
                </a:solidFill>
              </a:rPr>
              <a:t> borealis</a:t>
            </a:r>
            <a:r>
              <a:rPr lang="en-US" sz="1400" i="1" dirty="0">
                <a:solidFill>
                  <a:srgbClr val="FFFFFF"/>
                </a:solidFill>
              </a:rPr>
              <a:t>) captured at WKU’s Green River Preserve</a:t>
            </a:r>
          </a:p>
        </p:txBody>
      </p:sp>
      <p:cxnSp>
        <p:nvCxnSpPr>
          <p:cNvPr id="22" name="Straight Arrow Connector 21"/>
          <p:cNvCxnSpPr/>
          <p:nvPr/>
        </p:nvCxnSpPr>
        <p:spPr>
          <a:xfrm>
            <a:off x="7239000" y="35814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054" name="Picture 6" descr="C:\Users\WKUUSER\Desktop\wing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0850" y="3733800"/>
            <a:ext cx="2732064" cy="2362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11"/>
          <p:cNvSpPr txBox="1">
            <a:spLocks noChangeArrowheads="1"/>
          </p:cNvSpPr>
          <p:nvPr/>
        </p:nvSpPr>
        <p:spPr bwMode="auto">
          <a:xfrm>
            <a:off x="4419601" y="4038600"/>
            <a:ext cx="19812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Bat flies are highly specialized parasites, with many interesting adaptations for living on bats.  Shorter and narrower - an evolutionary trend in vestigial bat fly wings</a:t>
            </a:r>
          </a:p>
        </p:txBody>
      </p:sp>
      <p:cxnSp>
        <p:nvCxnSpPr>
          <p:cNvPr id="51" name="Straight Arrow Connector 50"/>
          <p:cNvCxnSpPr/>
          <p:nvPr/>
        </p:nvCxnSpPr>
        <p:spPr>
          <a:xfrm flipH="1">
            <a:off x="4572000" y="3944683"/>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93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25400"/>
            <a:ext cx="8686800" cy="1066800"/>
          </a:xfrm>
        </p:spPr>
        <p:txBody>
          <a:bodyPr>
            <a:normAutofit/>
          </a:bodyPr>
          <a:lstStyle/>
          <a:p>
            <a:pPr marL="0" indent="0" algn="r">
              <a:buNone/>
            </a:pPr>
            <a:r>
              <a:rPr lang="en-US" sz="2800" dirty="0">
                <a:solidFill>
                  <a:schemeClr val="bg1"/>
                </a:solidFill>
                <a:latin typeface="Arial" pitchFamily="34" charset="0"/>
                <a:cs typeface="Arial" pitchFamily="34" charset="0"/>
              </a:rPr>
              <a:t>Chandrakanth Emani, Ph.D. </a:t>
            </a:r>
            <a:br>
              <a:rPr lang="en-US" sz="2800" dirty="0">
                <a:solidFill>
                  <a:schemeClr val="bg1"/>
                </a:solidFill>
                <a:latin typeface="Arial" pitchFamily="34" charset="0"/>
                <a:cs typeface="Arial" pitchFamily="34" charset="0"/>
              </a:rPr>
            </a:br>
            <a:r>
              <a:rPr lang="en-US" sz="2200" dirty="0" smtClean="0">
                <a:solidFill>
                  <a:schemeClr val="bg1"/>
                </a:solidFill>
                <a:latin typeface="Arial" pitchFamily="34" charset="0"/>
                <a:cs typeface="Arial" pitchFamily="34" charset="0"/>
              </a:rPr>
              <a:t>Associate Professor</a:t>
            </a:r>
            <a:endParaRPr lang="en-US" sz="2200" dirty="0">
              <a:solidFill>
                <a:schemeClr val="bg1"/>
              </a:solidFill>
              <a:latin typeface="Arial" pitchFamily="34" charset="0"/>
              <a:cs typeface="Arial" pitchFamily="34" charset="0"/>
            </a:endParaRPr>
          </a:p>
        </p:txBody>
      </p:sp>
      <p:sp>
        <p:nvSpPr>
          <p:cNvPr id="4" name="Text Placeholder 3"/>
          <p:cNvSpPr>
            <a:spLocks noGrp="1"/>
          </p:cNvSpPr>
          <p:nvPr>
            <p:ph type="body" sz="half" idx="4294967295"/>
          </p:nvPr>
        </p:nvSpPr>
        <p:spPr>
          <a:xfrm>
            <a:off x="1524000" y="1143000"/>
            <a:ext cx="6096000" cy="5410200"/>
          </a:xfrm>
        </p:spPr>
        <p:txBody>
          <a:bodyPr>
            <a:normAutofit fontScale="85000" lnSpcReduction="20000"/>
          </a:bodyPr>
          <a:lstStyle/>
          <a:p>
            <a:pPr marL="109728" indent="0" algn="ctr">
              <a:buNone/>
            </a:pPr>
            <a:r>
              <a:rPr lang="en-US" sz="2000" b="1" u="sng" dirty="0">
                <a:latin typeface="Arial" pitchFamily="34" charset="0"/>
                <a:cs typeface="Arial" pitchFamily="34" charset="0"/>
              </a:rPr>
              <a:t>Bio</a:t>
            </a:r>
          </a:p>
          <a:p>
            <a:r>
              <a:rPr lang="en-US" sz="1500" b="1" dirty="0">
                <a:latin typeface="Arial" pitchFamily="34" charset="0"/>
                <a:cs typeface="Arial" pitchFamily="34" charset="0"/>
              </a:rPr>
              <a:t>B.Sc. </a:t>
            </a:r>
            <a:r>
              <a:rPr lang="en-US" sz="1500" dirty="0">
                <a:latin typeface="Arial" pitchFamily="34" charset="0"/>
                <a:cs typeface="Arial" pitchFamily="34" charset="0"/>
              </a:rPr>
              <a:t>- Genetics, Zoology, Chemistry, </a:t>
            </a:r>
            <a:r>
              <a:rPr lang="en-US" sz="1500" dirty="0" err="1">
                <a:latin typeface="Arial" pitchFamily="34" charset="0"/>
                <a:cs typeface="Arial" pitchFamily="34" charset="0"/>
              </a:rPr>
              <a:t>Nizam</a:t>
            </a:r>
            <a:r>
              <a:rPr lang="en-US" sz="1500" dirty="0">
                <a:latin typeface="Arial" pitchFamily="34" charset="0"/>
                <a:cs typeface="Arial" pitchFamily="34" charset="0"/>
              </a:rPr>
              <a:t> College, India, 1989</a:t>
            </a:r>
          </a:p>
          <a:p>
            <a:r>
              <a:rPr lang="en-US" sz="1500" b="1" dirty="0">
                <a:latin typeface="Arial" pitchFamily="34" charset="0"/>
                <a:cs typeface="Arial" pitchFamily="34" charset="0"/>
              </a:rPr>
              <a:t>M.Sc.</a:t>
            </a:r>
            <a:r>
              <a:rPr lang="en-US" sz="1500" dirty="0">
                <a:latin typeface="Arial" pitchFamily="34" charset="0"/>
                <a:cs typeface="Arial" pitchFamily="34" charset="0"/>
              </a:rPr>
              <a:t> - Biochemistry, University of </a:t>
            </a:r>
            <a:r>
              <a:rPr lang="en-US" sz="1500" dirty="0" err="1">
                <a:latin typeface="Arial" pitchFamily="34" charset="0"/>
                <a:cs typeface="Arial" pitchFamily="34" charset="0"/>
              </a:rPr>
              <a:t>Pune</a:t>
            </a:r>
            <a:r>
              <a:rPr lang="en-US" sz="1500" dirty="0">
                <a:latin typeface="Arial" pitchFamily="34" charset="0"/>
                <a:cs typeface="Arial" pitchFamily="34" charset="0"/>
              </a:rPr>
              <a:t>, India 1991</a:t>
            </a:r>
          </a:p>
          <a:p>
            <a:r>
              <a:rPr lang="en-US" sz="1500" b="1" dirty="0">
                <a:latin typeface="Arial" pitchFamily="34" charset="0"/>
                <a:cs typeface="Arial" pitchFamily="34" charset="0"/>
              </a:rPr>
              <a:t>Ph.D.</a:t>
            </a:r>
            <a:r>
              <a:rPr lang="en-US" sz="1500" dirty="0">
                <a:latin typeface="Arial" pitchFamily="34" charset="0"/>
                <a:cs typeface="Arial" pitchFamily="34" charset="0"/>
              </a:rPr>
              <a:t> - Plant Molecular Genetics, Osmania University, India, 1997</a:t>
            </a:r>
          </a:p>
          <a:p>
            <a:pPr algn="ctr"/>
            <a:endParaRPr lang="en-US" sz="1500" b="1" dirty="0">
              <a:latin typeface="Arial" pitchFamily="34" charset="0"/>
              <a:cs typeface="Arial" pitchFamily="34" charset="0"/>
            </a:endParaRPr>
          </a:p>
          <a:p>
            <a:pPr marL="109728" indent="0" algn="ctr">
              <a:buNone/>
            </a:pPr>
            <a:r>
              <a:rPr lang="en-US" sz="1800" b="1" u="sng" dirty="0">
                <a:latin typeface="Arial" pitchFamily="34" charset="0"/>
                <a:cs typeface="Arial" pitchFamily="34" charset="0"/>
              </a:rPr>
              <a:t>Courses</a:t>
            </a:r>
          </a:p>
          <a:p>
            <a:r>
              <a:rPr lang="en-US" sz="1500" dirty="0">
                <a:latin typeface="Arial" pitchFamily="34" charset="0"/>
                <a:cs typeface="Arial" pitchFamily="34" charset="0"/>
              </a:rPr>
              <a:t>Bio 312 – Bioinformatics</a:t>
            </a:r>
          </a:p>
          <a:p>
            <a:r>
              <a:rPr lang="en-US" sz="1500" dirty="0">
                <a:latin typeface="Arial" pitchFamily="34" charset="0"/>
                <a:cs typeface="Arial" pitchFamily="34" charset="0"/>
              </a:rPr>
              <a:t>Bio 327 - Genetics</a:t>
            </a:r>
          </a:p>
          <a:p>
            <a:r>
              <a:rPr lang="en-US" sz="1500" dirty="0">
                <a:latin typeface="Arial" pitchFamily="34" charset="0"/>
                <a:cs typeface="Arial" pitchFamily="34" charset="0"/>
              </a:rPr>
              <a:t>Bio 350 – Introduction to Recombinant Gene Technology</a:t>
            </a:r>
          </a:p>
          <a:p>
            <a:r>
              <a:rPr lang="en-US" sz="1500" dirty="0">
                <a:latin typeface="Arial" pitchFamily="34" charset="0"/>
                <a:cs typeface="Arial" pitchFamily="34" charset="0"/>
              </a:rPr>
              <a:t>Bio 399 – Research Methods in Biology</a:t>
            </a:r>
          </a:p>
          <a:p>
            <a:r>
              <a:rPr lang="en-US" sz="1500" dirty="0">
                <a:latin typeface="Arial" pitchFamily="34" charset="0"/>
                <a:cs typeface="Arial" pitchFamily="34" charset="0"/>
              </a:rPr>
              <a:t>Bio 412 – Laboratory Cell Biology</a:t>
            </a:r>
          </a:p>
          <a:p>
            <a:r>
              <a:rPr lang="en-US" sz="1500" dirty="0">
                <a:latin typeface="Arial" pitchFamily="34" charset="0"/>
                <a:cs typeface="Arial" pitchFamily="34" charset="0"/>
              </a:rPr>
              <a:t>Bio 447 – Laboratory Biochemistry</a:t>
            </a:r>
          </a:p>
          <a:p>
            <a:r>
              <a:rPr lang="en-US" sz="1500" dirty="0">
                <a:latin typeface="Arial" pitchFamily="34" charset="0"/>
                <a:cs typeface="Arial" pitchFamily="34" charset="0"/>
              </a:rPr>
              <a:t>Bio 450 – Recombinant Gene Technology</a:t>
            </a:r>
          </a:p>
          <a:p>
            <a:r>
              <a:rPr lang="en-US" sz="1500" dirty="0">
                <a:latin typeface="Arial" pitchFamily="34" charset="0"/>
                <a:cs typeface="Arial" pitchFamily="34" charset="0"/>
              </a:rPr>
              <a:t>Bio 495 – Molecular Genetics</a:t>
            </a:r>
          </a:p>
          <a:p>
            <a:r>
              <a:rPr lang="en-US" sz="1500" dirty="0">
                <a:latin typeface="Arial" pitchFamily="34" charset="0"/>
                <a:cs typeface="Arial" pitchFamily="34" charset="0"/>
              </a:rPr>
              <a:t>Bio 496 – Plant Biotechnology</a:t>
            </a:r>
          </a:p>
          <a:p>
            <a:endParaRPr lang="en-US" dirty="0" smtClean="0">
              <a:latin typeface="Arial" pitchFamily="34" charset="0"/>
              <a:cs typeface="Arial" pitchFamily="34" charset="0"/>
            </a:endParaRPr>
          </a:p>
          <a:p>
            <a:pPr marL="109728" indent="0" algn="ctr">
              <a:buNone/>
            </a:pPr>
            <a:r>
              <a:rPr lang="en-US" sz="1600" b="1" u="sng" dirty="0">
                <a:latin typeface="Arial" pitchFamily="34" charset="0"/>
                <a:cs typeface="Arial" pitchFamily="34" charset="0"/>
              </a:rPr>
              <a:t>Research</a:t>
            </a:r>
          </a:p>
          <a:p>
            <a:r>
              <a:rPr lang="en-US" sz="1500" b="1" dirty="0">
                <a:latin typeface="Arial" pitchFamily="34" charset="0"/>
                <a:cs typeface="Arial" pitchFamily="34" charset="0"/>
              </a:rPr>
              <a:t>Plant Genetic Engineering:</a:t>
            </a:r>
            <a:r>
              <a:rPr lang="en-US" sz="1500" dirty="0">
                <a:latin typeface="Arial" pitchFamily="34" charset="0"/>
                <a:cs typeface="Arial" pitchFamily="34" charset="0"/>
              </a:rPr>
              <a:t> Engineering sorghum and Indian beech for biofuel usage.</a:t>
            </a:r>
          </a:p>
          <a:p>
            <a:r>
              <a:rPr lang="en-US" sz="1500" b="1" dirty="0">
                <a:latin typeface="Arial" pitchFamily="34" charset="0"/>
                <a:cs typeface="Arial" pitchFamily="34" charset="0"/>
              </a:rPr>
              <a:t>Plant Molecular Biology: </a:t>
            </a:r>
            <a:r>
              <a:rPr lang="en-US" sz="1500" dirty="0">
                <a:latin typeface="Arial" pitchFamily="34" charset="0"/>
                <a:cs typeface="Arial" pitchFamily="34" charset="0"/>
              </a:rPr>
              <a:t>Molecular basis of non-neuronal acetylcholine expression in bamboo</a:t>
            </a:r>
            <a:endParaRPr lang="en-US" sz="1500" b="1" dirty="0">
              <a:latin typeface="Arial" pitchFamily="34" charset="0"/>
              <a:cs typeface="Arial" pitchFamily="34" charset="0"/>
            </a:endParaRPr>
          </a:p>
          <a:p>
            <a:r>
              <a:rPr lang="en-US" sz="1500" b="1" dirty="0">
                <a:latin typeface="Arial" pitchFamily="34" charset="0"/>
                <a:cs typeface="Arial" pitchFamily="34" charset="0"/>
              </a:rPr>
              <a:t>Molecular Evolution</a:t>
            </a:r>
            <a:r>
              <a:rPr lang="en-US" sz="1500" dirty="0">
                <a:latin typeface="Arial" pitchFamily="34" charset="0"/>
                <a:cs typeface="Arial" pitchFamily="34" charset="0"/>
              </a:rPr>
              <a:t>: Tracing the evolution of seed proteins and ribosomal domains </a:t>
            </a:r>
            <a:r>
              <a:rPr lang="en-US" sz="1500" i="1" dirty="0">
                <a:latin typeface="Arial" pitchFamily="34" charset="0"/>
                <a:cs typeface="Arial" pitchFamily="34" charset="0"/>
              </a:rPr>
              <a:t>in </a:t>
            </a:r>
            <a:r>
              <a:rPr lang="en-US" sz="1500" i="1" dirty="0" err="1">
                <a:latin typeface="Arial" pitchFamily="34" charset="0"/>
                <a:cs typeface="Arial" pitchFamily="34" charset="0"/>
              </a:rPr>
              <a:t>silico</a:t>
            </a:r>
            <a:r>
              <a:rPr lang="en-US" sz="1500" i="1" dirty="0">
                <a:latin typeface="Arial" pitchFamily="34" charset="0"/>
                <a:cs typeface="Arial" pitchFamily="34" charset="0"/>
              </a:rPr>
              <a:t> </a:t>
            </a:r>
          </a:p>
          <a:p>
            <a:r>
              <a:rPr lang="en-US" sz="1500" b="1" dirty="0">
                <a:latin typeface="Arial" pitchFamily="34" charset="0"/>
                <a:cs typeface="Arial" pitchFamily="34" charset="0"/>
              </a:rPr>
              <a:t>Biology Education: </a:t>
            </a:r>
            <a:r>
              <a:rPr lang="en-US" sz="1500" dirty="0">
                <a:latin typeface="Arial" pitchFamily="34" charset="0"/>
                <a:cs typeface="Arial" pitchFamily="34" charset="0"/>
              </a:rPr>
              <a:t>Using episodic science history to educate the general public on scientific process and scientific thinking</a:t>
            </a:r>
          </a:p>
          <a:p>
            <a:endParaRPr lang="en-US" dirty="0">
              <a:solidFill>
                <a:srgbClr val="000099"/>
              </a:solidFill>
              <a:latin typeface="Arial" pitchFamily="34" charset="0"/>
              <a:cs typeface="Arial" pitchFamily="34" charset="0"/>
            </a:endParaRPr>
          </a:p>
        </p:txBody>
      </p:sp>
      <p:pic>
        <p:nvPicPr>
          <p:cNvPr id="5" name="Picture 4" descr="Emani Chandra.jpg"/>
          <p:cNvPicPr>
            <a:picLocks noChangeAspect="1"/>
          </p:cNvPicPr>
          <p:nvPr/>
        </p:nvPicPr>
        <p:blipFill>
          <a:blip r:embed="rId2" cstate="print"/>
          <a:stretch>
            <a:fillRect/>
          </a:stretch>
        </p:blipFill>
        <p:spPr>
          <a:xfrm>
            <a:off x="7620000" y="1828800"/>
            <a:ext cx="2895600" cy="3564934"/>
          </a:xfrm>
          <a:prstGeom prst="rect">
            <a:avLst/>
          </a:prstGeom>
        </p:spPr>
      </p:pic>
    </p:spTree>
    <p:extLst>
      <p:ext uri="{BB962C8B-B14F-4D97-AF65-F5344CB8AC3E}">
        <p14:creationId xmlns:p14="http://schemas.microsoft.com/office/powerpoint/2010/main" val="24840948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152401"/>
            <a:ext cx="8229600" cy="563563"/>
          </a:xfrm>
        </p:spPr>
        <p:txBody>
          <a:bodyPr>
            <a:noAutofit/>
          </a:bodyPr>
          <a:lstStyle/>
          <a:p>
            <a:r>
              <a:rPr lang="en-US" sz="3600" dirty="0">
                <a:solidFill>
                  <a:schemeClr val="tx1"/>
                </a:solidFill>
                <a:latin typeface="Arial" pitchFamily="34" charset="0"/>
                <a:cs typeface="Arial" pitchFamily="34" charset="0"/>
              </a:rPr>
              <a:t>Research by Dr. </a:t>
            </a:r>
            <a:r>
              <a:rPr lang="en-US" sz="3600" dirty="0" err="1">
                <a:solidFill>
                  <a:schemeClr val="tx1"/>
                </a:solidFill>
                <a:latin typeface="Arial" pitchFamily="34" charset="0"/>
                <a:cs typeface="Arial" pitchFamily="34" charset="0"/>
              </a:rPr>
              <a:t>Emani</a:t>
            </a:r>
            <a:endParaRPr lang="en-US" sz="3600" dirty="0">
              <a:solidFill>
                <a:schemeClr val="tx1"/>
              </a:solidFill>
              <a:latin typeface="Arial" pitchFamily="34" charset="0"/>
              <a:cs typeface="Arial" pitchFamily="34" charset="0"/>
            </a:endParaRPr>
          </a:p>
        </p:txBody>
      </p:sp>
      <p:sp>
        <p:nvSpPr>
          <p:cNvPr id="8" name="Title 4"/>
          <p:cNvSpPr txBox="1">
            <a:spLocks/>
          </p:cNvSpPr>
          <p:nvPr/>
        </p:nvSpPr>
        <p:spPr>
          <a:xfrm>
            <a:off x="1524000" y="685800"/>
            <a:ext cx="20574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Plant Genetic Engineering</a:t>
            </a:r>
          </a:p>
          <a:p>
            <a:r>
              <a:rPr lang="en-US" sz="1400" b="1" dirty="0">
                <a:solidFill>
                  <a:prstClr val="black"/>
                </a:solidFill>
                <a:latin typeface="Arial" pitchFamily="34" charset="0"/>
                <a:cs typeface="Arial" pitchFamily="34" charset="0"/>
              </a:rPr>
              <a:t>Engineering sorghum with a </a:t>
            </a:r>
            <a:r>
              <a:rPr lang="en-US" sz="1400" b="1" dirty="0" err="1">
                <a:solidFill>
                  <a:prstClr val="black"/>
                </a:solidFill>
                <a:latin typeface="Arial" pitchFamily="34" charset="0"/>
                <a:cs typeface="Arial" pitchFamily="34" charset="0"/>
              </a:rPr>
              <a:t>cellulase</a:t>
            </a:r>
            <a:r>
              <a:rPr lang="en-US" sz="1400" b="1" dirty="0">
                <a:solidFill>
                  <a:prstClr val="black"/>
                </a:solidFill>
                <a:latin typeface="Arial" pitchFamily="34" charset="0"/>
                <a:cs typeface="Arial" pitchFamily="34" charset="0"/>
              </a:rPr>
              <a:t> gene from </a:t>
            </a:r>
            <a:r>
              <a:rPr lang="en-US" sz="1400" b="1" dirty="0" err="1">
                <a:solidFill>
                  <a:prstClr val="black"/>
                </a:solidFill>
                <a:latin typeface="Arial" pitchFamily="34" charset="0"/>
                <a:cs typeface="Arial" pitchFamily="34" charset="0"/>
              </a:rPr>
              <a:t>Acidothermus</a:t>
            </a:r>
            <a:r>
              <a:rPr lang="en-US" sz="1400" b="1" dirty="0">
                <a:solidFill>
                  <a:prstClr val="black"/>
                </a:solidFill>
                <a:latin typeface="Arial" pitchFamily="34" charset="0"/>
                <a:cs typeface="Arial" pitchFamily="34" charset="0"/>
              </a:rPr>
              <a:t> </a:t>
            </a:r>
            <a:r>
              <a:rPr lang="en-US" sz="1400" b="1" dirty="0" err="1">
                <a:solidFill>
                  <a:prstClr val="black"/>
                </a:solidFill>
                <a:latin typeface="Arial" pitchFamily="34" charset="0"/>
                <a:cs typeface="Arial" pitchFamily="34" charset="0"/>
              </a:rPr>
              <a:t>cellulyticus</a:t>
            </a:r>
            <a:r>
              <a:rPr lang="en-US" sz="1400" b="1" dirty="0">
                <a:solidFill>
                  <a:prstClr val="black"/>
                </a:solidFill>
                <a:latin typeface="Arial" pitchFamily="34" charset="0"/>
                <a:cs typeface="Arial" pitchFamily="34" charset="0"/>
              </a:rPr>
              <a:t> for biofuel usage</a:t>
            </a:r>
            <a:endParaRPr lang="en-US" sz="1800" b="1" dirty="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9762" y="2438401"/>
            <a:ext cx="1290638" cy="193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4"/>
          <p:cNvSpPr txBox="1">
            <a:spLocks/>
          </p:cNvSpPr>
          <p:nvPr/>
        </p:nvSpPr>
        <p:spPr>
          <a:xfrm>
            <a:off x="1524000" y="4419600"/>
            <a:ext cx="2057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prstClr val="black"/>
                </a:solidFill>
                <a:latin typeface="Arial" pitchFamily="34" charset="0"/>
                <a:cs typeface="Arial" pitchFamily="34" charset="0"/>
              </a:rPr>
              <a:t>Engineering Indian Beech to manipulate oil content for biofuel and medicinal usage</a:t>
            </a:r>
            <a:endParaRPr lang="en-US" sz="1800" b="1" dirty="0">
              <a:solidFill>
                <a:prstClr val="black"/>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1267" y="5410201"/>
            <a:ext cx="1687628" cy="126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a:xfrm>
            <a:off x="3657600" y="7620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Plant Molecular Biology</a:t>
            </a:r>
          </a:p>
          <a:p>
            <a:r>
              <a:rPr lang="en-US" sz="1400" b="1" dirty="0">
                <a:solidFill>
                  <a:prstClr val="black"/>
                </a:solidFill>
                <a:latin typeface="Arial" pitchFamily="34" charset="0"/>
                <a:cs typeface="Arial" pitchFamily="34" charset="0"/>
              </a:rPr>
              <a:t>Developing a genetic transformation system in bamboo to understand the molecular basis of non-neuronal acetylcholine expression</a:t>
            </a:r>
            <a:endParaRPr lang="en-US" sz="1800" b="1" dirty="0">
              <a:solidFill>
                <a:prstClr val="black"/>
              </a:solidFill>
              <a:latin typeface="Arial" pitchFamily="34" charset="0"/>
              <a:cs typeface="Arial" pitchFamily="34"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0417" y="3124200"/>
            <a:ext cx="192458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1900" y="4899259"/>
            <a:ext cx="1943100" cy="18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4"/>
          <p:cNvSpPr txBox="1">
            <a:spLocks/>
          </p:cNvSpPr>
          <p:nvPr/>
        </p:nvSpPr>
        <p:spPr>
          <a:xfrm>
            <a:off x="5867400" y="7620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Molecular Evolution</a:t>
            </a:r>
          </a:p>
          <a:p>
            <a:r>
              <a:rPr lang="en-US" sz="1400" b="1" dirty="0">
                <a:solidFill>
                  <a:prstClr val="black"/>
                </a:solidFill>
                <a:latin typeface="Arial" pitchFamily="34" charset="0"/>
                <a:cs typeface="Arial" pitchFamily="34" charset="0"/>
              </a:rPr>
              <a:t>Tracing the evolution of seed proteins for the </a:t>
            </a:r>
            <a:r>
              <a:rPr lang="en-US" sz="1400" b="1" dirty="0" err="1">
                <a:solidFill>
                  <a:prstClr val="black"/>
                </a:solidFill>
                <a:latin typeface="Arial" pitchFamily="34" charset="0"/>
                <a:cs typeface="Arial" pitchFamily="34" charset="0"/>
              </a:rPr>
              <a:t>cupin</a:t>
            </a:r>
            <a:r>
              <a:rPr lang="en-US" sz="1400" b="1" dirty="0">
                <a:solidFill>
                  <a:prstClr val="black"/>
                </a:solidFill>
                <a:latin typeface="Arial" pitchFamily="34" charset="0"/>
                <a:cs typeface="Arial" pitchFamily="34" charset="0"/>
              </a:rPr>
              <a:t> domains </a:t>
            </a:r>
            <a:r>
              <a:rPr lang="en-US" sz="1400" b="1" i="1" dirty="0">
                <a:solidFill>
                  <a:prstClr val="black"/>
                </a:solidFill>
                <a:latin typeface="Arial" pitchFamily="34" charset="0"/>
                <a:cs typeface="Arial" pitchFamily="34" charset="0"/>
              </a:rPr>
              <a:t>in </a:t>
            </a:r>
            <a:r>
              <a:rPr lang="en-US" sz="1400" b="1" i="1" dirty="0" err="1">
                <a:solidFill>
                  <a:prstClr val="black"/>
                </a:solidFill>
                <a:latin typeface="Arial" pitchFamily="34" charset="0"/>
                <a:cs typeface="Arial" pitchFamily="34" charset="0"/>
              </a:rPr>
              <a:t>silico</a:t>
            </a:r>
            <a:r>
              <a:rPr lang="en-US" sz="1400" b="1" dirty="0">
                <a:solidFill>
                  <a:prstClr val="black"/>
                </a:solidFill>
                <a:latin typeface="Arial" pitchFamily="34" charset="0"/>
                <a:cs typeface="Arial" pitchFamily="34" charset="0"/>
              </a:rPr>
              <a:t> to examine structural and functional features for nutritional improvement</a:t>
            </a:r>
            <a:endParaRPr lang="en-US" sz="1800" b="1" dirty="0">
              <a:solidFill>
                <a:prstClr val="black"/>
              </a:solidFill>
              <a:latin typeface="Arial" pitchFamily="34" charset="0"/>
              <a:cs typeface="Arial" pitchFamily="34" charset="0"/>
            </a:endParaRP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7844" y="3124200"/>
            <a:ext cx="2331756"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4"/>
          <p:cNvSpPr txBox="1">
            <a:spLocks/>
          </p:cNvSpPr>
          <p:nvPr/>
        </p:nvSpPr>
        <p:spPr>
          <a:xfrm>
            <a:off x="6096000" y="4648200"/>
            <a:ext cx="2057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prstClr val="black"/>
                </a:solidFill>
                <a:latin typeface="Arial" pitchFamily="34" charset="0"/>
                <a:cs typeface="Arial" pitchFamily="34" charset="0"/>
              </a:rPr>
              <a:t>Tracing the evolution of ribosomal domains </a:t>
            </a:r>
            <a:r>
              <a:rPr lang="en-US" sz="1400" b="1" i="1" dirty="0">
                <a:solidFill>
                  <a:prstClr val="black"/>
                </a:solidFill>
                <a:latin typeface="Arial" pitchFamily="34" charset="0"/>
                <a:cs typeface="Arial" pitchFamily="34" charset="0"/>
              </a:rPr>
              <a:t>in </a:t>
            </a:r>
            <a:r>
              <a:rPr lang="en-US" sz="1400" b="1" i="1" dirty="0" err="1">
                <a:solidFill>
                  <a:prstClr val="black"/>
                </a:solidFill>
                <a:latin typeface="Arial" pitchFamily="34" charset="0"/>
                <a:cs typeface="Arial" pitchFamily="34" charset="0"/>
              </a:rPr>
              <a:t>silico</a:t>
            </a:r>
            <a:r>
              <a:rPr lang="en-US" sz="1400" b="1" dirty="0">
                <a:solidFill>
                  <a:prstClr val="black"/>
                </a:solidFill>
                <a:latin typeface="Arial" pitchFamily="34" charset="0"/>
                <a:cs typeface="Arial" pitchFamily="34" charset="0"/>
              </a:rPr>
              <a:t> to understand the fundamental processes of the origin of RNA and Life</a:t>
            </a:r>
            <a:endParaRPr lang="en-US" sz="1800" b="1" dirty="0">
              <a:solidFill>
                <a:prstClr val="black"/>
              </a:solidFill>
              <a:latin typeface="Arial" pitchFamily="34" charset="0"/>
              <a:cs typeface="Arial" pitchFamily="34" charset="0"/>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4619" y="5851066"/>
            <a:ext cx="1300162" cy="100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4"/>
          <p:cNvSpPr txBox="1">
            <a:spLocks/>
          </p:cNvSpPr>
          <p:nvPr/>
        </p:nvSpPr>
        <p:spPr>
          <a:xfrm>
            <a:off x="8458200" y="8382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Biology Education</a:t>
            </a:r>
          </a:p>
          <a:p>
            <a:r>
              <a:rPr lang="en-US" sz="1400" b="1" dirty="0">
                <a:solidFill>
                  <a:prstClr val="black"/>
                </a:solidFill>
                <a:latin typeface="Arial" pitchFamily="34" charset="0"/>
                <a:cs typeface="Arial" pitchFamily="34" charset="0"/>
              </a:rPr>
              <a:t>Using episodic history in science to instill the scientific thought process in classroom and educating the general public about scientific method and scientific thinking</a:t>
            </a:r>
            <a:endParaRPr lang="en-US" sz="1800" b="1" dirty="0">
              <a:solidFill>
                <a:prstClr val="black"/>
              </a:solidFill>
              <a:latin typeface="Arial" pitchFamily="34" charset="0"/>
              <a:cs typeface="Arial" pitchFamily="34" charset="0"/>
            </a:endParaRPr>
          </a:p>
        </p:txBody>
      </p:sp>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6800" y="3280810"/>
            <a:ext cx="1638612" cy="190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4094" y="5383983"/>
            <a:ext cx="2019300" cy="13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22486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868362"/>
          </a:xfrm>
        </p:spPr>
        <p:txBody>
          <a:bodyPr>
            <a:normAutofit fontScale="90000"/>
          </a:bodyPr>
          <a:lstStyle/>
          <a:p>
            <a:r>
              <a:rPr lang="en-US" dirty="0" smtClean="0">
                <a:solidFill>
                  <a:schemeClr val="tx1"/>
                </a:solidFill>
                <a:latin typeface="Arial" pitchFamily="34" charset="0"/>
                <a:cs typeface="Arial" pitchFamily="34" charset="0"/>
              </a:rPr>
              <a:t>Graduate Research with Dr. </a:t>
            </a:r>
            <a:r>
              <a:rPr lang="en-US" dirty="0" err="1" smtClean="0">
                <a:solidFill>
                  <a:schemeClr val="tx1"/>
                </a:solidFill>
                <a:latin typeface="Arial" pitchFamily="34" charset="0"/>
                <a:cs typeface="Arial" pitchFamily="34" charset="0"/>
              </a:rPr>
              <a:t>Emani</a:t>
            </a:r>
            <a:endParaRPr lang="en-US" dirty="0">
              <a:solidFill>
                <a:schemeClr val="tx1"/>
              </a:solidFill>
              <a:latin typeface="Arial" pitchFamily="34" charset="0"/>
              <a:cs typeface="Arial" pitchFamily="34" charset="0"/>
            </a:endParaRPr>
          </a:p>
        </p:txBody>
      </p:sp>
      <p:sp>
        <p:nvSpPr>
          <p:cNvPr id="6" name="Content Placeholder 3"/>
          <p:cNvSpPr>
            <a:spLocks noGrp="1"/>
          </p:cNvSpPr>
          <p:nvPr>
            <p:ph sz="half" idx="4294967295"/>
          </p:nvPr>
        </p:nvSpPr>
        <p:spPr>
          <a:xfrm>
            <a:off x="1524000" y="1417638"/>
            <a:ext cx="4953000" cy="4525962"/>
          </a:xfrm>
        </p:spPr>
        <p:txBody>
          <a:bodyPr>
            <a:noAutofit/>
          </a:bodyPr>
          <a:lstStyle/>
          <a:p>
            <a:r>
              <a:rPr lang="en-US" sz="1800" b="1" dirty="0">
                <a:latin typeface="Arial" pitchFamily="34" charset="0"/>
                <a:cs typeface="Arial" pitchFamily="34" charset="0"/>
              </a:rPr>
              <a:t>Opportunities exist for graduate students to work in a research incubator setting at the Center for Business Research at Owensboro where Dr. </a:t>
            </a:r>
            <a:r>
              <a:rPr lang="en-US" sz="1800" b="1" dirty="0" err="1">
                <a:latin typeface="Arial" pitchFamily="34" charset="0"/>
                <a:cs typeface="Arial" pitchFamily="34" charset="0"/>
              </a:rPr>
              <a:t>Emani’s</a:t>
            </a:r>
            <a:r>
              <a:rPr lang="en-US" sz="1800" b="1" dirty="0">
                <a:latin typeface="Arial" pitchFamily="34" charset="0"/>
                <a:cs typeface="Arial" pitchFamily="34" charset="0"/>
              </a:rPr>
              <a:t> lab is housed</a:t>
            </a:r>
          </a:p>
          <a:p>
            <a:endParaRPr lang="en-US" sz="1800" b="1" dirty="0">
              <a:latin typeface="Arial" pitchFamily="34" charset="0"/>
              <a:cs typeface="Arial" pitchFamily="34" charset="0"/>
            </a:endParaRPr>
          </a:p>
          <a:p>
            <a:r>
              <a:rPr lang="en-US" sz="1800" b="1" dirty="0">
                <a:latin typeface="Arial" pitchFamily="34" charset="0"/>
                <a:cs typeface="Arial" pitchFamily="34" charset="0"/>
              </a:rPr>
              <a:t>Students will have real-world experiences with biotechnology companies and labs within the research incubator</a:t>
            </a:r>
          </a:p>
          <a:p>
            <a:endParaRPr lang="en-US" sz="1800" b="1" dirty="0">
              <a:latin typeface="Arial" pitchFamily="34" charset="0"/>
              <a:cs typeface="Arial" pitchFamily="34" charset="0"/>
            </a:endParaRPr>
          </a:p>
          <a:p>
            <a:r>
              <a:rPr lang="en-US" sz="1800" b="1" dirty="0">
                <a:latin typeface="Arial" pitchFamily="34" charset="0"/>
                <a:cs typeface="Arial" pitchFamily="34" charset="0"/>
              </a:rPr>
              <a:t>Research projects with Dr. Emani will be in the areas of </a:t>
            </a:r>
            <a:r>
              <a:rPr lang="en-US" sz="1800" b="1" u="sng" dirty="0">
                <a:latin typeface="Arial" pitchFamily="34" charset="0"/>
                <a:cs typeface="Arial" pitchFamily="34" charset="0"/>
              </a:rPr>
              <a:t>plant genetic engineering in sorghum, bamboo and Indian beech</a:t>
            </a:r>
            <a:r>
              <a:rPr lang="en-US" sz="1800" b="1" dirty="0">
                <a:latin typeface="Arial" pitchFamily="34" charset="0"/>
                <a:cs typeface="Arial" pitchFamily="34" charset="0"/>
              </a:rPr>
              <a:t>, and plant molecular evolution involving </a:t>
            </a:r>
            <a:r>
              <a:rPr lang="en-US" sz="1800" b="1" u="sng" dirty="0" err="1">
                <a:latin typeface="Arial" pitchFamily="34" charset="0"/>
                <a:cs typeface="Arial" pitchFamily="34" charset="0"/>
              </a:rPr>
              <a:t>bioinformatic</a:t>
            </a:r>
            <a:r>
              <a:rPr lang="en-US" sz="1800" b="1" u="sng" dirty="0">
                <a:latin typeface="Arial" pitchFamily="34" charset="0"/>
                <a:cs typeface="Arial" pitchFamily="34" charset="0"/>
              </a:rPr>
              <a:t> analysis of seed proteins and ribosomal domains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438400"/>
            <a:ext cx="3048000" cy="228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066801"/>
            <a:ext cx="28860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953001"/>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5198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normAutofit/>
          </a:bodyPr>
          <a:lstStyle/>
          <a:p>
            <a:r>
              <a:rPr lang="en-US" dirty="0" smtClean="0">
                <a:solidFill>
                  <a:schemeClr val="bg2"/>
                </a:solidFill>
              </a:rPr>
              <a:t>Research by Dr. Alice</a:t>
            </a:r>
            <a:endParaRPr lang="en-US" dirty="0">
              <a:solidFill>
                <a:schemeClr val="bg2"/>
              </a:solidFill>
            </a:endParaRPr>
          </a:p>
        </p:txBody>
      </p:sp>
      <p:sp>
        <p:nvSpPr>
          <p:cNvPr id="6" name="Content Placeholder 5"/>
          <p:cNvSpPr>
            <a:spLocks noGrp="1"/>
          </p:cNvSpPr>
          <p:nvPr>
            <p:ph sz="half" idx="4294967295"/>
          </p:nvPr>
        </p:nvSpPr>
        <p:spPr>
          <a:xfrm>
            <a:off x="1524000" y="1219200"/>
            <a:ext cx="4038600" cy="3276600"/>
          </a:xfrm>
        </p:spPr>
        <p:txBody>
          <a:bodyPr>
            <a:noAutofit/>
          </a:bodyPr>
          <a:lstStyle/>
          <a:p>
            <a:r>
              <a:rPr lang="en-US" sz="1400" dirty="0"/>
              <a:t>I primarily use molecular techniques, in particular DNA sequencing, to address evolutionary biology questions. These data can be used, for example, to infer evolutionary relationships (phylogeny reconstruction), test hypotheses of hybridization, examine biogeographic patterns, and consider modes of speciation especially in </a:t>
            </a:r>
            <a:r>
              <a:rPr lang="en-US" sz="1400" dirty="0" err="1"/>
              <a:t>polyploid</a:t>
            </a:r>
            <a:r>
              <a:rPr lang="en-US" sz="1400" dirty="0"/>
              <a:t> taxa. I am also interested in systematics of subfamily </a:t>
            </a:r>
            <a:r>
              <a:rPr lang="en-US" sz="1400" dirty="0" err="1"/>
              <a:t>Rosoideae</a:t>
            </a:r>
            <a:r>
              <a:rPr lang="en-US" sz="1400" dirty="0"/>
              <a:t> and the Rose family (</a:t>
            </a:r>
            <a:r>
              <a:rPr lang="en-US" sz="1400" dirty="0" err="1"/>
              <a:t>Rosaceae</a:t>
            </a:r>
            <a:r>
              <a:rPr lang="en-US" sz="1400" dirty="0"/>
              <a:t>), tribe </a:t>
            </a:r>
            <a:r>
              <a:rPr lang="en-US" sz="1400" dirty="0" err="1"/>
              <a:t>Mentheae</a:t>
            </a:r>
            <a:r>
              <a:rPr lang="en-US" sz="1400" dirty="0"/>
              <a:t> of the mint family (</a:t>
            </a:r>
            <a:r>
              <a:rPr lang="en-US" sz="1400" dirty="0" err="1"/>
              <a:t>Lamiaceae</a:t>
            </a:r>
            <a:r>
              <a:rPr lang="en-US" sz="1400" dirty="0"/>
              <a:t>), and subfamily </a:t>
            </a:r>
            <a:r>
              <a:rPr lang="en-US" sz="1400" dirty="0" err="1"/>
              <a:t>Chloridoideae</a:t>
            </a:r>
            <a:r>
              <a:rPr lang="en-US" sz="1400" dirty="0"/>
              <a:t> of the grass family (</a:t>
            </a:r>
            <a:r>
              <a:rPr lang="en-US" sz="1400" dirty="0" err="1"/>
              <a:t>Poaceae</a:t>
            </a:r>
            <a:r>
              <a:rPr lang="en-US" sz="1400" dirty="0"/>
              <a:t>).</a:t>
            </a:r>
          </a:p>
          <a:p>
            <a:endParaRPr lang="en-US" sz="1400" dirty="0"/>
          </a:p>
        </p:txBody>
      </p:sp>
      <p:sp>
        <p:nvSpPr>
          <p:cNvPr id="7" name="Content Placeholder 6"/>
          <p:cNvSpPr>
            <a:spLocks noGrp="1"/>
          </p:cNvSpPr>
          <p:nvPr>
            <p:ph sz="half" idx="4294967295"/>
          </p:nvPr>
        </p:nvSpPr>
        <p:spPr>
          <a:xfrm>
            <a:off x="6629400" y="2895600"/>
            <a:ext cx="4038600" cy="3962400"/>
          </a:xfrm>
        </p:spPr>
        <p:txBody>
          <a:bodyPr>
            <a:normAutofit fontScale="62500" lnSpcReduction="20000"/>
          </a:bodyPr>
          <a:lstStyle/>
          <a:p>
            <a:pPr marL="457200" lvl="1" indent="0">
              <a:buNone/>
            </a:pPr>
            <a:endParaRPr lang="en-US" dirty="0" smtClean="0"/>
          </a:p>
          <a:p>
            <a:pPr marL="457200" lvl="1" indent="0" algn="ctr">
              <a:buNone/>
            </a:pPr>
            <a:r>
              <a:rPr lang="en-US" dirty="0" smtClean="0"/>
              <a:t>Current </a:t>
            </a:r>
            <a:r>
              <a:rPr lang="en-US" dirty="0"/>
              <a:t>Research </a:t>
            </a:r>
            <a:r>
              <a:rPr lang="en-US" dirty="0" smtClean="0"/>
              <a:t>Projects</a:t>
            </a:r>
            <a:r>
              <a:rPr lang="en-US" dirty="0"/>
              <a:t>:</a:t>
            </a:r>
          </a:p>
          <a:p>
            <a:endParaRPr lang="en-US" dirty="0"/>
          </a:p>
          <a:p>
            <a:r>
              <a:rPr lang="en-US" dirty="0"/>
              <a:t>Plant </a:t>
            </a:r>
            <a:r>
              <a:rPr lang="en-US" dirty="0" err="1" smtClean="0"/>
              <a:t>ProtectionResearch</a:t>
            </a:r>
            <a:r>
              <a:rPr lang="en-US" dirty="0" smtClean="0"/>
              <a:t> Institute –"</a:t>
            </a:r>
            <a:r>
              <a:rPr lang="en-US" dirty="0"/>
              <a:t>Taxonomic Status </a:t>
            </a:r>
            <a:r>
              <a:rPr lang="en-US" dirty="0" smtClean="0"/>
              <a:t>and </a:t>
            </a:r>
            <a:r>
              <a:rPr lang="en-US" dirty="0"/>
              <a:t>Phylogenetic Affinity of an Invasive Blackberry in South Africa"</a:t>
            </a:r>
          </a:p>
          <a:p>
            <a:endParaRPr lang="en-US" dirty="0"/>
          </a:p>
          <a:p>
            <a:r>
              <a:rPr lang="en-US" dirty="0"/>
              <a:t>Flora of North America &amp; Jepson Flora - </a:t>
            </a:r>
            <a:r>
              <a:rPr lang="en-US" dirty="0" err="1"/>
              <a:t>Rubus</a:t>
            </a:r>
            <a:endParaRPr lang="en-US" dirty="0"/>
          </a:p>
          <a:p>
            <a:endParaRPr lang="en-US" dirty="0"/>
          </a:p>
          <a:p>
            <a:r>
              <a:rPr lang="en-US" dirty="0"/>
              <a:t>National Science F</a:t>
            </a:r>
            <a:r>
              <a:rPr lang="en-US" dirty="0" smtClean="0"/>
              <a:t>oundation – "</a:t>
            </a:r>
            <a:r>
              <a:rPr lang="en-US" dirty="0"/>
              <a:t>RUI: Molecular </a:t>
            </a:r>
            <a:r>
              <a:rPr lang="en-US" dirty="0" err="1" smtClean="0"/>
              <a:t>Phylogenetics</a:t>
            </a:r>
            <a:r>
              <a:rPr lang="en-US" dirty="0" smtClean="0"/>
              <a:t> </a:t>
            </a:r>
            <a:r>
              <a:rPr lang="en-US" dirty="0"/>
              <a:t>and </a:t>
            </a:r>
            <a:r>
              <a:rPr lang="en-US" dirty="0" err="1" smtClean="0"/>
              <a:t>Allopolyploidization</a:t>
            </a:r>
            <a:r>
              <a:rPr lang="en-US" dirty="0" smtClean="0"/>
              <a:t>  in </a:t>
            </a:r>
            <a:r>
              <a:rPr lang="en-US" dirty="0" err="1"/>
              <a:t>Rubus</a:t>
            </a:r>
            <a:r>
              <a:rPr lang="en-US" dirty="0"/>
              <a:t> (</a:t>
            </a:r>
            <a:r>
              <a:rPr lang="en-US" dirty="0" err="1"/>
              <a:t>Rosaceae</a:t>
            </a:r>
            <a:r>
              <a:rPr lang="en-US" dirty="0" smtClean="0"/>
              <a:t>)“</a:t>
            </a:r>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4495800"/>
            <a:ext cx="3825032" cy="225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15240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1648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715962"/>
          </a:xfrm>
        </p:spPr>
        <p:txBody>
          <a:bodyPr>
            <a:normAutofit fontScale="90000"/>
          </a:bodyPr>
          <a:lstStyle/>
          <a:p>
            <a:r>
              <a:rPr lang="en-US" sz="3600" dirty="0">
                <a:solidFill>
                  <a:schemeClr val="tx1"/>
                </a:solidFill>
                <a:latin typeface="Arial" pitchFamily="34" charset="0"/>
                <a:cs typeface="Arial" pitchFamily="34" charset="0"/>
              </a:rPr>
              <a:t>Undergraduate Research with Dr. </a:t>
            </a:r>
            <a:r>
              <a:rPr lang="en-US" sz="3600" dirty="0" err="1">
                <a:solidFill>
                  <a:schemeClr val="tx1"/>
                </a:solidFill>
                <a:latin typeface="Arial" pitchFamily="34" charset="0"/>
                <a:cs typeface="Arial" pitchFamily="34" charset="0"/>
              </a:rPr>
              <a:t>Emani</a:t>
            </a:r>
            <a:endParaRPr lang="en-US" sz="3600" dirty="0">
              <a:solidFill>
                <a:schemeClr val="tx1"/>
              </a:solidFill>
              <a:latin typeface="Arial" pitchFamily="34" charset="0"/>
              <a:cs typeface="Arial" pitchFamily="34" charset="0"/>
            </a:endParaRPr>
          </a:p>
        </p:txBody>
      </p:sp>
      <p:sp>
        <p:nvSpPr>
          <p:cNvPr id="3" name="Content Placeholder 2"/>
          <p:cNvSpPr>
            <a:spLocks noGrp="1"/>
          </p:cNvSpPr>
          <p:nvPr>
            <p:ph sz="half" idx="4294967295"/>
          </p:nvPr>
        </p:nvSpPr>
        <p:spPr>
          <a:xfrm>
            <a:off x="1524000" y="1066801"/>
            <a:ext cx="8686800" cy="4525963"/>
          </a:xfrm>
        </p:spPr>
        <p:txBody>
          <a:bodyPr>
            <a:noAutofit/>
          </a:bodyPr>
          <a:lstStyle/>
          <a:p>
            <a:r>
              <a:rPr lang="en-US" sz="1600" b="1" dirty="0">
                <a:latin typeface="Arial" pitchFamily="34" charset="0"/>
                <a:cs typeface="Arial" pitchFamily="34" charset="0"/>
              </a:rPr>
              <a:t>Angela </a:t>
            </a:r>
            <a:r>
              <a:rPr lang="en-US" sz="1600" b="1" dirty="0" err="1">
                <a:latin typeface="Arial" pitchFamily="34" charset="0"/>
                <a:cs typeface="Arial" pitchFamily="34" charset="0"/>
              </a:rPr>
              <a:t>Shouse</a:t>
            </a:r>
            <a:r>
              <a:rPr lang="en-US" sz="1600" dirty="0">
                <a:latin typeface="Arial" pitchFamily="34" charset="0"/>
                <a:cs typeface="Arial" pitchFamily="34" charset="0"/>
              </a:rPr>
              <a:t> (graduated, Spring 2011) – Molecular and epistemological basis of polycystic kidney disease by </a:t>
            </a:r>
            <a:r>
              <a:rPr lang="en-US" sz="1600" i="1" dirty="0">
                <a:latin typeface="Arial" pitchFamily="34" charset="0"/>
                <a:cs typeface="Arial" pitchFamily="34" charset="0"/>
              </a:rPr>
              <a:t>in </a:t>
            </a:r>
            <a:r>
              <a:rPr lang="en-US" sz="1600" i="1" dirty="0" err="1">
                <a:latin typeface="Arial" pitchFamily="34" charset="0"/>
                <a:cs typeface="Arial" pitchFamily="34" charset="0"/>
              </a:rPr>
              <a:t>silico</a:t>
            </a:r>
            <a:r>
              <a:rPr lang="en-US" sz="1600" dirty="0">
                <a:latin typeface="Arial" pitchFamily="34" charset="0"/>
                <a:cs typeface="Arial" pitchFamily="34" charset="0"/>
              </a:rPr>
              <a:t> analysis of the PKD-1 gene</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Michael Alstott </a:t>
            </a:r>
            <a:r>
              <a:rPr lang="en-US" sz="1600" dirty="0">
                <a:latin typeface="Arial" pitchFamily="34" charset="0"/>
                <a:cs typeface="Arial" pitchFamily="34" charset="0"/>
              </a:rPr>
              <a:t>(graduated, Fall 2011) – The molecular evolution of plant </a:t>
            </a:r>
            <a:r>
              <a:rPr lang="en-US" sz="1600" dirty="0" err="1">
                <a:latin typeface="Arial" pitchFamily="34" charset="0"/>
                <a:cs typeface="Arial" pitchFamily="34" charset="0"/>
              </a:rPr>
              <a:t>cellulase</a:t>
            </a:r>
            <a:r>
              <a:rPr lang="en-US" sz="1600" dirty="0">
                <a:latin typeface="Arial" pitchFamily="34" charset="0"/>
                <a:cs typeface="Arial" pitchFamily="34" charset="0"/>
              </a:rPr>
              <a:t> genes</a:t>
            </a:r>
          </a:p>
          <a:p>
            <a:endParaRPr lang="en-US" sz="1600" dirty="0">
              <a:latin typeface="Arial" pitchFamily="34" charset="0"/>
              <a:cs typeface="Arial" pitchFamily="34" charset="0"/>
            </a:endParaRPr>
          </a:p>
          <a:p>
            <a:r>
              <a:rPr lang="en-US" sz="1600" b="1" dirty="0">
                <a:latin typeface="Arial" pitchFamily="34" charset="0"/>
                <a:cs typeface="Arial" pitchFamily="34" charset="0"/>
              </a:rPr>
              <a:t>Joey Guinto</a:t>
            </a:r>
            <a:r>
              <a:rPr lang="en-US" sz="1600" dirty="0">
                <a:latin typeface="Arial" pitchFamily="34" charset="0"/>
                <a:cs typeface="Arial" pitchFamily="34" charset="0"/>
              </a:rPr>
              <a:t> (Senior, currently working in lab as a student researcher with the RCAP grant) – Assessing the genetics of asthma through </a:t>
            </a:r>
            <a:r>
              <a:rPr lang="en-US" sz="1600" i="1" dirty="0">
                <a:latin typeface="Arial" pitchFamily="34" charset="0"/>
                <a:cs typeface="Arial" pitchFamily="34" charset="0"/>
              </a:rPr>
              <a:t>in </a:t>
            </a:r>
            <a:r>
              <a:rPr lang="en-US" sz="1600" i="1" dirty="0" err="1">
                <a:latin typeface="Arial" pitchFamily="34" charset="0"/>
                <a:cs typeface="Arial" pitchFamily="34" charset="0"/>
              </a:rPr>
              <a:t>silico</a:t>
            </a:r>
            <a:r>
              <a:rPr lang="en-US" sz="1600" i="1" dirty="0">
                <a:latin typeface="Arial" pitchFamily="34" charset="0"/>
                <a:cs typeface="Arial" pitchFamily="34" charset="0"/>
              </a:rPr>
              <a:t> </a:t>
            </a:r>
            <a:r>
              <a:rPr lang="en-US" sz="1600" dirty="0">
                <a:latin typeface="Arial" pitchFamily="34" charset="0"/>
                <a:cs typeface="Arial" pitchFamily="34" charset="0"/>
              </a:rPr>
              <a:t>analysis of a cow and human G protein-coupled receptor for asthma susceptibility </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Andrew Burkhalter </a:t>
            </a:r>
            <a:r>
              <a:rPr lang="en-US" sz="1600" dirty="0">
                <a:latin typeface="Arial" pitchFamily="34" charset="0"/>
                <a:cs typeface="Arial" pitchFamily="34" charset="0"/>
              </a:rPr>
              <a:t>(Senior) – Molecular evolution of a protein related to HIV</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Joseph Early </a:t>
            </a:r>
            <a:r>
              <a:rPr lang="en-US" sz="1600" dirty="0">
                <a:latin typeface="Arial" pitchFamily="34" charset="0"/>
                <a:cs typeface="Arial" pitchFamily="34" charset="0"/>
              </a:rPr>
              <a:t>(Senior) –</a:t>
            </a:r>
            <a:r>
              <a:rPr lang="en-US" sz="1600" b="1" dirty="0">
                <a:latin typeface="Arial" pitchFamily="34" charset="0"/>
                <a:cs typeface="Arial" pitchFamily="34" charset="0"/>
              </a:rPr>
              <a:t> </a:t>
            </a:r>
            <a:r>
              <a:rPr lang="en-US" sz="1600" dirty="0">
                <a:latin typeface="Arial" pitchFamily="34" charset="0"/>
                <a:cs typeface="Arial" pitchFamily="34" charset="0"/>
              </a:rPr>
              <a:t>Genetic engineering of a GFP gene in soybean and examining the efficacy of dicot and monocot promoters</a:t>
            </a:r>
            <a:endParaRPr lang="en-US" sz="1600" b="1" dirty="0">
              <a:latin typeface="Arial" pitchFamily="34" charset="0"/>
              <a:cs typeface="Arial" pitchFamily="34" charset="0"/>
            </a:endParaRP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Kendall Wedding</a:t>
            </a:r>
            <a:r>
              <a:rPr lang="en-US" sz="1600" dirty="0">
                <a:latin typeface="Arial" pitchFamily="34" charset="0"/>
                <a:cs typeface="Arial" pitchFamily="34" charset="0"/>
              </a:rPr>
              <a:t> (Senior) – </a:t>
            </a:r>
            <a:r>
              <a:rPr lang="en-US" sz="1600" i="1" dirty="0">
                <a:latin typeface="Arial" pitchFamily="34" charset="0"/>
                <a:cs typeface="Arial" pitchFamily="34" charset="0"/>
              </a:rPr>
              <a:t>In </a:t>
            </a:r>
            <a:r>
              <a:rPr lang="en-US" sz="1600" i="1" dirty="0" err="1">
                <a:latin typeface="Arial" pitchFamily="34" charset="0"/>
                <a:cs typeface="Arial" pitchFamily="34" charset="0"/>
              </a:rPr>
              <a:t>silico</a:t>
            </a:r>
            <a:r>
              <a:rPr lang="en-US" sz="1600" dirty="0">
                <a:latin typeface="Arial" pitchFamily="34" charset="0"/>
                <a:cs typeface="Arial" pitchFamily="34" charset="0"/>
              </a:rPr>
              <a:t> analysis of a protein related to </a:t>
            </a:r>
            <a:r>
              <a:rPr lang="en-US" sz="1600" dirty="0" err="1">
                <a:latin typeface="Arial" pitchFamily="34" charset="0"/>
                <a:cs typeface="Arial" pitchFamily="34" charset="0"/>
              </a:rPr>
              <a:t>rheumotoid</a:t>
            </a:r>
            <a:r>
              <a:rPr lang="en-US" sz="1600" dirty="0">
                <a:latin typeface="Arial" pitchFamily="34" charset="0"/>
                <a:cs typeface="Arial" pitchFamily="34" charset="0"/>
              </a:rPr>
              <a:t> disease common to horses and humans</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Chelsea </a:t>
            </a:r>
            <a:r>
              <a:rPr lang="en-US" sz="1600" b="1" dirty="0" err="1">
                <a:latin typeface="Arial" pitchFamily="34" charset="0"/>
                <a:cs typeface="Arial" pitchFamily="34" charset="0"/>
              </a:rPr>
              <a:t>Zingg</a:t>
            </a:r>
            <a:r>
              <a:rPr lang="en-US" sz="1600" b="1" dirty="0">
                <a:latin typeface="Arial" pitchFamily="34" charset="0"/>
                <a:cs typeface="Arial" pitchFamily="34" charset="0"/>
              </a:rPr>
              <a:t> </a:t>
            </a:r>
            <a:r>
              <a:rPr lang="en-US" sz="1600" dirty="0">
                <a:latin typeface="Arial" pitchFamily="34" charset="0"/>
                <a:cs typeface="Arial" pitchFamily="34" charset="0"/>
              </a:rPr>
              <a:t>(Senior) – A literature review on culturally significant botanicals and their biotechnological applications</a:t>
            </a:r>
          </a:p>
          <a:p>
            <a:endParaRPr lang="en-US" sz="1600" dirty="0">
              <a:solidFill>
                <a:srgbClr val="000099"/>
              </a:solidFill>
              <a:latin typeface="Arial" pitchFamily="34" charset="0"/>
              <a:cs typeface="Arial" pitchFamily="34" charset="0"/>
            </a:endParaRPr>
          </a:p>
          <a:p>
            <a:endParaRPr lang="en-US" sz="1600" dirty="0">
              <a:solidFill>
                <a:srgbClr val="000099"/>
              </a:solidFill>
              <a:latin typeface="Arial" pitchFamily="34" charset="0"/>
              <a:cs typeface="Arial" pitchFamily="34" charset="0"/>
            </a:endParaRPr>
          </a:p>
        </p:txBody>
      </p:sp>
    </p:spTree>
    <p:extLst>
      <p:ext uri="{BB962C8B-B14F-4D97-AF65-F5344CB8AC3E}">
        <p14:creationId xmlns:p14="http://schemas.microsoft.com/office/powerpoint/2010/main" val="10142589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98698" y="463646"/>
            <a:ext cx="5111750" cy="5679582"/>
          </a:xfrm>
        </p:spPr>
        <p:txBody>
          <a:bodyPr>
            <a:normAutofit/>
          </a:bodyPr>
          <a:lstStyle/>
          <a:p>
            <a:pPr marL="0" indent="0" algn="ctr">
              <a:spcBef>
                <a:spcPts val="0"/>
              </a:spcBef>
              <a:spcAft>
                <a:spcPts val="600"/>
              </a:spcAft>
              <a:buNone/>
            </a:pPr>
            <a:r>
              <a:rPr lang="en-US" sz="2800" b="1" dirty="0">
                <a:solidFill>
                  <a:schemeClr val="bg1"/>
                </a:solidFill>
              </a:rPr>
              <a:t>Scott Grubbs, </a:t>
            </a:r>
            <a:r>
              <a:rPr lang="en-US" sz="2800" b="1" dirty="0" smtClean="0">
                <a:solidFill>
                  <a:schemeClr val="bg1"/>
                </a:solidFill>
              </a:rPr>
              <a:t>Ph.D.</a:t>
            </a:r>
          </a:p>
          <a:p>
            <a:pPr marL="0" indent="0" algn="ctr">
              <a:spcBef>
                <a:spcPts val="0"/>
              </a:spcBef>
              <a:spcAft>
                <a:spcPts val="600"/>
              </a:spcAft>
              <a:buNone/>
            </a:pPr>
            <a:r>
              <a:rPr lang="en-US" sz="2800" b="1" dirty="0" smtClean="0">
                <a:solidFill>
                  <a:schemeClr val="bg1"/>
                </a:solidFill>
              </a:rPr>
              <a:t>University </a:t>
            </a:r>
            <a:r>
              <a:rPr lang="en-US" sz="2800" b="1" dirty="0">
                <a:solidFill>
                  <a:schemeClr val="bg1"/>
                </a:solidFill>
              </a:rPr>
              <a:t>of </a:t>
            </a:r>
            <a:r>
              <a:rPr lang="en-US" sz="2800" b="1" dirty="0" smtClean="0">
                <a:solidFill>
                  <a:schemeClr val="bg1"/>
                </a:solidFill>
              </a:rPr>
              <a:t>Pittsburgh</a:t>
            </a:r>
            <a:endParaRPr lang="en-US" sz="2800" b="1" dirty="0">
              <a:solidFill>
                <a:schemeClr val="bg1"/>
              </a:solidFill>
            </a:endParaRPr>
          </a:p>
          <a:p>
            <a:pPr marL="0" indent="0" algn="ctr">
              <a:spcBef>
                <a:spcPts val="0"/>
              </a:spcBef>
              <a:spcAft>
                <a:spcPts val="600"/>
              </a:spcAft>
              <a:buNone/>
            </a:pPr>
            <a:r>
              <a:rPr lang="en-US" sz="2800" b="1" dirty="0" smtClean="0">
                <a:solidFill>
                  <a:schemeClr val="bg1"/>
                </a:solidFill>
              </a:rPr>
              <a:t>Professor</a:t>
            </a:r>
          </a:p>
          <a:p>
            <a:pPr marL="0" indent="0" algn="ctr">
              <a:spcBef>
                <a:spcPts val="0"/>
              </a:spcBef>
              <a:spcAft>
                <a:spcPts val="600"/>
              </a:spcAft>
              <a:buNone/>
            </a:pPr>
            <a:r>
              <a:rPr lang="en-US" sz="2800" b="1" dirty="0" smtClean="0">
                <a:solidFill>
                  <a:schemeClr val="bg1"/>
                </a:solidFill>
              </a:rPr>
              <a:t>Director, Center for Biodiversity Studies</a:t>
            </a:r>
            <a:endParaRPr lang="en-US" sz="2800" b="1" dirty="0">
              <a:solidFill>
                <a:schemeClr val="bg1"/>
              </a:solidFill>
            </a:endParaRP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algn="ctr"/>
            <a:endParaRPr lang="en-US" b="1" dirty="0" smtClean="0"/>
          </a:p>
          <a:p>
            <a:pPr algn="ctr"/>
            <a:endParaRPr lang="en-US" b="1" dirty="0"/>
          </a:p>
          <a:p>
            <a:pPr marL="109728" indent="0" algn="ctr">
              <a:buNone/>
            </a:pPr>
            <a:endParaRPr lang="en-US" b="1" u="sng" dirty="0" smtClean="0"/>
          </a:p>
        </p:txBody>
      </p:sp>
      <p:sp>
        <p:nvSpPr>
          <p:cNvPr id="4" name="Text Placeholder 3"/>
          <p:cNvSpPr>
            <a:spLocks noGrp="1"/>
          </p:cNvSpPr>
          <p:nvPr>
            <p:ph type="body" sz="half" idx="4294967295"/>
          </p:nvPr>
        </p:nvSpPr>
        <p:spPr>
          <a:xfrm>
            <a:off x="592429" y="270454"/>
            <a:ext cx="6516709" cy="5154775"/>
          </a:xfrm>
        </p:spPr>
        <p:txBody>
          <a:bodyPr>
            <a:noAutofit/>
          </a:bodyPr>
          <a:lstStyle/>
          <a:p>
            <a:pPr marL="0" indent="0" algn="ctr">
              <a:buClr>
                <a:schemeClr val="tx1">
                  <a:lumMod val="85000"/>
                </a:schemeClr>
              </a:buClr>
              <a:buSzPct val="70000"/>
              <a:buNone/>
            </a:pPr>
            <a:r>
              <a:rPr lang="en-US" sz="2000" b="1" dirty="0" smtClean="0">
                <a:solidFill>
                  <a:srgbClr val="FFFF99"/>
                </a:solidFill>
                <a:latin typeface="Lucida Sans" panose="020B0602040502020204" pitchFamily="34" charset="0"/>
              </a:rPr>
              <a:t>Bio</a:t>
            </a:r>
            <a:endParaRPr lang="en-US" sz="2000" b="1" dirty="0">
              <a:solidFill>
                <a:srgbClr val="FFFF99"/>
              </a:solidFill>
              <a:latin typeface="Lucida Sans" panose="020B0602040502020204" pitchFamily="34" charset="0"/>
            </a:endParaRPr>
          </a:p>
          <a:p>
            <a:pPr>
              <a:buClr>
                <a:schemeClr val="tx1">
                  <a:lumMod val="85000"/>
                </a:schemeClr>
              </a:buClr>
              <a:buSzPct val="70000"/>
            </a:pPr>
            <a:r>
              <a:rPr lang="en-US" sz="2000" b="1" dirty="0">
                <a:latin typeface="Lucida Sans" panose="020B0602040502020204" pitchFamily="34" charset="0"/>
              </a:rPr>
              <a:t>Ph.D.</a:t>
            </a:r>
            <a:r>
              <a:rPr lang="en-US" sz="2000" dirty="0">
                <a:latin typeface="Lucida Sans" panose="020B0602040502020204" pitchFamily="34" charset="0"/>
              </a:rPr>
              <a:t> </a:t>
            </a:r>
            <a:r>
              <a:rPr lang="en-US" sz="2000" dirty="0" smtClean="0">
                <a:latin typeface="Lucida Sans" panose="020B0602040502020204" pitchFamily="34" charset="0"/>
              </a:rPr>
              <a:t>– 1998, Biological Sciences, </a:t>
            </a:r>
            <a:r>
              <a:rPr lang="en-US" sz="2000" dirty="0">
                <a:latin typeface="Lucida Sans" panose="020B0602040502020204" pitchFamily="34" charset="0"/>
              </a:rPr>
              <a:t>University of Pittsburgh</a:t>
            </a:r>
          </a:p>
          <a:p>
            <a:pPr>
              <a:buClr>
                <a:schemeClr val="tx1">
                  <a:lumMod val="85000"/>
                </a:schemeClr>
              </a:buClr>
              <a:buSzPct val="70000"/>
            </a:pPr>
            <a:r>
              <a:rPr lang="en-US" sz="2000" b="1" dirty="0">
                <a:latin typeface="Lucida Sans" panose="020B0602040502020204" pitchFamily="34" charset="0"/>
              </a:rPr>
              <a:t>B.S. </a:t>
            </a:r>
            <a:r>
              <a:rPr lang="en-US" sz="2000" dirty="0" smtClean="0">
                <a:latin typeface="Lucida Sans" panose="020B0602040502020204" pitchFamily="34" charset="0"/>
              </a:rPr>
              <a:t>– 1990, </a:t>
            </a:r>
            <a:r>
              <a:rPr lang="en-US" sz="2000" dirty="0">
                <a:latin typeface="Lucida Sans" panose="020B0602040502020204" pitchFamily="34" charset="0"/>
              </a:rPr>
              <a:t>Biology, Central Michigan University</a:t>
            </a:r>
          </a:p>
          <a:p>
            <a:pPr>
              <a:buClr>
                <a:schemeClr val="tx1">
                  <a:lumMod val="85000"/>
                </a:schemeClr>
              </a:buClr>
              <a:buSzPct val="70000"/>
            </a:pPr>
            <a:endParaRPr lang="en-US" sz="900" dirty="0">
              <a:latin typeface="Lucida Sans" panose="020B0602040502020204" pitchFamily="34" charset="0"/>
            </a:endParaRPr>
          </a:p>
          <a:p>
            <a:pPr marL="0" indent="0" algn="ctr">
              <a:buClr>
                <a:schemeClr val="tx1">
                  <a:lumMod val="85000"/>
                </a:schemeClr>
              </a:buClr>
              <a:buSzPct val="70000"/>
              <a:buNone/>
            </a:pPr>
            <a:r>
              <a:rPr lang="en-US" sz="2000" b="1" dirty="0">
                <a:solidFill>
                  <a:srgbClr val="FFFF99"/>
                </a:solidFill>
                <a:latin typeface="Lucida Sans" panose="020B0602040502020204" pitchFamily="34" charset="0"/>
              </a:rPr>
              <a:t>Courses</a:t>
            </a:r>
          </a:p>
          <a:p>
            <a:pPr>
              <a:buClr>
                <a:schemeClr val="tx1">
                  <a:lumMod val="85000"/>
                </a:schemeClr>
              </a:buClr>
              <a:buSzPct val="70000"/>
            </a:pPr>
            <a:r>
              <a:rPr lang="en-US" sz="2000" b="1" dirty="0"/>
              <a:t>BIOL </a:t>
            </a:r>
            <a:r>
              <a:rPr lang="en-US" sz="2000" b="1" dirty="0" smtClean="0"/>
              <a:t>122 - </a:t>
            </a:r>
            <a:r>
              <a:rPr lang="en-US" sz="2000" dirty="0" smtClean="0"/>
              <a:t>Biological </a:t>
            </a:r>
            <a:r>
              <a:rPr lang="en-US" sz="2000" dirty="0"/>
              <a:t>Concepts: Evolution, Diversity &amp; Ecology</a:t>
            </a:r>
          </a:p>
          <a:p>
            <a:pPr>
              <a:buClr>
                <a:schemeClr val="tx1">
                  <a:lumMod val="85000"/>
                </a:schemeClr>
              </a:buClr>
              <a:buSzPct val="70000"/>
            </a:pPr>
            <a:r>
              <a:rPr lang="en-US" sz="2000" b="1" dirty="0"/>
              <a:t>BIOL 224 </a:t>
            </a:r>
            <a:r>
              <a:rPr lang="en-US" sz="2000" b="1" dirty="0" smtClean="0"/>
              <a:t> - </a:t>
            </a:r>
            <a:r>
              <a:rPr lang="en-US" sz="2000" dirty="0" smtClean="0"/>
              <a:t>Animal </a:t>
            </a:r>
            <a:r>
              <a:rPr lang="en-US" sz="2000" dirty="0"/>
              <a:t>Biology &amp; </a:t>
            </a:r>
            <a:r>
              <a:rPr lang="en-US" sz="2000" dirty="0" smtClean="0"/>
              <a:t>Diversity</a:t>
            </a:r>
          </a:p>
          <a:p>
            <a:pPr>
              <a:buClr>
                <a:schemeClr val="tx1">
                  <a:lumMod val="85000"/>
                </a:schemeClr>
              </a:buClr>
              <a:buSzPct val="70000"/>
            </a:pPr>
            <a:r>
              <a:rPr lang="en-US" sz="2000" b="1" dirty="0" smtClean="0"/>
              <a:t>BIOL 316  - </a:t>
            </a:r>
            <a:r>
              <a:rPr lang="en-US" sz="2000" dirty="0" smtClean="0"/>
              <a:t>Evolution</a:t>
            </a:r>
            <a:endParaRPr lang="en-US" sz="2000" dirty="0"/>
          </a:p>
          <a:p>
            <a:pPr>
              <a:buClr>
                <a:schemeClr val="tx1">
                  <a:lumMod val="85000"/>
                </a:schemeClr>
              </a:buClr>
              <a:buSzPct val="70000"/>
            </a:pPr>
            <a:r>
              <a:rPr lang="en-US" sz="2000" b="1" dirty="0"/>
              <a:t>BIOL 405 </a:t>
            </a:r>
            <a:r>
              <a:rPr lang="en-US" sz="2000" b="1" dirty="0" smtClean="0"/>
              <a:t> - </a:t>
            </a:r>
            <a:r>
              <a:rPr lang="en-US" sz="2000" dirty="0" smtClean="0"/>
              <a:t>Aquatic </a:t>
            </a:r>
            <a:r>
              <a:rPr lang="en-US" sz="2000" dirty="0"/>
              <a:t>Insect Diversity</a:t>
            </a:r>
          </a:p>
          <a:p>
            <a:pPr>
              <a:buClr>
                <a:schemeClr val="tx1">
                  <a:lumMod val="85000"/>
                </a:schemeClr>
              </a:buClr>
              <a:buSzPct val="70000"/>
            </a:pPr>
            <a:r>
              <a:rPr lang="en-US" sz="2000" b="1" dirty="0"/>
              <a:t>BIOL 497 </a:t>
            </a:r>
            <a:r>
              <a:rPr lang="en-US" sz="2000" b="1" dirty="0" smtClean="0"/>
              <a:t> - </a:t>
            </a:r>
            <a:r>
              <a:rPr lang="en-US" sz="2000" dirty="0" smtClean="0"/>
              <a:t>Aquatic </a:t>
            </a:r>
            <a:r>
              <a:rPr lang="en-US" sz="2000" dirty="0"/>
              <a:t>Field Ecology</a:t>
            </a:r>
          </a:p>
          <a:p>
            <a:pPr>
              <a:buClr>
                <a:schemeClr val="tx1">
                  <a:lumMod val="85000"/>
                </a:schemeClr>
              </a:buClr>
              <a:buSzPct val="70000"/>
            </a:pPr>
            <a:r>
              <a:rPr lang="en-US" sz="2000" b="1" dirty="0"/>
              <a:t>BIOL 505 </a:t>
            </a:r>
            <a:r>
              <a:rPr lang="en-US" sz="2000" b="1" dirty="0" smtClean="0"/>
              <a:t> - </a:t>
            </a:r>
            <a:r>
              <a:rPr lang="en-US" sz="2000" dirty="0" smtClean="0"/>
              <a:t>Aquatic </a:t>
            </a:r>
            <a:r>
              <a:rPr lang="en-US" sz="2000" dirty="0"/>
              <a:t>Insect Ecology</a:t>
            </a:r>
          </a:p>
          <a:p>
            <a:pPr>
              <a:buClr>
                <a:schemeClr val="tx1">
                  <a:lumMod val="85000"/>
                </a:schemeClr>
              </a:buClr>
              <a:buSzPct val="70000"/>
            </a:pPr>
            <a:endParaRPr lang="en-US" sz="900" dirty="0">
              <a:latin typeface="Lucida Sans" panose="020B0602040502020204" pitchFamily="34" charset="0"/>
            </a:endParaRPr>
          </a:p>
          <a:p>
            <a:pPr marL="0" indent="0" algn="ctr">
              <a:buClr>
                <a:schemeClr val="tx1">
                  <a:lumMod val="85000"/>
                </a:schemeClr>
              </a:buClr>
              <a:buSzPct val="70000"/>
              <a:buNone/>
            </a:pPr>
            <a:r>
              <a:rPr lang="en-US" sz="2000" b="1" dirty="0">
                <a:solidFill>
                  <a:srgbClr val="FFFF99"/>
                </a:solidFill>
                <a:latin typeface="Lucida Sans" panose="020B0602040502020204" pitchFamily="34" charset="0"/>
              </a:rPr>
              <a:t>Research</a:t>
            </a:r>
          </a:p>
          <a:p>
            <a:pPr>
              <a:buClr>
                <a:schemeClr val="tx1">
                  <a:lumMod val="85000"/>
                </a:schemeClr>
              </a:buClr>
              <a:buSzPct val="70000"/>
            </a:pPr>
            <a:r>
              <a:rPr lang="en-US" sz="2000" dirty="0" smtClean="0">
                <a:latin typeface="Lucida Sans" panose="020B0602040502020204" pitchFamily="34" charset="0"/>
              </a:rPr>
              <a:t>Biogeography, Conservation, Diversity &amp; Systematics of </a:t>
            </a:r>
            <a:r>
              <a:rPr lang="en-US" sz="2000" dirty="0">
                <a:latin typeface="Lucida Sans" panose="020B0602040502020204" pitchFamily="34" charset="0"/>
              </a:rPr>
              <a:t>Stonefly (Plecoptera) </a:t>
            </a:r>
          </a:p>
        </p:txBody>
      </p:sp>
      <p:pic>
        <p:nvPicPr>
          <p:cNvPr id="12290" name="Picture 2"/>
          <p:cNvPicPr>
            <a:picLocks noChangeAspect="1" noChangeArrowheads="1"/>
          </p:cNvPicPr>
          <p:nvPr/>
        </p:nvPicPr>
        <p:blipFill>
          <a:blip r:embed="rId2" cstate="print"/>
          <a:srcRect/>
          <a:stretch>
            <a:fillRect/>
          </a:stretch>
        </p:blipFill>
        <p:spPr bwMode="auto">
          <a:xfrm>
            <a:off x="8431947" y="2919215"/>
            <a:ext cx="2381250" cy="3000375"/>
          </a:xfrm>
          <a:prstGeom prst="rect">
            <a:avLst/>
          </a:prstGeom>
          <a:noFill/>
          <a:ln w="9525">
            <a:noFill/>
            <a:miter lim="800000"/>
            <a:headEnd/>
            <a:tailEnd/>
          </a:ln>
        </p:spPr>
      </p:pic>
      <p:pic>
        <p:nvPicPr>
          <p:cNvPr id="1028" name="Picture 4" descr="Image result for plecoptera adult"/>
          <p:cNvPicPr>
            <a:picLocks noChangeAspect="1" noChangeArrowheads="1"/>
          </p:cNvPicPr>
          <p:nvPr/>
        </p:nvPicPr>
        <p:blipFill rotWithShape="1">
          <a:blip r:embed="rId3">
            <a:extLst>
              <a:ext uri="{28A0092B-C50C-407E-A947-70E740481C1C}">
                <a14:useLocalDpi xmlns:a14="http://schemas.microsoft.com/office/drawing/2010/main" val="0"/>
              </a:ext>
            </a:extLst>
          </a:blip>
          <a:srcRect t="13841" b="11972"/>
          <a:stretch/>
        </p:blipFill>
        <p:spPr bwMode="auto">
          <a:xfrm>
            <a:off x="5538943" y="5769735"/>
            <a:ext cx="2419350" cy="79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472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33350" y="103188"/>
            <a:ext cx="8229600"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smtClean="0"/>
              <a:t>Research in the Grubbs Lab</a:t>
            </a:r>
            <a:endParaRPr lang="en-US" dirty="0"/>
          </a:p>
        </p:txBody>
      </p:sp>
      <p:sp>
        <p:nvSpPr>
          <p:cNvPr id="3" name="Title 4"/>
          <p:cNvSpPr txBox="1">
            <a:spLocks/>
          </p:cNvSpPr>
          <p:nvPr/>
        </p:nvSpPr>
        <p:spPr>
          <a:xfrm>
            <a:off x="152400" y="1112301"/>
            <a:ext cx="6972300"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dirty="0" smtClean="0">
                <a:solidFill>
                  <a:srgbClr val="C00000"/>
                </a:solidFill>
              </a:rPr>
              <a:t>Stonefly biogeography, conservation, &amp; diversity</a:t>
            </a:r>
            <a:endParaRPr lang="en-US" sz="3200" dirty="0">
              <a:solidFill>
                <a:srgbClr val="C00000"/>
              </a:solidFill>
            </a:endParaRPr>
          </a:p>
        </p:txBody>
      </p:sp>
      <p:sp>
        <p:nvSpPr>
          <p:cNvPr id="4" name="TextBox 3"/>
          <p:cNvSpPr txBox="1"/>
          <p:nvPr/>
        </p:nvSpPr>
        <p:spPr>
          <a:xfrm>
            <a:off x="6181860" y="1562121"/>
            <a:ext cx="4224270" cy="400110"/>
          </a:xfrm>
          <a:prstGeom prst="rect">
            <a:avLst/>
          </a:prstGeom>
          <a:noFill/>
        </p:spPr>
        <p:txBody>
          <a:bodyPr wrap="square" rtlCol="0">
            <a:spAutoFit/>
          </a:bodyPr>
          <a:lstStyle/>
          <a:p>
            <a:pPr algn="ctr"/>
            <a:r>
              <a:rPr lang="en-US" sz="2000" b="1" dirty="0" smtClean="0">
                <a:solidFill>
                  <a:srgbClr val="002060"/>
                </a:solidFill>
              </a:rPr>
              <a:t>example - Ohio stoneflies</a:t>
            </a:r>
            <a:endParaRPr lang="en-US" sz="2000" b="1" dirty="0">
              <a:solidFill>
                <a:srgbClr val="002060"/>
              </a:solidFill>
            </a:endParaRPr>
          </a:p>
        </p:txBody>
      </p:sp>
      <p:grpSp>
        <p:nvGrpSpPr>
          <p:cNvPr id="9" name="Group 8"/>
          <p:cNvGrpSpPr/>
          <p:nvPr/>
        </p:nvGrpSpPr>
        <p:grpSpPr>
          <a:xfrm>
            <a:off x="3238500" y="2008188"/>
            <a:ext cx="8816581" cy="4754880"/>
            <a:chOff x="3238500" y="2008188"/>
            <a:chExt cx="8816581" cy="4754880"/>
          </a:xfrm>
        </p:grpSpPr>
        <p:pic>
          <p:nvPicPr>
            <p:cNvPr id="5" name="Picture 4" descr="C:\Users\WKUUSER\Documents\research\manuscripts\in progress\submitted_200x.jis\OH_Manuscript-Rare_Fig2-fla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74" t="7952" r="6620" b="19376"/>
            <a:stretch/>
          </p:blipFill>
          <p:spPr bwMode="auto">
            <a:xfrm>
              <a:off x="3238500" y="2281599"/>
              <a:ext cx="4096212" cy="44656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WKUUSER\Documents\research\manuscripts\in progress\submitted_200x.jis\OH_Manuscript-Rare_Fig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3" t="3193" r="2952" b="3099"/>
            <a:stretch/>
          </p:blipFill>
          <p:spPr bwMode="auto">
            <a:xfrm>
              <a:off x="7521267" y="2008188"/>
              <a:ext cx="4533814" cy="475488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20472" y="4261655"/>
            <a:ext cx="3060610" cy="830997"/>
          </a:xfrm>
          <a:prstGeom prst="rect">
            <a:avLst/>
          </a:prstGeom>
          <a:noFill/>
        </p:spPr>
        <p:txBody>
          <a:bodyPr wrap="square" rtlCol="0">
            <a:spAutoFit/>
          </a:bodyPr>
          <a:lstStyle/>
          <a:p>
            <a:pPr algn="ctr"/>
            <a:r>
              <a:rPr lang="en-US" sz="1600" b="1" dirty="0" smtClean="0"/>
              <a:t>Several species of stoneflies are now </a:t>
            </a:r>
            <a:r>
              <a:rPr lang="en-US" sz="1600" b="1" dirty="0"/>
              <a:t>extirpated </a:t>
            </a:r>
            <a:r>
              <a:rPr lang="en-US" sz="1600" b="1" dirty="0" smtClean="0"/>
              <a:t>(= no longer present) from Ohio </a:t>
            </a:r>
            <a:endParaRPr lang="en-US" sz="1600" b="1" dirty="0"/>
          </a:p>
        </p:txBody>
      </p:sp>
    </p:spTree>
    <p:extLst>
      <p:ext uri="{BB962C8B-B14F-4D97-AF65-F5344CB8AC3E}">
        <p14:creationId xmlns:p14="http://schemas.microsoft.com/office/powerpoint/2010/main" val="21292944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33350" y="103188"/>
            <a:ext cx="8229600"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smtClean="0"/>
              <a:t>Research in the Grubbs Lab</a:t>
            </a:r>
            <a:endParaRPr lang="en-US" dirty="0"/>
          </a:p>
        </p:txBody>
      </p:sp>
      <p:sp>
        <p:nvSpPr>
          <p:cNvPr id="3" name="Title 4"/>
          <p:cNvSpPr txBox="1">
            <a:spLocks/>
          </p:cNvSpPr>
          <p:nvPr/>
        </p:nvSpPr>
        <p:spPr>
          <a:xfrm>
            <a:off x="152400" y="1112301"/>
            <a:ext cx="8365776"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dirty="0" smtClean="0">
                <a:solidFill>
                  <a:srgbClr val="C00000"/>
                </a:solidFill>
              </a:rPr>
              <a:t>Current projects – updated October 2016</a:t>
            </a:r>
            <a:endParaRPr lang="en-US" sz="3200" dirty="0">
              <a:solidFill>
                <a:srgbClr val="C00000"/>
              </a:solidFill>
            </a:endParaRPr>
          </a:p>
        </p:txBody>
      </p:sp>
      <p:sp>
        <p:nvSpPr>
          <p:cNvPr id="4" name="TextBox 3"/>
          <p:cNvSpPr txBox="1"/>
          <p:nvPr/>
        </p:nvSpPr>
        <p:spPr>
          <a:xfrm>
            <a:off x="470751" y="2257578"/>
            <a:ext cx="8544460" cy="3874137"/>
          </a:xfrm>
          <a:prstGeom prst="rect">
            <a:avLst/>
          </a:prstGeom>
          <a:noFill/>
        </p:spPr>
        <p:txBody>
          <a:bodyPr wrap="square" rtlCol="0">
            <a:spAutoFit/>
          </a:bodyPr>
          <a:lstStyle/>
          <a:p>
            <a:pPr>
              <a:lnSpc>
                <a:spcPct val="150000"/>
              </a:lnSpc>
              <a:spcAft>
                <a:spcPts val="400"/>
              </a:spcAft>
            </a:pPr>
            <a:r>
              <a:rPr lang="en-US" b="1" dirty="0" smtClean="0">
                <a:solidFill>
                  <a:srgbClr val="002060"/>
                </a:solidFill>
              </a:rPr>
              <a:t>Stoneflies of the Appalachian Mountains, including projects in…</a:t>
            </a:r>
          </a:p>
          <a:p>
            <a:pPr marL="914400" lvl="1" indent="-457200">
              <a:lnSpc>
                <a:spcPct val="150000"/>
              </a:lnSpc>
              <a:spcAft>
                <a:spcPts val="400"/>
              </a:spcAft>
              <a:buFont typeface="Wingdings" panose="05000000000000000000" pitchFamily="2" charset="2"/>
              <a:buChar char="Ø"/>
            </a:pPr>
            <a:r>
              <a:rPr lang="en-US" b="1" dirty="0" smtClean="0">
                <a:solidFill>
                  <a:srgbClr val="006600"/>
                </a:solidFill>
              </a:rPr>
              <a:t>Talladega Mountain region in Alabama</a:t>
            </a:r>
          </a:p>
          <a:p>
            <a:pPr marL="914400" lvl="1" indent="-457200">
              <a:lnSpc>
                <a:spcPct val="150000"/>
              </a:lnSpc>
              <a:spcAft>
                <a:spcPts val="400"/>
              </a:spcAft>
              <a:buFont typeface="Wingdings" panose="05000000000000000000" pitchFamily="2" charset="2"/>
              <a:buChar char="Ø"/>
            </a:pPr>
            <a:r>
              <a:rPr lang="en-US" b="1" dirty="0" smtClean="0">
                <a:solidFill>
                  <a:srgbClr val="006600"/>
                </a:solidFill>
              </a:rPr>
              <a:t>Kentucky, Maryland, and West Virginia</a:t>
            </a:r>
          </a:p>
          <a:p>
            <a:pPr marL="914400" lvl="1" indent="-457200">
              <a:lnSpc>
                <a:spcPct val="150000"/>
              </a:lnSpc>
              <a:spcAft>
                <a:spcPts val="400"/>
              </a:spcAft>
              <a:buFont typeface="Wingdings" panose="05000000000000000000" pitchFamily="2" charset="2"/>
              <a:buChar char="Ø"/>
            </a:pPr>
            <a:r>
              <a:rPr lang="en-US" b="1" dirty="0" smtClean="0">
                <a:solidFill>
                  <a:srgbClr val="006600"/>
                </a:solidFill>
              </a:rPr>
              <a:t>High peaks of North Carolina</a:t>
            </a:r>
          </a:p>
          <a:p>
            <a:pPr marL="914400" lvl="1" indent="-457200">
              <a:lnSpc>
                <a:spcPct val="150000"/>
              </a:lnSpc>
              <a:spcAft>
                <a:spcPts val="400"/>
              </a:spcAft>
              <a:buFont typeface="Wingdings" panose="05000000000000000000" pitchFamily="2" charset="2"/>
              <a:buChar char="Ø"/>
            </a:pPr>
            <a:endParaRPr lang="en-US" sz="4400" b="1" dirty="0" smtClean="0">
              <a:solidFill>
                <a:srgbClr val="002060"/>
              </a:solidFill>
            </a:endParaRPr>
          </a:p>
          <a:p>
            <a:pPr>
              <a:lnSpc>
                <a:spcPct val="150000"/>
              </a:lnSpc>
              <a:spcAft>
                <a:spcPts val="400"/>
              </a:spcAft>
            </a:pPr>
            <a:r>
              <a:rPr lang="en-US" b="1" dirty="0" smtClean="0">
                <a:solidFill>
                  <a:srgbClr val="002060"/>
                </a:solidFill>
              </a:rPr>
              <a:t>Stoneflies of the Great Lakes region, including projects in…</a:t>
            </a:r>
          </a:p>
          <a:p>
            <a:pPr lvl="2" indent="-457200">
              <a:lnSpc>
                <a:spcPct val="150000"/>
              </a:lnSpc>
              <a:spcAft>
                <a:spcPts val="400"/>
              </a:spcAft>
              <a:buFont typeface="Wingdings" panose="05000000000000000000" pitchFamily="2" charset="2"/>
              <a:buChar char="Ø"/>
            </a:pPr>
            <a:r>
              <a:rPr lang="en-US" b="1" dirty="0" smtClean="0">
                <a:solidFill>
                  <a:srgbClr val="006600"/>
                </a:solidFill>
              </a:rPr>
              <a:t>Michigan, Ohio, and Ontario</a:t>
            </a:r>
            <a:endParaRPr lang="en-US" b="1" dirty="0">
              <a:solidFill>
                <a:srgbClr val="006600"/>
              </a:solidFill>
            </a:endParaRPr>
          </a:p>
        </p:txBody>
      </p:sp>
      <p:grpSp>
        <p:nvGrpSpPr>
          <p:cNvPr id="9" name="Group 8"/>
          <p:cNvGrpSpPr/>
          <p:nvPr/>
        </p:nvGrpSpPr>
        <p:grpSpPr>
          <a:xfrm>
            <a:off x="5988677" y="734088"/>
            <a:ext cx="6077532" cy="2739337"/>
            <a:chOff x="5988677" y="772725"/>
            <a:chExt cx="6077532" cy="2739337"/>
          </a:xfrm>
        </p:grpSpPr>
        <p:pic>
          <p:nvPicPr>
            <p:cNvPr id="4100" name="Picture 4" descr="Image result for talladega mountains"/>
            <p:cNvPicPr>
              <a:picLocks noChangeAspect="1" noChangeArrowheads="1"/>
            </p:cNvPicPr>
            <p:nvPr/>
          </p:nvPicPr>
          <p:blipFill rotWithShape="1">
            <a:blip r:embed="rId2">
              <a:extLst>
                <a:ext uri="{28A0092B-C50C-407E-A947-70E740481C1C}">
                  <a14:useLocalDpi xmlns:a14="http://schemas.microsoft.com/office/drawing/2010/main" val="0"/>
                </a:ext>
              </a:extLst>
            </a:blip>
            <a:srcRect t="27240" b="15992"/>
            <a:stretch/>
          </p:blipFill>
          <p:spPr bwMode="auto">
            <a:xfrm>
              <a:off x="8415143" y="1957582"/>
              <a:ext cx="3651066" cy="15544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5988677" y="3052293"/>
              <a:ext cx="2240924" cy="0"/>
            </a:xfrm>
            <a:prstGeom prst="straightConnector1">
              <a:avLst/>
            </a:prstGeom>
            <a:ln w="38100">
              <a:tailEnd type="triangle" w="med" len="lg"/>
            </a:ln>
          </p:spPr>
          <p:style>
            <a:lnRef idx="1">
              <a:schemeClr val="accent1"/>
            </a:lnRef>
            <a:fillRef idx="0">
              <a:schemeClr val="accent1"/>
            </a:fillRef>
            <a:effectRef idx="0">
              <a:schemeClr val="accent1"/>
            </a:effectRef>
            <a:fontRef idx="minor">
              <a:schemeClr val="tx1"/>
            </a:fontRef>
          </p:style>
        </p:cxnSp>
        <p:pic>
          <p:nvPicPr>
            <p:cNvPr id="4102" name="Picture 6" descr="Image result for talladega mountai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1" t="3281" r="3786" b="3482"/>
            <a:stretch/>
          </p:blipFill>
          <p:spPr bwMode="auto">
            <a:xfrm>
              <a:off x="10240676" y="772725"/>
              <a:ext cx="1700040" cy="1463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387918" y="3606559"/>
            <a:ext cx="5254583" cy="1504415"/>
            <a:chOff x="6220491" y="3606559"/>
            <a:chExt cx="5254583" cy="1504415"/>
          </a:xfrm>
        </p:grpSpPr>
        <p:pic>
          <p:nvPicPr>
            <p:cNvPr id="4107" name="Picture 11" descr="C:\Users\WKUUSER\Pictures\14BISO\DSC_101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2000"/>
                      </a14:imgEffect>
                    </a14:imgLayer>
                  </a14:imgProps>
                </a:ext>
                <a:ext uri="{28A0092B-C50C-407E-A947-70E740481C1C}">
                  <a14:useLocalDpi xmlns:a14="http://schemas.microsoft.com/office/drawing/2010/main" val="0"/>
                </a:ext>
              </a:extLst>
            </a:blip>
            <a:srcRect b="16432"/>
            <a:stretch/>
          </p:blipFill>
          <p:spPr bwMode="auto">
            <a:xfrm>
              <a:off x="6220491" y="3606559"/>
              <a:ext cx="2689232" cy="15044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937937" y="3989122"/>
              <a:ext cx="2537137" cy="830997"/>
            </a:xfrm>
            <a:prstGeom prst="rect">
              <a:avLst/>
            </a:prstGeom>
            <a:noFill/>
          </p:spPr>
          <p:txBody>
            <a:bodyPr wrap="square" rtlCol="0">
              <a:spAutoFit/>
            </a:bodyPr>
            <a:lstStyle/>
            <a:p>
              <a:pPr algn="ctr"/>
              <a:r>
                <a:rPr lang="en-US" sz="1600" b="1" dirty="0" smtClean="0"/>
                <a:t>Big South Fork Cumberland River in eastern Kentucky</a:t>
              </a:r>
              <a:endParaRPr lang="en-US" sz="1600" b="1" dirty="0"/>
            </a:p>
          </p:txBody>
        </p:sp>
      </p:grpSp>
      <p:grpSp>
        <p:nvGrpSpPr>
          <p:cNvPr id="11" name="Group 10"/>
          <p:cNvGrpSpPr/>
          <p:nvPr/>
        </p:nvGrpSpPr>
        <p:grpSpPr>
          <a:xfrm>
            <a:off x="1594996" y="4131652"/>
            <a:ext cx="4367923" cy="1076451"/>
            <a:chOff x="1594996" y="4208926"/>
            <a:chExt cx="4367923" cy="1076451"/>
          </a:xfrm>
        </p:grpSpPr>
        <p:pic>
          <p:nvPicPr>
            <p:cNvPr id="4104" name="Picture 8" descr="Image result for black mountains north caroli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371"/>
            <a:stretch/>
          </p:blipFill>
          <p:spPr bwMode="auto">
            <a:xfrm>
              <a:off x="3696239" y="4208926"/>
              <a:ext cx="2266680" cy="10764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94996" y="4396184"/>
              <a:ext cx="2075485" cy="584775"/>
            </a:xfrm>
            <a:prstGeom prst="rect">
              <a:avLst/>
            </a:prstGeom>
            <a:noFill/>
          </p:spPr>
          <p:txBody>
            <a:bodyPr wrap="square" rtlCol="0">
              <a:spAutoFit/>
            </a:bodyPr>
            <a:lstStyle/>
            <a:p>
              <a:pPr algn="ctr"/>
              <a:r>
                <a:rPr lang="en-US" sz="1600" b="1" dirty="0" smtClean="0"/>
                <a:t>Black Mountains of North Carolina</a:t>
              </a:r>
              <a:endParaRPr lang="en-US" sz="1600" b="1" dirty="0"/>
            </a:p>
          </p:txBody>
        </p:sp>
      </p:grpSp>
      <p:grpSp>
        <p:nvGrpSpPr>
          <p:cNvPr id="12" name="Group 11"/>
          <p:cNvGrpSpPr/>
          <p:nvPr/>
        </p:nvGrpSpPr>
        <p:grpSpPr>
          <a:xfrm>
            <a:off x="5035644" y="5285376"/>
            <a:ext cx="5945133" cy="1488913"/>
            <a:chOff x="4855338" y="5285376"/>
            <a:chExt cx="5945133" cy="1488913"/>
          </a:xfrm>
        </p:grpSpPr>
        <p:pic>
          <p:nvPicPr>
            <p:cNvPr id="4106" name="Picture 10" descr="Image result for hurricane river campground"/>
            <p:cNvPicPr>
              <a:picLocks noChangeAspect="1" noChangeArrowheads="1"/>
            </p:cNvPicPr>
            <p:nvPr/>
          </p:nvPicPr>
          <p:blipFill rotWithShape="1">
            <a:blip r:embed="rId7">
              <a:extLst>
                <a:ext uri="{28A0092B-C50C-407E-A947-70E740481C1C}">
                  <a14:useLocalDpi xmlns:a14="http://schemas.microsoft.com/office/drawing/2010/main" val="0"/>
                </a:ext>
              </a:extLst>
            </a:blip>
            <a:srcRect t="19542" b="12267"/>
            <a:stretch/>
          </p:blipFill>
          <p:spPr bwMode="auto">
            <a:xfrm>
              <a:off x="7894748" y="5285376"/>
              <a:ext cx="2905723" cy="14889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855338" y="5768222"/>
              <a:ext cx="2947118" cy="830997"/>
            </a:xfrm>
            <a:prstGeom prst="rect">
              <a:avLst/>
            </a:prstGeom>
            <a:noFill/>
          </p:spPr>
          <p:txBody>
            <a:bodyPr wrap="square" rtlCol="0">
              <a:spAutoFit/>
            </a:bodyPr>
            <a:lstStyle/>
            <a:p>
              <a:pPr algn="ctr"/>
              <a:r>
                <a:rPr lang="en-US" sz="1600" b="1" dirty="0" smtClean="0"/>
                <a:t>Hurricane River in Michigan’s Upper Peninsula (view from Lake Superior)</a:t>
              </a:r>
              <a:endParaRPr lang="en-US" sz="1600" b="1" dirty="0"/>
            </a:p>
          </p:txBody>
        </p:sp>
      </p:grpSp>
    </p:spTree>
    <p:extLst>
      <p:ext uri="{BB962C8B-B14F-4D97-AF65-F5344CB8AC3E}">
        <p14:creationId xmlns:p14="http://schemas.microsoft.com/office/powerpoint/2010/main" val="1125497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33350" y="103188"/>
            <a:ext cx="8229600" cy="1143000"/>
          </a:xfrm>
        </p:spPr>
        <p:txBody>
          <a:bodyPr/>
          <a:lstStyle/>
          <a:p>
            <a:r>
              <a:rPr lang="en-US" dirty="0" smtClean="0"/>
              <a:t>Research in the Grubbs Lab</a:t>
            </a:r>
            <a:endParaRPr lang="en-US" dirty="0"/>
          </a:p>
        </p:txBody>
      </p:sp>
      <p:sp>
        <p:nvSpPr>
          <p:cNvPr id="6" name="Title 4"/>
          <p:cNvSpPr txBox="1">
            <a:spLocks/>
          </p:cNvSpPr>
          <p:nvPr/>
        </p:nvSpPr>
        <p:spPr>
          <a:xfrm>
            <a:off x="152400" y="864651"/>
            <a:ext cx="4610100"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dirty="0" smtClean="0">
                <a:solidFill>
                  <a:srgbClr val="C00000"/>
                </a:solidFill>
              </a:rPr>
              <a:t>Stonefly systematics</a:t>
            </a:r>
            <a:endParaRPr lang="en-US" sz="3200" dirty="0">
              <a:solidFill>
                <a:srgbClr val="C00000"/>
              </a:solidFill>
            </a:endParaRPr>
          </a:p>
        </p:txBody>
      </p:sp>
      <p:sp>
        <p:nvSpPr>
          <p:cNvPr id="7" name="TextBox 6"/>
          <p:cNvSpPr txBox="1"/>
          <p:nvPr/>
        </p:nvSpPr>
        <p:spPr>
          <a:xfrm>
            <a:off x="609600" y="1781770"/>
            <a:ext cx="10763250" cy="830997"/>
          </a:xfrm>
          <a:prstGeom prst="rect">
            <a:avLst/>
          </a:prstGeom>
          <a:noFill/>
        </p:spPr>
        <p:txBody>
          <a:bodyPr wrap="square" rtlCol="0">
            <a:spAutoFit/>
          </a:bodyPr>
          <a:lstStyle/>
          <a:p>
            <a:r>
              <a:rPr lang="en-US" sz="2400" b="1" dirty="0" smtClean="0">
                <a:solidFill>
                  <a:srgbClr val="0070C0"/>
                </a:solidFill>
              </a:rPr>
              <a:t>I emphasize the use of </a:t>
            </a:r>
            <a:r>
              <a:rPr lang="en-US" sz="2400" b="1" dirty="0" smtClean="0">
                <a:solidFill>
                  <a:srgbClr val="002060"/>
                </a:solidFill>
              </a:rPr>
              <a:t>scanning electron microscopy</a:t>
            </a:r>
            <a:r>
              <a:rPr lang="en-US" sz="2400" b="1" dirty="0" smtClean="0">
                <a:solidFill>
                  <a:srgbClr val="0070C0"/>
                </a:solidFill>
              </a:rPr>
              <a:t> as a tool to study fine scale morphology</a:t>
            </a:r>
            <a:endParaRPr lang="en-US" sz="2400" b="1" dirty="0">
              <a:solidFill>
                <a:srgbClr val="0070C0"/>
              </a:solidFill>
            </a:endParaRPr>
          </a:p>
        </p:txBody>
      </p:sp>
      <p:grpSp>
        <p:nvGrpSpPr>
          <p:cNvPr id="2" name="Group 1"/>
          <p:cNvGrpSpPr/>
          <p:nvPr/>
        </p:nvGrpSpPr>
        <p:grpSpPr>
          <a:xfrm>
            <a:off x="850007" y="2379457"/>
            <a:ext cx="6653615" cy="4060517"/>
            <a:chOff x="759854" y="2379457"/>
            <a:chExt cx="6653615" cy="4060517"/>
          </a:xfrm>
        </p:grpSpPr>
        <p:pic>
          <p:nvPicPr>
            <p:cNvPr id="8" name="Picture 2" descr="C:\Users\WKUUSER\Documents\research\manuscripts\in print\2008.illiesia2\eggs\Fig_01-15_flat.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24" t="6009" r="8921" b="12301"/>
            <a:stretch/>
          </p:blipFill>
          <p:spPr bwMode="auto">
            <a:xfrm>
              <a:off x="4174395" y="2379457"/>
              <a:ext cx="3239074" cy="40605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9854" y="4012222"/>
              <a:ext cx="3414541" cy="923330"/>
            </a:xfrm>
            <a:prstGeom prst="rect">
              <a:avLst/>
            </a:prstGeom>
            <a:noFill/>
          </p:spPr>
          <p:txBody>
            <a:bodyPr wrap="square" rtlCol="0">
              <a:spAutoFit/>
            </a:bodyPr>
            <a:lstStyle/>
            <a:p>
              <a:pPr algn="ctr"/>
              <a:r>
                <a:rPr lang="en-US" b="1" dirty="0" smtClean="0"/>
                <a:t>Example - eggs of </a:t>
              </a:r>
              <a:r>
                <a:rPr lang="en-US" b="1" i="1" dirty="0" smtClean="0"/>
                <a:t>Perlesta teaysia</a:t>
              </a:r>
              <a:r>
                <a:rPr lang="en-US" b="1" dirty="0" smtClean="0"/>
                <a:t> from five eastern U.S. states</a:t>
              </a:r>
              <a:endParaRPr lang="en-US" b="1" dirty="0"/>
            </a:p>
          </p:txBody>
        </p:sp>
      </p:grpSp>
      <p:grpSp>
        <p:nvGrpSpPr>
          <p:cNvPr id="3" name="Group 2"/>
          <p:cNvGrpSpPr/>
          <p:nvPr/>
        </p:nvGrpSpPr>
        <p:grpSpPr>
          <a:xfrm>
            <a:off x="7936877" y="2254806"/>
            <a:ext cx="3641229" cy="4493537"/>
            <a:chOff x="7936877" y="2293443"/>
            <a:chExt cx="3641229" cy="4493537"/>
          </a:xfrm>
        </p:grpSpPr>
        <p:pic>
          <p:nvPicPr>
            <p:cNvPr id="10" name="Picture 3" descr="C:\Users\WKUUSER\Documents\research\manuscripts\in print\2010.zootaxa\Leuc-usdi_Fig3new_flattened.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2" t="4131" r="6103" b="14366"/>
            <a:stretch/>
          </p:blipFill>
          <p:spPr bwMode="auto">
            <a:xfrm>
              <a:off x="8162256" y="3200400"/>
              <a:ext cx="3231236" cy="35865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36877" y="2293443"/>
              <a:ext cx="3641229" cy="923330"/>
            </a:xfrm>
            <a:prstGeom prst="rect">
              <a:avLst/>
            </a:prstGeom>
            <a:noFill/>
          </p:spPr>
          <p:txBody>
            <a:bodyPr wrap="square" rtlCol="0">
              <a:spAutoFit/>
            </a:bodyPr>
            <a:lstStyle/>
            <a:p>
              <a:pPr algn="ctr"/>
              <a:r>
                <a:rPr lang="en-US" b="1" dirty="0" smtClean="0"/>
                <a:t>Example - important identification structure of six related species of </a:t>
              </a:r>
              <a:r>
                <a:rPr lang="en-US" b="1" i="1" dirty="0" smtClean="0"/>
                <a:t>Leuctra</a:t>
              </a:r>
              <a:endParaRPr lang="en-US" b="1" dirty="0"/>
            </a:p>
          </p:txBody>
        </p:sp>
      </p:grpSp>
    </p:spTree>
    <p:extLst>
      <p:ext uri="{BB962C8B-B14F-4D97-AF65-F5344CB8AC3E}">
        <p14:creationId xmlns:p14="http://schemas.microsoft.com/office/powerpoint/2010/main" val="14554008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33350" y="103188"/>
            <a:ext cx="8229600"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smtClean="0"/>
              <a:t>Research in the Grubbs Lab</a:t>
            </a:r>
            <a:endParaRPr lang="en-US" dirty="0"/>
          </a:p>
        </p:txBody>
      </p:sp>
      <p:sp>
        <p:nvSpPr>
          <p:cNvPr id="3" name="Title 4"/>
          <p:cNvSpPr txBox="1">
            <a:spLocks/>
          </p:cNvSpPr>
          <p:nvPr/>
        </p:nvSpPr>
        <p:spPr>
          <a:xfrm>
            <a:off x="152400" y="1112301"/>
            <a:ext cx="8365776"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dirty="0" smtClean="0">
                <a:solidFill>
                  <a:srgbClr val="C00000"/>
                </a:solidFill>
              </a:rPr>
              <a:t>Current projects – updated October 2016</a:t>
            </a:r>
            <a:endParaRPr lang="en-US" sz="3200" dirty="0">
              <a:solidFill>
                <a:srgbClr val="C00000"/>
              </a:solidFill>
            </a:endParaRPr>
          </a:p>
        </p:txBody>
      </p:sp>
      <p:sp>
        <p:nvSpPr>
          <p:cNvPr id="4" name="TextBox 3"/>
          <p:cNvSpPr txBox="1"/>
          <p:nvPr/>
        </p:nvSpPr>
        <p:spPr>
          <a:xfrm>
            <a:off x="470751" y="2257578"/>
            <a:ext cx="10308866" cy="1908215"/>
          </a:xfrm>
          <a:prstGeom prst="rect">
            <a:avLst/>
          </a:prstGeom>
          <a:noFill/>
        </p:spPr>
        <p:txBody>
          <a:bodyPr wrap="square" rtlCol="0">
            <a:spAutoFit/>
          </a:bodyPr>
          <a:lstStyle/>
          <a:p>
            <a:pPr>
              <a:lnSpc>
                <a:spcPct val="150000"/>
              </a:lnSpc>
              <a:spcAft>
                <a:spcPts val="400"/>
              </a:spcAft>
            </a:pPr>
            <a:r>
              <a:rPr lang="en-US" b="1" dirty="0" smtClean="0">
                <a:solidFill>
                  <a:srgbClr val="002060"/>
                </a:solidFill>
              </a:rPr>
              <a:t>Several systematic revisions, focusing mainly in eastern North America, including…</a:t>
            </a:r>
          </a:p>
          <a:p>
            <a:pPr marL="914400" lvl="1" indent="-457200">
              <a:lnSpc>
                <a:spcPct val="150000"/>
              </a:lnSpc>
              <a:spcAft>
                <a:spcPts val="400"/>
              </a:spcAft>
              <a:buFont typeface="Wingdings" panose="05000000000000000000" pitchFamily="2" charset="2"/>
              <a:buChar char="Ø"/>
            </a:pPr>
            <a:r>
              <a:rPr lang="en-US" b="1" dirty="0" smtClean="0">
                <a:solidFill>
                  <a:srgbClr val="006600"/>
                </a:solidFill>
              </a:rPr>
              <a:t>Family Nemouridae</a:t>
            </a:r>
          </a:p>
          <a:p>
            <a:pPr marL="914400" lvl="1" indent="-457200">
              <a:lnSpc>
                <a:spcPct val="150000"/>
              </a:lnSpc>
              <a:spcAft>
                <a:spcPts val="400"/>
              </a:spcAft>
              <a:buFont typeface="Wingdings" panose="05000000000000000000" pitchFamily="2" charset="2"/>
              <a:buChar char="Ø"/>
            </a:pPr>
            <a:r>
              <a:rPr lang="en-US" b="1" dirty="0" smtClean="0">
                <a:solidFill>
                  <a:srgbClr val="006600"/>
                </a:solidFill>
              </a:rPr>
              <a:t>Family Leuctridae</a:t>
            </a:r>
          </a:p>
          <a:p>
            <a:pPr marL="914400" lvl="1" indent="-457200">
              <a:lnSpc>
                <a:spcPct val="150000"/>
              </a:lnSpc>
              <a:spcAft>
                <a:spcPts val="400"/>
              </a:spcAft>
              <a:buFont typeface="Wingdings" panose="05000000000000000000" pitchFamily="2" charset="2"/>
              <a:buChar char="Ø"/>
            </a:pPr>
            <a:r>
              <a:rPr lang="en-US" b="1" dirty="0" smtClean="0">
                <a:solidFill>
                  <a:srgbClr val="006600"/>
                </a:solidFill>
              </a:rPr>
              <a:t>Family Perlidae</a:t>
            </a:r>
          </a:p>
        </p:txBody>
      </p:sp>
      <p:grpSp>
        <p:nvGrpSpPr>
          <p:cNvPr id="22" name="Group 21"/>
          <p:cNvGrpSpPr/>
          <p:nvPr/>
        </p:nvGrpSpPr>
        <p:grpSpPr>
          <a:xfrm>
            <a:off x="3786389" y="3013656"/>
            <a:ext cx="8236595" cy="3752777"/>
            <a:chOff x="3786389" y="3013656"/>
            <a:chExt cx="8236595" cy="3752777"/>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517"/>
            <a:stretch/>
          </p:blipFill>
          <p:spPr bwMode="auto">
            <a:xfrm>
              <a:off x="9143603" y="3211685"/>
              <a:ext cx="2879381" cy="2459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303933" y="5689215"/>
              <a:ext cx="2537137" cy="1077218"/>
            </a:xfrm>
            <a:prstGeom prst="rect">
              <a:avLst/>
            </a:prstGeom>
            <a:noFill/>
          </p:spPr>
          <p:txBody>
            <a:bodyPr wrap="square" rtlCol="0">
              <a:spAutoFit/>
            </a:bodyPr>
            <a:lstStyle/>
            <a:p>
              <a:pPr algn="ctr"/>
              <a:r>
                <a:rPr lang="en-US" sz="1600" b="1" dirty="0" smtClean="0"/>
                <a:t>SEM images of a recently described species from the high Appalachian Mountains</a:t>
              </a:r>
              <a:endParaRPr lang="en-US" sz="1600" b="1" dirty="0"/>
            </a:p>
          </p:txBody>
        </p:sp>
        <p:cxnSp>
          <p:nvCxnSpPr>
            <p:cNvPr id="7" name="Straight Arrow Connector 6"/>
            <p:cNvCxnSpPr/>
            <p:nvPr/>
          </p:nvCxnSpPr>
          <p:spPr>
            <a:xfrm>
              <a:off x="3786389" y="3013656"/>
              <a:ext cx="5383369" cy="0"/>
            </a:xfrm>
            <a:prstGeom prst="straightConnector1">
              <a:avLst/>
            </a:prstGeom>
            <a:ln w="38100">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797120" y="3206841"/>
            <a:ext cx="5032151" cy="3364262"/>
            <a:chOff x="3797120" y="3206841"/>
            <a:chExt cx="5032151" cy="3364262"/>
          </a:xfrm>
        </p:grpSpPr>
        <p:grpSp>
          <p:nvGrpSpPr>
            <p:cNvPr id="10" name="Group 9"/>
            <p:cNvGrpSpPr>
              <a:grpSpLocks noChangeAspect="1"/>
            </p:cNvGrpSpPr>
            <p:nvPr/>
          </p:nvGrpSpPr>
          <p:grpSpPr>
            <a:xfrm>
              <a:off x="6124947" y="3206841"/>
              <a:ext cx="2704324" cy="2255333"/>
              <a:chOff x="1590674" y="1524000"/>
              <a:chExt cx="6014086" cy="4648200"/>
            </a:xfrm>
          </p:grpSpPr>
          <p:pic>
            <p:nvPicPr>
              <p:cNvPr id="12" name="Picture 2" descr="C:\Users\WKUUSER\Documents\research\manuscripts\in progress\1in-progress_201x.LeuctrabilobaGroup\Plate neph.1flat-toponly.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
              <a:stretch/>
            </p:blipFill>
            <p:spPr bwMode="auto">
              <a:xfrm>
                <a:off x="1590674" y="1524000"/>
                <a:ext cx="6014085" cy="22729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WKUUSER\Documents\research\manuscripts\in progress\1in-progress_201x.LeuctrabilobaGroup\Plate pinh.1flat-toponly.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0675" y="3886200"/>
                <a:ext cx="6014085" cy="228600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6208539" y="5493885"/>
              <a:ext cx="2537137" cy="1077218"/>
            </a:xfrm>
            <a:prstGeom prst="rect">
              <a:avLst/>
            </a:prstGeom>
            <a:noFill/>
          </p:spPr>
          <p:txBody>
            <a:bodyPr wrap="square" rtlCol="0">
              <a:spAutoFit/>
            </a:bodyPr>
            <a:lstStyle/>
            <a:p>
              <a:pPr algn="ctr"/>
              <a:r>
                <a:rPr lang="en-US" sz="1600" b="1" dirty="0" smtClean="0"/>
                <a:t>SEM images comparing two closely-related species of Appalachian </a:t>
              </a:r>
              <a:r>
                <a:rPr lang="en-US" sz="1600" b="1" i="1" dirty="0" smtClean="0"/>
                <a:t>Leuctra</a:t>
              </a:r>
              <a:endParaRPr lang="en-US" sz="1600" b="1" dirty="0"/>
            </a:p>
          </p:txBody>
        </p:sp>
        <p:cxnSp>
          <p:nvCxnSpPr>
            <p:cNvPr id="19" name="Straight Arrow Connector 18"/>
            <p:cNvCxnSpPr/>
            <p:nvPr/>
          </p:nvCxnSpPr>
          <p:spPr>
            <a:xfrm>
              <a:off x="3797120" y="3462273"/>
              <a:ext cx="2186158" cy="0"/>
            </a:xfrm>
            <a:prstGeom prst="straightConnector1">
              <a:avLst/>
            </a:prstGeom>
            <a:ln w="38100">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42724" y="4067366"/>
            <a:ext cx="5176890" cy="2194560"/>
            <a:chOff x="642724" y="4067366"/>
            <a:chExt cx="5176890" cy="2194560"/>
          </a:xfrm>
        </p:grpSpPr>
        <p:grpSp>
          <p:nvGrpSpPr>
            <p:cNvPr id="20" name="Group 19"/>
            <p:cNvGrpSpPr>
              <a:grpSpLocks noChangeAspect="1"/>
            </p:cNvGrpSpPr>
            <p:nvPr/>
          </p:nvGrpSpPr>
          <p:grpSpPr>
            <a:xfrm>
              <a:off x="3041073" y="4067366"/>
              <a:ext cx="2778541" cy="2194560"/>
              <a:chOff x="1455313" y="1683801"/>
              <a:chExt cx="7326534" cy="5740759"/>
            </a:xfrm>
          </p:grpSpPr>
          <p:pic>
            <p:nvPicPr>
              <p:cNvPr id="51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53" r="12134"/>
              <a:stretch/>
            </p:blipFill>
            <p:spPr bwMode="auto">
              <a:xfrm>
                <a:off x="1455313" y="1683801"/>
                <a:ext cx="2459864"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109" r="9367"/>
              <a:stretch/>
            </p:blipFill>
            <p:spPr bwMode="auto">
              <a:xfrm>
                <a:off x="3900417" y="1709560"/>
                <a:ext cx="2461744"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33" r="7155"/>
              <a:stretch/>
            </p:blipFill>
            <p:spPr bwMode="auto">
              <a:xfrm>
                <a:off x="6349279" y="1759581"/>
                <a:ext cx="2432568" cy="558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TextBox 24"/>
            <p:cNvSpPr txBox="1"/>
            <p:nvPr/>
          </p:nvSpPr>
          <p:spPr>
            <a:xfrm>
              <a:off x="642724" y="4540692"/>
              <a:ext cx="2293662" cy="1323439"/>
            </a:xfrm>
            <a:prstGeom prst="rect">
              <a:avLst/>
            </a:prstGeom>
            <a:noFill/>
          </p:spPr>
          <p:txBody>
            <a:bodyPr wrap="square" rtlCol="0">
              <a:spAutoFit/>
            </a:bodyPr>
            <a:lstStyle/>
            <a:p>
              <a:pPr algn="ctr"/>
              <a:r>
                <a:rPr lang="en-US" sz="1600" b="1" dirty="0" smtClean="0"/>
                <a:t>SEM images showing variability in egg features of one widespread species of </a:t>
              </a:r>
              <a:r>
                <a:rPr lang="en-US" sz="1600" b="1" i="1" dirty="0" smtClean="0"/>
                <a:t>Acroneuria</a:t>
              </a:r>
              <a:endParaRPr lang="en-US" sz="1600" b="1" dirty="0"/>
            </a:p>
          </p:txBody>
        </p:sp>
      </p:grpSp>
    </p:spTree>
    <p:extLst>
      <p:ext uri="{BB962C8B-B14F-4D97-AF65-F5344CB8AC3E}">
        <p14:creationId xmlns:p14="http://schemas.microsoft.com/office/powerpoint/2010/main" val="39430048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0"/>
            <a:ext cx="12188825" cy="6858000"/>
          </a:xfrm>
          <a:prstGeom prst="rect">
            <a:avLst/>
          </a:prstGeom>
        </p:spPr>
      </p:pic>
      <p:sp>
        <p:nvSpPr>
          <p:cNvPr id="3074" name="Content Placeholder 2"/>
          <p:cNvSpPr>
            <a:spLocks noGrp="1"/>
          </p:cNvSpPr>
          <p:nvPr>
            <p:ph idx="4294967295"/>
          </p:nvPr>
        </p:nvSpPr>
        <p:spPr>
          <a:xfrm>
            <a:off x="5257800" y="228601"/>
            <a:ext cx="5262780" cy="5853113"/>
          </a:xfrm>
        </p:spPr>
        <p:txBody>
          <a:bodyPr/>
          <a:lstStyle/>
          <a:p>
            <a:pPr marL="0" indent="0" algn="ctr">
              <a:buNone/>
            </a:pPr>
            <a:r>
              <a:rPr lang="en-US" dirty="0">
                <a:solidFill>
                  <a:schemeClr val="bg1"/>
                </a:solidFill>
              </a:rPr>
              <a:t>Steve </a:t>
            </a:r>
            <a:r>
              <a:rPr lang="en-US" dirty="0" err="1">
                <a:solidFill>
                  <a:schemeClr val="bg1"/>
                </a:solidFill>
              </a:rPr>
              <a:t>Huskey</a:t>
            </a:r>
            <a:r>
              <a:rPr lang="en-US" dirty="0">
                <a:solidFill>
                  <a:schemeClr val="bg1"/>
                </a:solidFill>
              </a:rPr>
              <a:t>, Ph.D.</a:t>
            </a:r>
            <a:br>
              <a:rPr lang="en-US" dirty="0">
                <a:solidFill>
                  <a:schemeClr val="bg1"/>
                </a:solidFill>
              </a:rPr>
            </a:br>
            <a:r>
              <a:rPr lang="en-US" dirty="0">
                <a:solidFill>
                  <a:schemeClr val="bg1"/>
                </a:solidFill>
              </a:rPr>
              <a:t>Florida Tech</a:t>
            </a:r>
            <a:br>
              <a:rPr lang="en-US" dirty="0">
                <a:solidFill>
                  <a:schemeClr val="bg1"/>
                </a:solidFill>
              </a:rPr>
            </a:br>
            <a:r>
              <a:rPr lang="en-US" dirty="0">
                <a:solidFill>
                  <a:schemeClr val="bg1"/>
                </a:solidFill>
              </a:rPr>
              <a:t>Associate Professor</a:t>
            </a:r>
          </a:p>
        </p:txBody>
      </p:sp>
      <p:sp>
        <p:nvSpPr>
          <p:cNvPr id="4" name="Text Placeholder 3"/>
          <p:cNvSpPr>
            <a:spLocks noGrp="1"/>
          </p:cNvSpPr>
          <p:nvPr>
            <p:ph type="body" sz="half" idx="4294967295"/>
          </p:nvPr>
        </p:nvSpPr>
        <p:spPr>
          <a:xfrm>
            <a:off x="1829912" y="152400"/>
            <a:ext cx="3961368" cy="6324600"/>
          </a:xfrm>
        </p:spPr>
        <p:txBody>
          <a:bodyPr>
            <a:normAutofit fontScale="92500"/>
          </a:bodyPr>
          <a:lstStyle/>
          <a:p>
            <a:pPr marL="0" indent="0" algn="ctr">
              <a:lnSpc>
                <a:spcPct val="80000"/>
              </a:lnSpc>
              <a:buNone/>
            </a:pPr>
            <a:r>
              <a:rPr lang="en-US" sz="1300" b="1" u="sng" dirty="0">
                <a:solidFill>
                  <a:schemeClr val="bg1"/>
                </a:solidFill>
              </a:rPr>
              <a:t>Bio</a:t>
            </a:r>
          </a:p>
          <a:p>
            <a:pPr marL="0" indent="0">
              <a:lnSpc>
                <a:spcPct val="80000"/>
              </a:lnSpc>
              <a:buNone/>
            </a:pPr>
            <a:r>
              <a:rPr lang="en-US" sz="1300" dirty="0">
                <a:solidFill>
                  <a:schemeClr val="bg1"/>
                </a:solidFill>
              </a:rPr>
              <a:t>Post-doctoral 2003 - UC Davis</a:t>
            </a:r>
          </a:p>
          <a:p>
            <a:pPr marL="0" indent="0">
              <a:lnSpc>
                <a:spcPct val="80000"/>
              </a:lnSpc>
              <a:buNone/>
            </a:pPr>
            <a:r>
              <a:rPr lang="en-US" sz="1300" dirty="0">
                <a:solidFill>
                  <a:schemeClr val="bg1"/>
                </a:solidFill>
              </a:rPr>
              <a:t>Ph.D. 2003 - Florida Tech</a:t>
            </a:r>
          </a:p>
          <a:p>
            <a:pPr marL="0" indent="0">
              <a:lnSpc>
                <a:spcPct val="80000"/>
              </a:lnSpc>
              <a:buNone/>
            </a:pPr>
            <a:r>
              <a:rPr lang="en-US" sz="1300" dirty="0">
                <a:solidFill>
                  <a:schemeClr val="bg1"/>
                </a:solidFill>
              </a:rPr>
              <a:t>B.S. 1996 - Western Michigan University</a:t>
            </a:r>
          </a:p>
          <a:p>
            <a:pPr marL="0" indent="0">
              <a:lnSpc>
                <a:spcPct val="80000"/>
              </a:lnSpc>
              <a:buNone/>
            </a:pPr>
            <a:endParaRPr lang="en-US" sz="1300" dirty="0">
              <a:solidFill>
                <a:schemeClr val="bg1"/>
              </a:solidFill>
            </a:endParaRPr>
          </a:p>
          <a:p>
            <a:pPr marL="0" indent="0">
              <a:lnSpc>
                <a:spcPct val="80000"/>
              </a:lnSpc>
              <a:buNone/>
            </a:pPr>
            <a:endParaRPr lang="en-US" sz="1300" dirty="0">
              <a:solidFill>
                <a:schemeClr val="bg1"/>
              </a:solidFill>
            </a:endParaRPr>
          </a:p>
          <a:p>
            <a:pPr marL="0" indent="0" algn="ctr">
              <a:lnSpc>
                <a:spcPct val="80000"/>
              </a:lnSpc>
              <a:buNone/>
            </a:pPr>
            <a:r>
              <a:rPr lang="en-US" sz="1300" b="1" u="sng" dirty="0">
                <a:solidFill>
                  <a:schemeClr val="bg1"/>
                </a:solidFill>
              </a:rPr>
              <a:t>Courses</a:t>
            </a:r>
          </a:p>
          <a:p>
            <a:pPr marL="0" indent="0">
              <a:lnSpc>
                <a:spcPct val="80000"/>
              </a:lnSpc>
              <a:buNone/>
            </a:pPr>
            <a:r>
              <a:rPr lang="en-US" sz="1300" dirty="0">
                <a:solidFill>
                  <a:schemeClr val="bg1"/>
                </a:solidFill>
              </a:rPr>
              <a:t>BIOL 122H Introductory Biology</a:t>
            </a:r>
          </a:p>
          <a:p>
            <a:pPr marL="0" indent="0">
              <a:lnSpc>
                <a:spcPct val="80000"/>
              </a:lnSpc>
              <a:buNone/>
            </a:pPr>
            <a:r>
              <a:rPr lang="en-US" sz="1300" dirty="0">
                <a:solidFill>
                  <a:schemeClr val="bg1"/>
                </a:solidFill>
              </a:rPr>
              <a:t>BIOL 377 Animal Form and Function</a:t>
            </a:r>
          </a:p>
          <a:p>
            <a:pPr marL="0" indent="0">
              <a:lnSpc>
                <a:spcPct val="80000"/>
              </a:lnSpc>
              <a:buNone/>
            </a:pPr>
            <a:r>
              <a:rPr lang="en-US" sz="1300" dirty="0">
                <a:solidFill>
                  <a:schemeClr val="bg1"/>
                </a:solidFill>
              </a:rPr>
              <a:t>BIOL 477 Marine Biology</a:t>
            </a:r>
          </a:p>
          <a:p>
            <a:pPr marL="0" indent="0">
              <a:lnSpc>
                <a:spcPct val="80000"/>
              </a:lnSpc>
              <a:buNone/>
            </a:pPr>
            <a:endParaRPr lang="en-US" sz="1300" dirty="0">
              <a:solidFill>
                <a:schemeClr val="bg1"/>
              </a:solidFill>
            </a:endParaRPr>
          </a:p>
          <a:p>
            <a:pPr marL="0" indent="0">
              <a:lnSpc>
                <a:spcPct val="80000"/>
              </a:lnSpc>
              <a:buNone/>
            </a:pPr>
            <a:endParaRPr lang="en-US" sz="1300" dirty="0">
              <a:solidFill>
                <a:schemeClr val="bg1"/>
              </a:solidFill>
            </a:endParaRPr>
          </a:p>
          <a:p>
            <a:pPr marL="0" indent="0" algn="ctr">
              <a:lnSpc>
                <a:spcPct val="80000"/>
              </a:lnSpc>
              <a:buNone/>
            </a:pPr>
            <a:r>
              <a:rPr lang="en-US" sz="1300" b="1" u="sng" dirty="0">
                <a:solidFill>
                  <a:schemeClr val="bg1"/>
                </a:solidFill>
              </a:rPr>
              <a:t>Research</a:t>
            </a:r>
          </a:p>
          <a:p>
            <a:pPr marL="0" indent="0">
              <a:lnSpc>
                <a:spcPct val="80000"/>
              </a:lnSpc>
              <a:buNone/>
            </a:pPr>
            <a:r>
              <a:rPr lang="en-US" sz="1300" b="1" dirty="0">
                <a:solidFill>
                  <a:schemeClr val="bg1"/>
                </a:solidFill>
              </a:rPr>
              <a:t>Functional Morphology, Skeletal Design and Performance, Predator/Prey Interactions, and Animal Behavior</a:t>
            </a:r>
            <a:endParaRPr lang="en-US" sz="1300" dirty="0">
              <a:solidFill>
                <a:schemeClr val="bg1"/>
              </a:solidFill>
            </a:endParaRPr>
          </a:p>
          <a:p>
            <a:pPr marL="0" indent="0">
              <a:lnSpc>
                <a:spcPct val="80000"/>
              </a:lnSpc>
              <a:buNone/>
            </a:pPr>
            <a:r>
              <a:rPr lang="en-US" sz="1300" dirty="0">
                <a:solidFill>
                  <a:schemeClr val="bg1"/>
                </a:solidFill>
              </a:rPr>
              <a:t>My research examines the link between functional design and ecological utility in vertebrates. I use examinations of dissected carcasses, fully articulated skeletons, and animal behavior to better understand how evolution has shaped </a:t>
            </a:r>
            <a:r>
              <a:rPr lang="en-US" sz="1300" dirty="0" err="1">
                <a:solidFill>
                  <a:schemeClr val="bg1"/>
                </a:solidFill>
              </a:rPr>
              <a:t>organismal</a:t>
            </a:r>
            <a:r>
              <a:rPr lang="en-US" sz="1300" dirty="0">
                <a:solidFill>
                  <a:schemeClr val="bg1"/>
                </a:solidFill>
              </a:rPr>
              <a:t> design and performance. In my laboratory, we employ EMG's, high-speed video cameras, and pressure transducers to better understand the feeding mechanisms of fishes. In the field, we use SCUBA, </a:t>
            </a:r>
            <a:r>
              <a:rPr lang="en-US" sz="1300" dirty="0" err="1">
                <a:solidFill>
                  <a:schemeClr val="bg1"/>
                </a:solidFill>
              </a:rPr>
              <a:t>rebreathers</a:t>
            </a:r>
            <a:r>
              <a:rPr lang="en-US" sz="1300" dirty="0">
                <a:solidFill>
                  <a:schemeClr val="bg1"/>
                </a:solidFill>
              </a:rPr>
              <a:t>, portable high-speed video systems, and still-cameras to tease out the intricacies of specialized feeding performance by everything from pelagic species to reef species. My students and I have also worked on the biomechanics of mammal locomotion, tooth development and phenotypic plasticity in fishes, and communication in lizards. We use biomechanics, gross dissection, dermestid beetles, and behavioral observations to draw conclusions about what makes predators successful at doing what they do best -- catching and killing prey.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305" y="2019300"/>
            <a:ext cx="5010961" cy="2819400"/>
          </a:xfrm>
          <a:prstGeom prst="rect">
            <a:avLst/>
          </a:prstGeom>
        </p:spPr>
      </p:pic>
    </p:spTree>
    <p:extLst>
      <p:ext uri="{BB962C8B-B14F-4D97-AF65-F5344CB8AC3E}">
        <p14:creationId xmlns:p14="http://schemas.microsoft.com/office/powerpoint/2010/main" val="7922060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a:spLocks noGrp="1"/>
          </p:cNvSpPr>
          <p:nvPr>
            <p:ph type="title" idx="4294967295"/>
          </p:nvPr>
        </p:nvSpPr>
        <p:spPr>
          <a:xfrm>
            <a:off x="1982273" y="0"/>
            <a:ext cx="8227457" cy="762000"/>
          </a:xfrm>
        </p:spPr>
        <p:txBody>
          <a:bodyPr>
            <a:normAutofit/>
          </a:bodyPr>
          <a:lstStyle/>
          <a:p>
            <a:r>
              <a:rPr lang="en-US" sz="4000" dirty="0">
                <a:solidFill>
                  <a:schemeClr val="bg1"/>
                </a:solidFill>
              </a:rPr>
              <a:t>Research by Dr. </a:t>
            </a:r>
            <a:r>
              <a:rPr lang="en-US" sz="4000" dirty="0" err="1">
                <a:solidFill>
                  <a:schemeClr val="bg1"/>
                </a:solidFill>
              </a:rPr>
              <a:t>Huskey</a:t>
            </a:r>
            <a:endParaRPr lang="en-US" sz="4000" dirty="0">
              <a:solidFill>
                <a:schemeClr val="bg1"/>
              </a:solidFill>
            </a:endParaRPr>
          </a:p>
        </p:txBody>
      </p:sp>
      <p:grpSp>
        <p:nvGrpSpPr>
          <p:cNvPr id="12" name="Group 11"/>
          <p:cNvGrpSpPr/>
          <p:nvPr/>
        </p:nvGrpSpPr>
        <p:grpSpPr>
          <a:xfrm>
            <a:off x="1134845" y="838200"/>
            <a:ext cx="2891369" cy="6019800"/>
            <a:chOff x="1133256" y="838200"/>
            <a:chExt cx="2891369" cy="6019800"/>
          </a:xfrm>
        </p:grpSpPr>
        <p:sp>
          <p:nvSpPr>
            <p:cNvPr id="4101" name="Text Box 5"/>
            <p:cNvSpPr txBox="1">
              <a:spLocks noChangeArrowheads="1"/>
            </p:cNvSpPr>
            <p:nvPr/>
          </p:nvSpPr>
          <p:spPr bwMode="auto">
            <a:xfrm>
              <a:off x="1133256" y="838200"/>
              <a:ext cx="2654609" cy="1015663"/>
            </a:xfrm>
            <a:prstGeom prst="rect">
              <a:avLst/>
            </a:prstGeom>
            <a:noFill/>
            <a:ln w="9525">
              <a:noFill/>
              <a:miter lim="800000"/>
              <a:headEnd/>
              <a:tailEnd/>
            </a:ln>
            <a:effectLst/>
          </p:spPr>
          <p:txBody>
            <a:bodyPr wrap="square">
              <a:spAutoFit/>
            </a:bodyPr>
            <a:lstStyle/>
            <a:p>
              <a:pPr algn="ctr"/>
              <a:r>
                <a:rPr lang="en-US" sz="2000" b="1" dirty="0">
                  <a:solidFill>
                    <a:prstClr val="white"/>
                  </a:solidFill>
                </a:rPr>
                <a:t>Feeding Performance </a:t>
              </a:r>
            </a:p>
            <a:p>
              <a:pPr algn="ctr"/>
              <a:r>
                <a:rPr lang="en-US" sz="2000" b="1" dirty="0">
                  <a:solidFill>
                    <a:prstClr val="white"/>
                  </a:solidFill>
                </a:rPr>
                <a:t>in Fishes</a:t>
              </a:r>
            </a:p>
          </p:txBody>
        </p:sp>
        <p:pic>
          <p:nvPicPr>
            <p:cNvPr id="4102" name="Picture 6" descr="SeaStrikers_06"/>
            <p:cNvPicPr>
              <a:picLocks noChangeAspect="1" noChangeArrowheads="1"/>
            </p:cNvPicPr>
            <p:nvPr/>
          </p:nvPicPr>
          <p:blipFill>
            <a:blip r:embed="rId2" cstate="print"/>
            <a:srcRect/>
            <a:stretch>
              <a:fillRect/>
            </a:stretch>
          </p:blipFill>
          <p:spPr bwMode="auto">
            <a:xfrm>
              <a:off x="1218882" y="1463672"/>
              <a:ext cx="2437765" cy="1949450"/>
            </a:xfrm>
            <a:prstGeom prst="rect">
              <a:avLst/>
            </a:prstGeom>
            <a:noFill/>
          </p:spPr>
        </p:pic>
        <p:sp>
          <p:nvSpPr>
            <p:cNvPr id="4103" name="Text Box 7"/>
            <p:cNvSpPr txBox="1">
              <a:spLocks noChangeArrowheads="1"/>
            </p:cNvSpPr>
            <p:nvPr/>
          </p:nvSpPr>
          <p:spPr bwMode="auto">
            <a:xfrm rot="5400000">
              <a:off x="3190582" y="2110857"/>
              <a:ext cx="1298753" cy="369332"/>
            </a:xfrm>
            <a:prstGeom prst="rect">
              <a:avLst/>
            </a:prstGeom>
            <a:noFill/>
            <a:ln w="9525">
              <a:noFill/>
              <a:miter lim="800000"/>
              <a:headEnd/>
              <a:tailEnd/>
            </a:ln>
            <a:effectLst/>
          </p:spPr>
          <p:txBody>
            <a:bodyPr wrap="none">
              <a:spAutoFit/>
            </a:bodyPr>
            <a:lstStyle/>
            <a:p>
              <a:r>
                <a:rPr lang="en-US" dirty="0">
                  <a:solidFill>
                    <a:prstClr val="white"/>
                  </a:solidFill>
                </a:rPr>
                <a:t>Barracuda</a:t>
              </a:r>
            </a:p>
          </p:txBody>
        </p:sp>
        <p:pic>
          <p:nvPicPr>
            <p:cNvPr id="4104" name="Picture 8" descr="SeaStrikers_09"/>
            <p:cNvPicPr>
              <a:picLocks noChangeAspect="1" noChangeArrowheads="1"/>
            </p:cNvPicPr>
            <p:nvPr/>
          </p:nvPicPr>
          <p:blipFill>
            <a:blip r:embed="rId3" cstate="print"/>
            <a:srcRect/>
            <a:stretch>
              <a:fillRect/>
            </a:stretch>
          </p:blipFill>
          <p:spPr bwMode="auto">
            <a:xfrm>
              <a:off x="1218882" y="3276597"/>
              <a:ext cx="2437765" cy="1949450"/>
            </a:xfrm>
            <a:prstGeom prst="rect">
              <a:avLst/>
            </a:prstGeom>
            <a:noFill/>
          </p:spPr>
        </p:pic>
        <p:sp>
          <p:nvSpPr>
            <p:cNvPr id="4105" name="Text Box 9"/>
            <p:cNvSpPr txBox="1">
              <a:spLocks noChangeArrowheads="1"/>
            </p:cNvSpPr>
            <p:nvPr/>
          </p:nvSpPr>
          <p:spPr bwMode="auto">
            <a:xfrm rot="5400000">
              <a:off x="3192987" y="3933307"/>
              <a:ext cx="1293944" cy="369332"/>
            </a:xfrm>
            <a:prstGeom prst="rect">
              <a:avLst/>
            </a:prstGeom>
            <a:noFill/>
            <a:ln w="9525">
              <a:noFill/>
              <a:miter lim="800000"/>
              <a:headEnd/>
              <a:tailEnd/>
            </a:ln>
            <a:effectLst/>
          </p:spPr>
          <p:txBody>
            <a:bodyPr wrap="none">
              <a:spAutoFit/>
            </a:bodyPr>
            <a:lstStyle/>
            <a:p>
              <a:r>
                <a:rPr lang="en-US" dirty="0">
                  <a:solidFill>
                    <a:prstClr val="white"/>
                  </a:solidFill>
                </a:rPr>
                <a:t>Bull Shark</a:t>
              </a:r>
            </a:p>
          </p:txBody>
        </p:sp>
        <p:pic>
          <p:nvPicPr>
            <p:cNvPr id="4106" name="Picture 10" descr="SeaStrikers_02"/>
            <p:cNvPicPr>
              <a:picLocks noChangeAspect="1" noChangeArrowheads="1"/>
            </p:cNvPicPr>
            <p:nvPr/>
          </p:nvPicPr>
          <p:blipFill>
            <a:blip r:embed="rId4" cstate="print"/>
            <a:srcRect/>
            <a:stretch>
              <a:fillRect/>
            </a:stretch>
          </p:blipFill>
          <p:spPr bwMode="auto">
            <a:xfrm>
              <a:off x="1218882" y="4906963"/>
              <a:ext cx="2437765" cy="1951037"/>
            </a:xfrm>
            <a:prstGeom prst="rect">
              <a:avLst/>
            </a:prstGeom>
            <a:noFill/>
          </p:spPr>
        </p:pic>
        <p:sp>
          <p:nvSpPr>
            <p:cNvPr id="4107" name="Text Box 11"/>
            <p:cNvSpPr txBox="1">
              <a:spLocks noChangeArrowheads="1"/>
            </p:cNvSpPr>
            <p:nvPr/>
          </p:nvSpPr>
          <p:spPr bwMode="auto">
            <a:xfrm rot="5400000">
              <a:off x="3290766" y="5660508"/>
              <a:ext cx="1098378" cy="369332"/>
            </a:xfrm>
            <a:prstGeom prst="rect">
              <a:avLst/>
            </a:prstGeom>
            <a:noFill/>
            <a:ln w="9525">
              <a:noFill/>
              <a:miter lim="800000"/>
              <a:headEnd/>
              <a:tailEnd/>
            </a:ln>
            <a:effectLst/>
          </p:spPr>
          <p:txBody>
            <a:bodyPr wrap="none">
              <a:spAutoFit/>
            </a:bodyPr>
            <a:lstStyle/>
            <a:p>
              <a:r>
                <a:rPr lang="en-US" dirty="0">
                  <a:solidFill>
                    <a:prstClr val="white"/>
                  </a:solidFill>
                </a:rPr>
                <a:t>Grouper</a:t>
              </a:r>
            </a:p>
          </p:txBody>
        </p:sp>
      </p:grpSp>
      <p:grpSp>
        <p:nvGrpSpPr>
          <p:cNvPr id="6" name="Group 5"/>
          <p:cNvGrpSpPr/>
          <p:nvPr/>
        </p:nvGrpSpPr>
        <p:grpSpPr>
          <a:xfrm>
            <a:off x="7925614" y="830037"/>
            <a:ext cx="3047206" cy="3073487"/>
            <a:chOff x="5865812" y="856569"/>
            <a:chExt cx="3047206" cy="3073487"/>
          </a:xfrm>
        </p:grpSpPr>
        <p:grpSp>
          <p:nvGrpSpPr>
            <p:cNvPr id="5" name="Group 4"/>
            <p:cNvGrpSpPr/>
            <p:nvPr/>
          </p:nvGrpSpPr>
          <p:grpSpPr>
            <a:xfrm>
              <a:off x="5865812" y="856569"/>
              <a:ext cx="3047206" cy="2357435"/>
              <a:chOff x="5865812" y="932769"/>
              <a:chExt cx="3047206" cy="2357435"/>
            </a:xfrm>
          </p:grpSpPr>
          <p:pic>
            <p:nvPicPr>
              <p:cNvPr id="4108" name="Picture 12" descr="SeaStrikers_22"/>
              <p:cNvPicPr>
                <a:picLocks noChangeAspect="1" noChangeArrowheads="1"/>
              </p:cNvPicPr>
              <p:nvPr/>
            </p:nvPicPr>
            <p:blipFill>
              <a:blip r:embed="rId5" cstate="print"/>
              <a:srcRect/>
              <a:stretch>
                <a:fillRect/>
              </a:stretch>
            </p:blipFill>
            <p:spPr bwMode="auto">
              <a:xfrm>
                <a:off x="5941992" y="1618566"/>
                <a:ext cx="2971026" cy="1671638"/>
              </a:xfrm>
              <a:prstGeom prst="rect">
                <a:avLst/>
              </a:prstGeom>
              <a:noFill/>
            </p:spPr>
          </p:pic>
          <p:sp>
            <p:nvSpPr>
              <p:cNvPr id="4109" name="Text Box 13"/>
              <p:cNvSpPr txBox="1">
                <a:spLocks noChangeArrowheads="1"/>
              </p:cNvSpPr>
              <p:nvPr/>
            </p:nvSpPr>
            <p:spPr bwMode="auto">
              <a:xfrm>
                <a:off x="5865812" y="932769"/>
                <a:ext cx="3047206" cy="707886"/>
              </a:xfrm>
              <a:prstGeom prst="rect">
                <a:avLst/>
              </a:prstGeom>
              <a:noFill/>
              <a:ln w="9525">
                <a:noFill/>
                <a:miter lim="800000"/>
                <a:headEnd/>
                <a:tailEnd/>
              </a:ln>
              <a:effectLst/>
            </p:spPr>
            <p:txBody>
              <a:bodyPr>
                <a:spAutoFit/>
              </a:bodyPr>
              <a:lstStyle/>
              <a:p>
                <a:pPr algn="ctr"/>
                <a:r>
                  <a:rPr lang="en-US" sz="2000" b="1" dirty="0">
                    <a:solidFill>
                      <a:prstClr val="white"/>
                    </a:solidFill>
                  </a:rPr>
                  <a:t>Underwater High-Speed Cinematography</a:t>
                </a:r>
              </a:p>
            </p:txBody>
          </p:sp>
        </p:grpSp>
        <p:sp>
          <p:nvSpPr>
            <p:cNvPr id="4110" name="Text Box 14"/>
            <p:cNvSpPr txBox="1">
              <a:spLocks noChangeArrowheads="1"/>
            </p:cNvSpPr>
            <p:nvPr/>
          </p:nvSpPr>
          <p:spPr bwMode="auto">
            <a:xfrm>
              <a:off x="6170612" y="3222170"/>
              <a:ext cx="2590820" cy="707886"/>
            </a:xfrm>
            <a:prstGeom prst="rect">
              <a:avLst/>
            </a:prstGeom>
            <a:noFill/>
            <a:ln w="9525">
              <a:noFill/>
              <a:miter lim="800000"/>
              <a:headEnd/>
              <a:tailEnd/>
            </a:ln>
            <a:effectLst/>
          </p:spPr>
          <p:txBody>
            <a:bodyPr wrap="square">
              <a:spAutoFit/>
            </a:bodyPr>
            <a:lstStyle/>
            <a:p>
              <a:r>
                <a:rPr lang="en-US" sz="2000" b="1" dirty="0">
                  <a:solidFill>
                    <a:prstClr val="white"/>
                  </a:solidFill>
                </a:rPr>
                <a:t>SCUBA &amp; Rebreathers</a:t>
              </a:r>
            </a:p>
          </p:txBody>
        </p:sp>
      </p:grpSp>
      <p:grpSp>
        <p:nvGrpSpPr>
          <p:cNvPr id="7" name="Group 6"/>
          <p:cNvGrpSpPr/>
          <p:nvPr/>
        </p:nvGrpSpPr>
        <p:grpSpPr>
          <a:xfrm>
            <a:off x="8001000" y="3902319"/>
            <a:ext cx="2971026" cy="2917689"/>
            <a:chOff x="7694196" y="3810000"/>
            <a:chExt cx="2971026" cy="2917689"/>
          </a:xfrm>
        </p:grpSpPr>
        <p:pic>
          <p:nvPicPr>
            <p:cNvPr id="4111" name="Picture 15" descr="Image8"/>
            <p:cNvPicPr>
              <a:picLocks noChangeAspect="1" noChangeArrowheads="1"/>
            </p:cNvPicPr>
            <p:nvPr/>
          </p:nvPicPr>
          <p:blipFill>
            <a:blip r:embed="rId6" cstate="print"/>
            <a:srcRect/>
            <a:stretch>
              <a:fillRect/>
            </a:stretch>
          </p:blipFill>
          <p:spPr bwMode="auto">
            <a:xfrm>
              <a:off x="7694196" y="3810000"/>
              <a:ext cx="2971026" cy="2228850"/>
            </a:xfrm>
            <a:prstGeom prst="rect">
              <a:avLst/>
            </a:prstGeom>
            <a:noFill/>
          </p:spPr>
        </p:pic>
        <p:sp>
          <p:nvSpPr>
            <p:cNvPr id="4112" name="Text Box 16"/>
            <p:cNvSpPr txBox="1">
              <a:spLocks noChangeArrowheads="1"/>
            </p:cNvSpPr>
            <p:nvPr/>
          </p:nvSpPr>
          <p:spPr bwMode="auto">
            <a:xfrm>
              <a:off x="7694196" y="6019803"/>
              <a:ext cx="2971026" cy="707886"/>
            </a:xfrm>
            <a:prstGeom prst="rect">
              <a:avLst/>
            </a:prstGeom>
            <a:noFill/>
            <a:ln w="9525">
              <a:noFill/>
              <a:miter lim="800000"/>
              <a:headEnd/>
              <a:tailEnd/>
            </a:ln>
            <a:effectLst/>
          </p:spPr>
          <p:txBody>
            <a:bodyPr>
              <a:spAutoFit/>
            </a:bodyPr>
            <a:lstStyle/>
            <a:p>
              <a:pPr algn="ctr"/>
              <a:r>
                <a:rPr lang="en-US" sz="2000" b="1" dirty="0">
                  <a:solidFill>
                    <a:prstClr val="white"/>
                  </a:solidFill>
                </a:rPr>
                <a:t>Phenotypic Plasticity </a:t>
              </a:r>
            </a:p>
            <a:p>
              <a:pPr algn="ctr"/>
              <a:r>
                <a:rPr lang="en-US" sz="2000" b="1" dirty="0">
                  <a:solidFill>
                    <a:prstClr val="white"/>
                  </a:solidFill>
                </a:rPr>
                <a:t>in Fish Teeth</a:t>
              </a:r>
            </a:p>
          </p:txBody>
        </p:sp>
      </p:grpSp>
      <p:grpSp>
        <p:nvGrpSpPr>
          <p:cNvPr id="11" name="Group 10"/>
          <p:cNvGrpSpPr/>
          <p:nvPr/>
        </p:nvGrpSpPr>
        <p:grpSpPr>
          <a:xfrm>
            <a:off x="4593768" y="838201"/>
            <a:ext cx="2681238" cy="5843585"/>
            <a:chOff x="4592180" y="838200"/>
            <a:chExt cx="2681238" cy="5843585"/>
          </a:xfrm>
        </p:grpSpPr>
        <p:sp>
          <p:nvSpPr>
            <p:cNvPr id="4114" name="Text Box 18"/>
            <p:cNvSpPr txBox="1">
              <a:spLocks noChangeArrowheads="1"/>
            </p:cNvSpPr>
            <p:nvPr/>
          </p:nvSpPr>
          <p:spPr bwMode="auto">
            <a:xfrm>
              <a:off x="4592180" y="838200"/>
              <a:ext cx="2681238" cy="1015663"/>
            </a:xfrm>
            <a:prstGeom prst="rect">
              <a:avLst/>
            </a:prstGeom>
            <a:noFill/>
            <a:ln w="9525">
              <a:noFill/>
              <a:miter lim="800000"/>
              <a:headEnd/>
              <a:tailEnd/>
            </a:ln>
            <a:effectLst/>
          </p:spPr>
          <p:txBody>
            <a:bodyPr wrap="square">
              <a:spAutoFit/>
            </a:bodyPr>
            <a:lstStyle/>
            <a:p>
              <a:pPr algn="ctr"/>
              <a:r>
                <a:rPr lang="en-US" sz="2000" b="1" dirty="0">
                  <a:solidFill>
                    <a:prstClr val="white"/>
                  </a:solidFill>
                </a:rPr>
                <a:t>Vertebrate Functional Morphology</a:t>
              </a:r>
            </a:p>
          </p:txBody>
        </p:sp>
        <p:grpSp>
          <p:nvGrpSpPr>
            <p:cNvPr id="2" name="Group 22"/>
            <p:cNvGrpSpPr>
              <a:grpSpLocks/>
            </p:cNvGrpSpPr>
            <p:nvPr/>
          </p:nvGrpSpPr>
          <p:grpSpPr bwMode="auto">
            <a:xfrm>
              <a:off x="4728162" y="1523997"/>
              <a:ext cx="2447288" cy="5157788"/>
              <a:chOff x="1920" y="1200"/>
              <a:chExt cx="1542" cy="3249"/>
            </a:xfrm>
          </p:grpSpPr>
          <p:pic>
            <p:nvPicPr>
              <p:cNvPr id="4113" name="Picture 17" descr="Lined seahorse"/>
              <p:cNvPicPr>
                <a:picLocks noChangeAspect="1" noChangeArrowheads="1"/>
              </p:cNvPicPr>
              <p:nvPr/>
            </p:nvPicPr>
            <p:blipFill>
              <a:blip r:embed="rId7" cstate="print"/>
              <a:srcRect/>
              <a:stretch>
                <a:fillRect/>
              </a:stretch>
            </p:blipFill>
            <p:spPr bwMode="auto">
              <a:xfrm>
                <a:off x="1937" y="1200"/>
                <a:ext cx="692" cy="1104"/>
              </a:xfrm>
              <a:prstGeom prst="rect">
                <a:avLst/>
              </a:prstGeom>
              <a:noFill/>
            </p:spPr>
          </p:pic>
          <p:pic>
            <p:nvPicPr>
              <p:cNvPr id="4115" name="Picture 19" descr="Scarlet macaw skeleton lateral1"/>
              <p:cNvPicPr>
                <a:picLocks noChangeAspect="1" noChangeArrowheads="1"/>
              </p:cNvPicPr>
              <p:nvPr/>
            </p:nvPicPr>
            <p:blipFill>
              <a:blip r:embed="rId8" cstate="print"/>
              <a:srcRect/>
              <a:stretch>
                <a:fillRect/>
              </a:stretch>
            </p:blipFill>
            <p:spPr bwMode="auto">
              <a:xfrm>
                <a:off x="2736" y="1200"/>
                <a:ext cx="726" cy="1104"/>
              </a:xfrm>
              <a:prstGeom prst="rect">
                <a:avLst/>
              </a:prstGeom>
              <a:noFill/>
            </p:spPr>
          </p:pic>
          <p:pic>
            <p:nvPicPr>
              <p:cNvPr id="4116" name="Picture 20" descr="Crocodile monitor lateral1"/>
              <p:cNvPicPr>
                <a:picLocks noChangeAspect="1" noChangeArrowheads="1"/>
              </p:cNvPicPr>
              <p:nvPr/>
            </p:nvPicPr>
            <p:blipFill>
              <a:blip r:embed="rId9" cstate="print"/>
              <a:srcRect/>
              <a:stretch>
                <a:fillRect/>
              </a:stretch>
            </p:blipFill>
            <p:spPr bwMode="auto">
              <a:xfrm>
                <a:off x="1920" y="2341"/>
                <a:ext cx="1536" cy="918"/>
              </a:xfrm>
              <a:prstGeom prst="rect">
                <a:avLst/>
              </a:prstGeom>
              <a:noFill/>
            </p:spPr>
          </p:pic>
          <p:pic>
            <p:nvPicPr>
              <p:cNvPr id="4117" name="Picture 21" descr="Barracuda angle2"/>
              <p:cNvPicPr>
                <a:picLocks noChangeAspect="1" noChangeArrowheads="1"/>
              </p:cNvPicPr>
              <p:nvPr/>
            </p:nvPicPr>
            <p:blipFill>
              <a:blip r:embed="rId10" cstate="print"/>
              <a:srcRect/>
              <a:stretch>
                <a:fillRect/>
              </a:stretch>
            </p:blipFill>
            <p:spPr bwMode="auto">
              <a:xfrm>
                <a:off x="1920" y="3304"/>
                <a:ext cx="1534" cy="1145"/>
              </a:xfrm>
              <a:prstGeom prst="rect">
                <a:avLst/>
              </a:prstGeom>
              <a:noFill/>
            </p:spPr>
          </p:pic>
        </p:grpSp>
      </p:grpSp>
    </p:spTree>
    <p:extLst>
      <p:ext uri="{BB962C8B-B14F-4D97-AF65-F5344CB8AC3E}">
        <p14:creationId xmlns:p14="http://schemas.microsoft.com/office/powerpoint/2010/main" val="179258910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5192" y="152402"/>
            <a:ext cx="9141619" cy="639763"/>
          </a:xfrm>
        </p:spPr>
        <p:txBody>
          <a:bodyPr>
            <a:normAutofit fontScale="90000"/>
          </a:bodyPr>
          <a:lstStyle/>
          <a:p>
            <a:r>
              <a:rPr lang="en-US" b="1" dirty="0">
                <a:solidFill>
                  <a:schemeClr val="bg1"/>
                </a:solidFill>
              </a:rPr>
              <a:t>Graduate Research with Dr. Huskey</a:t>
            </a:r>
          </a:p>
        </p:txBody>
      </p:sp>
      <p:sp>
        <p:nvSpPr>
          <p:cNvPr id="5132" name="Text Box 12"/>
          <p:cNvSpPr txBox="1">
            <a:spLocks noChangeArrowheads="1"/>
          </p:cNvSpPr>
          <p:nvPr/>
        </p:nvSpPr>
        <p:spPr bwMode="auto">
          <a:xfrm>
            <a:off x="2647681" y="993779"/>
            <a:ext cx="1829347" cy="461665"/>
          </a:xfrm>
          <a:prstGeom prst="rect">
            <a:avLst/>
          </a:prstGeom>
          <a:noFill/>
          <a:ln w="9525">
            <a:noFill/>
            <a:miter lim="800000"/>
            <a:headEnd/>
            <a:tailEnd/>
          </a:ln>
          <a:effectLst/>
        </p:spPr>
        <p:txBody>
          <a:bodyPr wrap="none">
            <a:spAutoFit/>
          </a:bodyPr>
          <a:lstStyle/>
          <a:p>
            <a:r>
              <a:rPr lang="en-US" sz="2400" b="1" dirty="0">
                <a:solidFill>
                  <a:prstClr val="white"/>
                </a:solidFill>
              </a:rPr>
              <a:t>Sam Tegge</a:t>
            </a:r>
          </a:p>
        </p:txBody>
      </p:sp>
      <p:sp>
        <p:nvSpPr>
          <p:cNvPr id="5133" name="Text Box 13"/>
          <p:cNvSpPr txBox="1">
            <a:spLocks noChangeArrowheads="1"/>
          </p:cNvSpPr>
          <p:nvPr/>
        </p:nvSpPr>
        <p:spPr bwMode="auto">
          <a:xfrm>
            <a:off x="7847936" y="993778"/>
            <a:ext cx="2133918" cy="461665"/>
          </a:xfrm>
          <a:prstGeom prst="rect">
            <a:avLst/>
          </a:prstGeom>
          <a:noFill/>
          <a:ln w="9525">
            <a:noFill/>
            <a:miter lim="800000"/>
            <a:headEnd/>
            <a:tailEnd/>
          </a:ln>
          <a:effectLst/>
        </p:spPr>
        <p:txBody>
          <a:bodyPr wrap="none">
            <a:spAutoFit/>
          </a:bodyPr>
          <a:lstStyle/>
          <a:p>
            <a:r>
              <a:rPr lang="en-US" sz="2400" b="1" dirty="0">
                <a:solidFill>
                  <a:prstClr val="white"/>
                </a:solidFill>
              </a:rPr>
              <a:t>Nate Zbasnik</a:t>
            </a:r>
          </a:p>
        </p:txBody>
      </p:sp>
      <p:sp>
        <p:nvSpPr>
          <p:cNvPr id="5134" name="Text Box 14"/>
          <p:cNvSpPr txBox="1">
            <a:spLocks noChangeArrowheads="1"/>
          </p:cNvSpPr>
          <p:nvPr/>
        </p:nvSpPr>
        <p:spPr bwMode="auto">
          <a:xfrm>
            <a:off x="1551392" y="1361008"/>
            <a:ext cx="4411785" cy="461665"/>
          </a:xfrm>
          <a:prstGeom prst="rect">
            <a:avLst/>
          </a:prstGeom>
          <a:noFill/>
          <a:ln w="9525">
            <a:noFill/>
            <a:miter lim="800000"/>
            <a:headEnd/>
            <a:tailEnd/>
          </a:ln>
          <a:effectLst/>
        </p:spPr>
        <p:txBody>
          <a:bodyPr wrap="none">
            <a:spAutoFit/>
          </a:bodyPr>
          <a:lstStyle/>
          <a:p>
            <a:r>
              <a:rPr lang="en-US" sz="2400" dirty="0">
                <a:solidFill>
                  <a:prstClr val="white"/>
                </a:solidFill>
              </a:rPr>
              <a:t>Biotremology in chameleons</a:t>
            </a:r>
          </a:p>
        </p:txBody>
      </p:sp>
      <p:sp>
        <p:nvSpPr>
          <p:cNvPr id="5135" name="Text Box 15"/>
          <p:cNvSpPr txBox="1">
            <a:spLocks noChangeArrowheads="1"/>
          </p:cNvSpPr>
          <p:nvPr/>
        </p:nvSpPr>
        <p:spPr bwMode="auto">
          <a:xfrm>
            <a:off x="6309053" y="1358578"/>
            <a:ext cx="5896166" cy="461665"/>
          </a:xfrm>
          <a:prstGeom prst="rect">
            <a:avLst/>
          </a:prstGeom>
          <a:noFill/>
          <a:ln w="9525">
            <a:noFill/>
            <a:miter lim="800000"/>
            <a:headEnd/>
            <a:tailEnd/>
          </a:ln>
          <a:effectLst/>
        </p:spPr>
        <p:txBody>
          <a:bodyPr wrap="none">
            <a:spAutoFit/>
          </a:bodyPr>
          <a:lstStyle/>
          <a:p>
            <a:r>
              <a:rPr lang="en-US" sz="2400" dirty="0">
                <a:solidFill>
                  <a:prstClr val="white"/>
                </a:solidFill>
              </a:rPr>
              <a:t>Feeding competition in scorpionfishes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325" y="1778812"/>
            <a:ext cx="3766168" cy="50215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781533"/>
            <a:ext cx="3972584" cy="253676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610560"/>
            <a:ext cx="3972584" cy="3189809"/>
          </a:xfrm>
          <a:prstGeom prst="rect">
            <a:avLst/>
          </a:prstGeom>
        </p:spPr>
      </p:pic>
    </p:spTree>
    <p:extLst>
      <p:ext uri="{BB962C8B-B14F-4D97-AF65-F5344CB8AC3E}">
        <p14:creationId xmlns:p14="http://schemas.microsoft.com/office/powerpoint/2010/main" val="120404687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1676401" y="152401"/>
            <a:ext cx="8906159" cy="639763"/>
          </a:xfrm>
        </p:spPr>
        <p:txBody>
          <a:bodyPr>
            <a:noAutofit/>
          </a:bodyPr>
          <a:lstStyle/>
          <a:p>
            <a:r>
              <a:rPr lang="en-US" sz="4000" dirty="0">
                <a:solidFill>
                  <a:schemeClr val="bg1"/>
                </a:solidFill>
              </a:rPr>
              <a:t>Undergraduate Research with Dr. </a:t>
            </a:r>
            <a:r>
              <a:rPr lang="en-US" sz="4000" dirty="0" err="1">
                <a:solidFill>
                  <a:schemeClr val="bg1"/>
                </a:solidFill>
              </a:rPr>
              <a:t>Huskey</a:t>
            </a:r>
            <a:endParaRPr lang="en-US" sz="4000" dirty="0">
              <a:solidFill>
                <a:schemeClr val="bg1"/>
              </a:solidFill>
            </a:endParaRPr>
          </a:p>
        </p:txBody>
      </p:sp>
      <p:grpSp>
        <p:nvGrpSpPr>
          <p:cNvPr id="9" name="Group 8"/>
          <p:cNvGrpSpPr/>
          <p:nvPr/>
        </p:nvGrpSpPr>
        <p:grpSpPr>
          <a:xfrm>
            <a:off x="6400800" y="977225"/>
            <a:ext cx="4648200" cy="5794377"/>
            <a:chOff x="6178721" y="977224"/>
            <a:chExt cx="4648200" cy="5794377"/>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830" y="1769162"/>
              <a:ext cx="3869982" cy="2944850"/>
            </a:xfrm>
            <a:prstGeom prst="rect">
              <a:avLst/>
            </a:prstGeom>
          </p:spPr>
        </p:pic>
        <p:sp>
          <p:nvSpPr>
            <p:cNvPr id="23" name="TextBox 22"/>
            <p:cNvSpPr txBox="1"/>
            <p:nvPr/>
          </p:nvSpPr>
          <p:spPr>
            <a:xfrm>
              <a:off x="6178721" y="977224"/>
              <a:ext cx="4648200" cy="1200329"/>
            </a:xfrm>
            <a:prstGeom prst="rect">
              <a:avLst/>
            </a:prstGeom>
            <a:noFill/>
          </p:spPr>
          <p:txBody>
            <a:bodyPr wrap="square" rtlCol="0">
              <a:spAutoFit/>
            </a:bodyPr>
            <a:lstStyle/>
            <a:p>
              <a:pPr algn="ctr"/>
              <a:r>
                <a:rPr lang="en-US" sz="2400" b="1" dirty="0">
                  <a:solidFill>
                    <a:schemeClr val="bg1"/>
                  </a:solidFill>
                </a:rPr>
                <a:t>Stingray Envenomation Behavior</a:t>
              </a:r>
            </a:p>
            <a:p>
              <a:pPr algn="ctr"/>
              <a:r>
                <a:rPr lang="en-US" sz="2400" b="1" dirty="0">
                  <a:solidFill>
                    <a:schemeClr val="bg1"/>
                  </a:solidFill>
                </a:rPr>
                <a:t>with Ruth Hughes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799" y="4714012"/>
              <a:ext cx="3877013" cy="2057589"/>
            </a:xfrm>
            <a:prstGeom prst="rect">
              <a:avLst/>
            </a:prstGeom>
          </p:spPr>
        </p:pic>
      </p:grpSp>
      <p:grpSp>
        <p:nvGrpSpPr>
          <p:cNvPr id="10" name="Group 9"/>
          <p:cNvGrpSpPr/>
          <p:nvPr/>
        </p:nvGrpSpPr>
        <p:grpSpPr>
          <a:xfrm>
            <a:off x="1524000" y="977225"/>
            <a:ext cx="4627944" cy="5788027"/>
            <a:chOff x="1282785" y="983574"/>
            <a:chExt cx="4627944" cy="5788027"/>
          </a:xfrm>
        </p:grpSpPr>
        <p:grpSp>
          <p:nvGrpSpPr>
            <p:cNvPr id="5" name="Group 24"/>
            <p:cNvGrpSpPr>
              <a:grpSpLocks/>
            </p:cNvGrpSpPr>
            <p:nvPr/>
          </p:nvGrpSpPr>
          <p:grpSpPr bwMode="auto">
            <a:xfrm>
              <a:off x="1282785" y="983574"/>
              <a:ext cx="4627944" cy="5788027"/>
              <a:chOff x="2729" y="379"/>
              <a:chExt cx="2916" cy="3646"/>
            </a:xfrm>
          </p:grpSpPr>
          <p:sp>
            <p:nvSpPr>
              <p:cNvPr id="6163" name="Text Box 19"/>
              <p:cNvSpPr txBox="1">
                <a:spLocks noChangeArrowheads="1"/>
              </p:cNvSpPr>
              <p:nvPr/>
            </p:nvSpPr>
            <p:spPr bwMode="auto">
              <a:xfrm>
                <a:off x="2729" y="379"/>
                <a:ext cx="2916" cy="523"/>
              </a:xfrm>
              <a:prstGeom prst="rect">
                <a:avLst/>
              </a:prstGeom>
              <a:noFill/>
              <a:ln w="9525">
                <a:noFill/>
                <a:miter lim="800000"/>
                <a:headEnd/>
                <a:tailEnd/>
              </a:ln>
              <a:effectLst/>
            </p:spPr>
            <p:txBody>
              <a:bodyPr wrap="none">
                <a:spAutoFit/>
              </a:bodyPr>
              <a:lstStyle/>
              <a:p>
                <a:r>
                  <a:rPr lang="en-US" sz="2400" b="1" dirty="0">
                    <a:solidFill>
                      <a:prstClr val="white"/>
                    </a:solidFill>
                  </a:rPr>
                  <a:t>Chameleon Communication &amp;</a:t>
                </a:r>
              </a:p>
              <a:p>
                <a:r>
                  <a:rPr lang="en-US" sz="2400" b="1" dirty="0">
                    <a:solidFill>
                      <a:prstClr val="white"/>
                    </a:solidFill>
                  </a:rPr>
                  <a:t>Behavior with Sydnie Gordon</a:t>
                </a:r>
              </a:p>
            </p:txBody>
          </p:sp>
          <p:pic>
            <p:nvPicPr>
              <p:cNvPr id="6165" name="Picture 21" descr="Veiled1"/>
              <p:cNvPicPr>
                <a:picLocks noChangeAspect="1" noChangeArrowheads="1"/>
              </p:cNvPicPr>
              <p:nvPr/>
            </p:nvPicPr>
            <p:blipFill>
              <a:blip r:embed="rId4" cstate="print"/>
              <a:srcRect/>
              <a:stretch>
                <a:fillRect/>
              </a:stretch>
            </p:blipFill>
            <p:spPr bwMode="auto">
              <a:xfrm>
                <a:off x="2774" y="2681"/>
                <a:ext cx="2404" cy="1344"/>
              </a:xfrm>
              <a:prstGeom prst="rect">
                <a:avLst/>
              </a:prstGeom>
              <a:noFill/>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334" y="1782312"/>
              <a:ext cx="3814782" cy="2861087"/>
            </a:xfrm>
            <a:prstGeom prst="rect">
              <a:avLst/>
            </a:prstGeom>
          </p:spPr>
        </p:pic>
      </p:grpSp>
    </p:spTree>
    <p:extLst>
      <p:ext uri="{BB962C8B-B14F-4D97-AF65-F5344CB8AC3E}">
        <p14:creationId xmlns:p14="http://schemas.microsoft.com/office/powerpoint/2010/main" val="28715708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rmAutofit fontScale="90000"/>
          </a:bodyPr>
          <a:lstStyle/>
          <a:p>
            <a:r>
              <a:rPr lang="en-US" b="0" dirty="0" smtClean="0">
                <a:solidFill>
                  <a:schemeClr val="bg2"/>
                </a:solidFill>
              </a:rPr>
              <a:t>Graduate Research with Dr. Alice</a:t>
            </a:r>
            <a:endParaRPr lang="en-US" b="0" dirty="0">
              <a:solidFill>
                <a:schemeClr val="bg2"/>
              </a:solidFill>
            </a:endParaRPr>
          </a:p>
        </p:txBody>
      </p:sp>
      <p:sp>
        <p:nvSpPr>
          <p:cNvPr id="3" name="Content Placeholder 2"/>
          <p:cNvSpPr>
            <a:spLocks noGrp="1"/>
          </p:cNvSpPr>
          <p:nvPr>
            <p:ph sz="half" idx="4294967295"/>
          </p:nvPr>
        </p:nvSpPr>
        <p:spPr>
          <a:xfrm>
            <a:off x="1524000" y="2438400"/>
            <a:ext cx="4038600" cy="3568700"/>
          </a:xfrm>
        </p:spPr>
        <p:txBody>
          <a:bodyPr/>
          <a:lstStyle/>
          <a:p>
            <a:r>
              <a:rPr lang="en-US" dirty="0" smtClean="0"/>
              <a:t>Lauren </a:t>
            </a:r>
            <a:r>
              <a:rPr lang="en-US" dirty="0" err="1" smtClean="0"/>
              <a:t>Ebbeck</a:t>
            </a:r>
            <a:endParaRPr lang="en-US" dirty="0" smtClean="0"/>
          </a:p>
          <a:p>
            <a:r>
              <a:rPr lang="en-US" dirty="0" smtClean="0"/>
              <a:t>Tim Ferguson</a:t>
            </a:r>
          </a:p>
          <a:p>
            <a:r>
              <a:rPr lang="en-US" dirty="0" smtClean="0"/>
              <a:t>David Kem</a:t>
            </a:r>
          </a:p>
          <a:p>
            <a:r>
              <a:rPr lang="en-US" dirty="0" smtClean="0"/>
              <a:t>Jessie Lyne</a:t>
            </a:r>
          </a:p>
          <a:p>
            <a:r>
              <a:rPr lang="en-US" dirty="0" err="1" smtClean="0"/>
              <a:t>Taryn</a:t>
            </a:r>
            <a:r>
              <a:rPr lang="en-US" dirty="0" smtClean="0"/>
              <a:t> Shelton</a:t>
            </a:r>
            <a:endParaRPr lang="en-US" dirty="0"/>
          </a:p>
        </p:txBody>
      </p:sp>
      <p:pic>
        <p:nvPicPr>
          <p:cNvPr id="5" name="Picture 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683376" y="2308225"/>
            <a:ext cx="3984625"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4652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lstStyle/>
          <a:p>
            <a:endParaRPr lang="en-US" dirty="0"/>
          </a:p>
        </p:txBody>
      </p:sp>
      <p:sp>
        <p:nvSpPr>
          <p:cNvPr id="3" name="Content Placeholder 2"/>
          <p:cNvSpPr>
            <a:spLocks noGrp="1"/>
          </p:cNvSpPr>
          <p:nvPr>
            <p:ph idx="4294967295"/>
          </p:nvPr>
        </p:nvSpPr>
        <p:spPr>
          <a:xfrm>
            <a:off x="5556250" y="1"/>
            <a:ext cx="5111750" cy="6126163"/>
          </a:xfrm>
        </p:spPr>
        <p:txBody>
          <a:bodyPr/>
          <a:lstStyle/>
          <a:p>
            <a:pPr marL="0" indent="0" algn="r">
              <a:buNone/>
            </a:pPr>
            <a:r>
              <a:rPr lang="en-US" b="1" dirty="0" smtClean="0">
                <a:solidFill>
                  <a:schemeClr val="bg1"/>
                </a:solidFill>
              </a:rPr>
              <a:t>Sigrid </a:t>
            </a:r>
            <a:r>
              <a:rPr lang="en-US" b="1" dirty="0" err="1" smtClean="0">
                <a:solidFill>
                  <a:schemeClr val="bg1"/>
                </a:solidFill>
              </a:rPr>
              <a:t>Jacobshagen</a:t>
            </a:r>
            <a:r>
              <a:rPr lang="en-US" b="1" dirty="0" smtClean="0">
                <a:solidFill>
                  <a:schemeClr val="bg1"/>
                </a:solidFill>
              </a:rPr>
              <a:t>, Ph.D.</a:t>
            </a:r>
            <a:br>
              <a:rPr lang="en-US" b="1" dirty="0" smtClean="0">
                <a:solidFill>
                  <a:schemeClr val="bg1"/>
                </a:solidFill>
              </a:rPr>
            </a:br>
            <a:r>
              <a:rPr lang="en-US" b="1" dirty="0" smtClean="0">
                <a:solidFill>
                  <a:schemeClr val="bg1"/>
                </a:solidFill>
              </a:rPr>
              <a:t>Free University of Berlin</a:t>
            </a:r>
            <a:br>
              <a:rPr lang="en-US" b="1" dirty="0" smtClean="0">
                <a:solidFill>
                  <a:schemeClr val="bg1"/>
                </a:solidFill>
              </a:rPr>
            </a:br>
            <a:r>
              <a:rPr lang="en-US" b="1" dirty="0" smtClean="0">
                <a:solidFill>
                  <a:schemeClr val="bg1"/>
                </a:solidFill>
              </a:rPr>
              <a:t>Professor</a:t>
            </a:r>
            <a:endParaRPr lang="en-US" b="1" dirty="0">
              <a:solidFill>
                <a:schemeClr val="bg1"/>
              </a:solidFill>
            </a:endParaRPr>
          </a:p>
        </p:txBody>
      </p:sp>
      <p:sp>
        <p:nvSpPr>
          <p:cNvPr id="4" name="Text Placeholder 3"/>
          <p:cNvSpPr>
            <a:spLocks noGrp="1"/>
          </p:cNvSpPr>
          <p:nvPr>
            <p:ph type="body" sz="half" idx="4294967295"/>
          </p:nvPr>
        </p:nvSpPr>
        <p:spPr>
          <a:xfrm>
            <a:off x="1524000" y="152400"/>
            <a:ext cx="3657600" cy="6324600"/>
          </a:xfrm>
        </p:spPr>
        <p:txBody>
          <a:bodyPr>
            <a:normAutofit fontScale="40000" lnSpcReduction="20000"/>
          </a:bodyPr>
          <a:lstStyle/>
          <a:p>
            <a:endParaRPr lang="en-US" dirty="0" smtClean="0"/>
          </a:p>
          <a:p>
            <a:endParaRPr lang="en-US" dirty="0" smtClean="0"/>
          </a:p>
          <a:p>
            <a:pPr marL="109728" indent="0" algn="ctr">
              <a:buNone/>
            </a:pPr>
            <a:endParaRPr lang="en-US" b="1" dirty="0" smtClean="0">
              <a:effectLst/>
            </a:endParaRPr>
          </a:p>
          <a:p>
            <a:pPr marL="109728" indent="0" algn="ctr">
              <a:buNone/>
            </a:pPr>
            <a:endParaRPr lang="en-US" b="1" dirty="0"/>
          </a:p>
          <a:p>
            <a:pPr marL="109728" indent="0" algn="ctr">
              <a:buNone/>
            </a:pPr>
            <a:endParaRPr lang="en-US" b="1" dirty="0" smtClean="0">
              <a:effectLst/>
            </a:endParaRPr>
          </a:p>
          <a:p>
            <a:pPr marL="109728" indent="0" algn="ctr">
              <a:buNone/>
            </a:pPr>
            <a:endParaRPr lang="en-US" b="1" dirty="0"/>
          </a:p>
          <a:p>
            <a:pPr marL="109728" indent="0" algn="ctr">
              <a:buNone/>
            </a:pPr>
            <a:endParaRPr lang="en-US" b="1" dirty="0" smtClean="0">
              <a:effectLst/>
            </a:endParaRPr>
          </a:p>
          <a:p>
            <a:pPr marL="109728" indent="0" algn="ctr">
              <a:buNone/>
            </a:pPr>
            <a:r>
              <a:rPr lang="en-US" b="1" u="sng" dirty="0" smtClean="0">
                <a:effectLst/>
              </a:rPr>
              <a:t>Courses</a:t>
            </a:r>
          </a:p>
          <a:p>
            <a:r>
              <a:rPr lang="en-US" dirty="0" smtClean="0"/>
              <a:t>BIOL 400(G) Plant Physiology</a:t>
            </a:r>
          </a:p>
          <a:p>
            <a:r>
              <a:rPr lang="en-US" dirty="0" smtClean="0"/>
              <a:t>BIOL/CHEM 446(G) Biochemistry I</a:t>
            </a:r>
          </a:p>
          <a:p>
            <a:r>
              <a:rPr lang="en-US" dirty="0" smtClean="0"/>
              <a:t>BIOL/CHEM 446(G) on-line Biochemistry I</a:t>
            </a:r>
          </a:p>
          <a:p>
            <a:r>
              <a:rPr lang="en-US" dirty="0" smtClean="0"/>
              <a:t>BIOL/CHEM 447(G) Biochemistry Laboratory</a:t>
            </a:r>
          </a:p>
          <a:p>
            <a:r>
              <a:rPr lang="en-US" dirty="0" smtClean="0"/>
              <a:t>BIOL/CHEM 467(G) Biochemistry II</a:t>
            </a:r>
          </a:p>
          <a:p>
            <a:r>
              <a:rPr lang="en-US" dirty="0" smtClean="0"/>
              <a:t>BIOL/CHEM 562 Advanced Biochemistry</a:t>
            </a:r>
          </a:p>
          <a:p>
            <a:endParaRPr lang="en-US" dirty="0" smtClean="0"/>
          </a:p>
          <a:p>
            <a:endParaRPr lang="en-US" dirty="0" smtClean="0"/>
          </a:p>
          <a:p>
            <a:endParaRPr lang="en-US" dirty="0" smtClean="0"/>
          </a:p>
          <a:p>
            <a:pPr marL="109728" indent="0" algn="ctr">
              <a:buNone/>
            </a:pPr>
            <a:r>
              <a:rPr lang="en-US" b="1" u="sng" dirty="0" smtClean="0">
                <a:effectLst/>
              </a:rPr>
              <a:t>Research</a:t>
            </a:r>
          </a:p>
          <a:p>
            <a:r>
              <a:rPr lang="en-US" dirty="0" smtClean="0"/>
              <a:t>Research in my lab is concerned with the circadian clock. We are using the unicellular green alga </a:t>
            </a:r>
            <a:r>
              <a:rPr lang="en-US" dirty="0" err="1" smtClean="0"/>
              <a:t>Chlamydomonas</a:t>
            </a:r>
            <a:r>
              <a:rPr lang="en-US" dirty="0" smtClean="0"/>
              <a:t> as a model organism to study the circadian clock, because we can measure its daily rhythm of swimming towards light in an automated fashion. The rhythm is very similar to the daily sleep/wake cycle in humans. Projects in the lab center on the photoreceptor proteins that are able to reset the circadian clock using physiological, molecular, biochemical and cell biological techniques. We are also interested in understanding how the circadian clock regulates genes so that they show a circadian rhythm in their expression. A third interest is the use of mathematical equations to model the circadian clock.</a:t>
            </a:r>
          </a:p>
        </p:txBody>
      </p:sp>
      <p:pic>
        <p:nvPicPr>
          <p:cNvPr id="15362" name="Picture 2"/>
          <p:cNvPicPr>
            <a:picLocks noChangeAspect="1" noChangeArrowheads="1"/>
          </p:cNvPicPr>
          <p:nvPr/>
        </p:nvPicPr>
        <p:blipFill>
          <a:blip r:embed="rId2" cstate="print"/>
          <a:srcRect/>
          <a:stretch>
            <a:fillRect/>
          </a:stretch>
        </p:blipFill>
        <p:spPr bwMode="auto">
          <a:xfrm>
            <a:off x="7391400" y="1447801"/>
            <a:ext cx="2381250" cy="3000375"/>
          </a:xfrm>
          <a:prstGeom prst="rect">
            <a:avLst/>
          </a:prstGeom>
          <a:noFill/>
          <a:ln w="9525">
            <a:noFill/>
            <a:miter lim="800000"/>
            <a:headEnd/>
            <a:tailEnd/>
          </a:ln>
        </p:spPr>
      </p:pic>
      <p:sp>
        <p:nvSpPr>
          <p:cNvPr id="5" name="TextBox 4"/>
          <p:cNvSpPr txBox="1"/>
          <p:nvPr/>
        </p:nvSpPr>
        <p:spPr>
          <a:xfrm>
            <a:off x="6400800" y="4876800"/>
            <a:ext cx="4267200" cy="1754326"/>
          </a:xfrm>
          <a:prstGeom prst="rect">
            <a:avLst/>
          </a:prstGeom>
          <a:noFill/>
        </p:spPr>
        <p:txBody>
          <a:bodyPr wrap="square" rtlCol="0">
            <a:spAutoFit/>
          </a:bodyPr>
          <a:lstStyle/>
          <a:p>
            <a:pPr marL="109728" algn="ctr"/>
            <a:r>
              <a:rPr lang="en-US" b="1" dirty="0">
                <a:solidFill>
                  <a:prstClr val="white"/>
                </a:solidFill>
              </a:rPr>
              <a:t>Bio</a:t>
            </a:r>
          </a:p>
          <a:p>
            <a:r>
              <a:rPr lang="en-US" b="1" dirty="0">
                <a:solidFill>
                  <a:prstClr val="white"/>
                </a:solidFill>
              </a:rPr>
              <a:t>Ph.D. </a:t>
            </a:r>
            <a:r>
              <a:rPr lang="en-US" dirty="0">
                <a:solidFill>
                  <a:prstClr val="white"/>
                </a:solidFill>
              </a:rPr>
              <a:t>- 1988 Plant Biochemistry, Free University of Berlin, Germany</a:t>
            </a:r>
          </a:p>
          <a:p>
            <a:r>
              <a:rPr lang="en-US" b="1" dirty="0">
                <a:solidFill>
                  <a:prstClr val="white"/>
                </a:solidFill>
              </a:rPr>
              <a:t>M.S. </a:t>
            </a:r>
            <a:r>
              <a:rPr lang="en-US" dirty="0">
                <a:solidFill>
                  <a:prstClr val="white"/>
                </a:solidFill>
              </a:rPr>
              <a:t>- 1985 Biology, Justus-Liebig-University of Giessen, Germany</a:t>
            </a:r>
          </a:p>
          <a:p>
            <a:endParaRPr lang="en-US" dirty="0">
              <a:solidFill>
                <a:prstClr val="white"/>
              </a:solidFill>
            </a:endParaRPr>
          </a:p>
        </p:txBody>
      </p:sp>
    </p:spTree>
    <p:extLst>
      <p:ext uri="{BB962C8B-B14F-4D97-AF65-F5344CB8AC3E}">
        <p14:creationId xmlns:p14="http://schemas.microsoft.com/office/powerpoint/2010/main" val="399621565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smtClean="0"/>
              <a:t>Research by Dr. Jacobshagen</a:t>
            </a:r>
            <a:endParaRPr lang="en-US" dirty="0"/>
          </a:p>
        </p:txBody>
      </p:sp>
      <p:sp>
        <p:nvSpPr>
          <p:cNvPr id="9" name="Rectangle 3"/>
          <p:cNvSpPr>
            <a:spLocks noGrp="1"/>
          </p:cNvSpPr>
          <p:nvPr>
            <p:ph sz="quarter" idx="4294967295"/>
          </p:nvPr>
        </p:nvSpPr>
        <p:spPr>
          <a:xfrm>
            <a:off x="1524000" y="1436688"/>
            <a:ext cx="4419600" cy="3886200"/>
          </a:xfrm>
        </p:spPr>
        <p:txBody>
          <a:bodyPr>
            <a:normAutofit fontScale="92500" lnSpcReduction="10000"/>
          </a:bodyPr>
          <a:lstStyle/>
          <a:p>
            <a:pPr eaLnBrk="1" hangingPunct="1"/>
            <a:r>
              <a:rPr lang="en-US" smtClean="0"/>
              <a:t>How is the circadian clock reset after travel to a different time zone?</a:t>
            </a:r>
          </a:p>
          <a:p>
            <a:pPr eaLnBrk="1" hangingPunct="1">
              <a:buNone/>
            </a:pPr>
            <a:endParaRPr lang="en-US" sz="1000"/>
          </a:p>
          <a:p>
            <a:pPr eaLnBrk="1" hangingPunct="1"/>
            <a:r>
              <a:rPr lang="en-US" smtClean="0"/>
              <a:t>How does the circadian clock cause genes to be rhythmically expressed?</a:t>
            </a:r>
          </a:p>
          <a:p>
            <a:pPr eaLnBrk="1" hangingPunct="1">
              <a:buNone/>
            </a:pPr>
            <a:endParaRPr lang="en-US" sz="1000"/>
          </a:p>
          <a:p>
            <a:pPr eaLnBrk="1" hangingPunct="1"/>
            <a:r>
              <a:rPr lang="en-US" smtClean="0"/>
              <a:t>Can the circadian clock be modeled using mathematical equations?</a:t>
            </a:r>
            <a:endParaRPr lang="en-US" dirty="0"/>
          </a:p>
        </p:txBody>
      </p:sp>
      <p:pic>
        <p:nvPicPr>
          <p:cNvPr id="10" name="Picture 5"/>
          <p:cNvPicPr>
            <a:picLocks noChangeAspect="1" noChangeArrowheads="1"/>
          </p:cNvPicPr>
          <p:nvPr/>
        </p:nvPicPr>
        <p:blipFill>
          <a:blip r:embed="rId2" cstate="print"/>
          <a:srcRect/>
          <a:stretch>
            <a:fillRect/>
          </a:stretch>
        </p:blipFill>
        <p:spPr bwMode="auto">
          <a:xfrm>
            <a:off x="6172200" y="1620642"/>
            <a:ext cx="4191000" cy="4413250"/>
          </a:xfrm>
          <a:prstGeom prst="rect">
            <a:avLst/>
          </a:prstGeom>
          <a:noFill/>
          <a:ln w="9525">
            <a:noFill/>
            <a:miter lim="800000"/>
            <a:headEnd/>
            <a:tailEnd/>
          </a:ln>
        </p:spPr>
      </p:pic>
    </p:spTree>
    <p:extLst>
      <p:ext uri="{BB962C8B-B14F-4D97-AF65-F5344CB8AC3E}">
        <p14:creationId xmlns:p14="http://schemas.microsoft.com/office/powerpoint/2010/main" val="27869185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76200"/>
            <a:ext cx="9144000" cy="1143000"/>
          </a:xfrm>
        </p:spPr>
        <p:txBody>
          <a:bodyPr>
            <a:normAutofit fontScale="90000"/>
          </a:bodyPr>
          <a:lstStyle/>
          <a:p>
            <a:r>
              <a:rPr lang="en-US" sz="3600" dirty="0"/>
              <a:t>Graduate Research with </a:t>
            </a:r>
            <a:br>
              <a:rPr lang="en-US" sz="3600" dirty="0"/>
            </a:br>
            <a:r>
              <a:rPr lang="en-US" sz="3600" dirty="0"/>
              <a:t>Dr. </a:t>
            </a:r>
            <a:r>
              <a:rPr lang="en-US" sz="3600" dirty="0" err="1"/>
              <a:t>Jacobshagen</a:t>
            </a:r>
            <a:endParaRPr lang="en-US" sz="3600" dirty="0"/>
          </a:p>
        </p:txBody>
      </p:sp>
      <p:sp>
        <p:nvSpPr>
          <p:cNvPr id="3" name="Content Placeholder 2"/>
          <p:cNvSpPr>
            <a:spLocks noGrp="1"/>
          </p:cNvSpPr>
          <p:nvPr>
            <p:ph sz="half" idx="4294967295"/>
          </p:nvPr>
        </p:nvSpPr>
        <p:spPr>
          <a:xfrm>
            <a:off x="1524000" y="1600201"/>
            <a:ext cx="4038600" cy="1243013"/>
          </a:xfrm>
        </p:spPr>
        <p:txBody>
          <a:bodyPr/>
          <a:lstStyle/>
          <a:p>
            <a:r>
              <a:rPr lang="en-US" dirty="0" err="1" smtClean="0"/>
              <a:t>Howton</a:t>
            </a:r>
            <a:r>
              <a:rPr lang="en-US" dirty="0" smtClean="0"/>
              <a:t>, Jonathan</a:t>
            </a:r>
          </a:p>
          <a:p>
            <a:r>
              <a:rPr lang="en-US" dirty="0" err="1" smtClean="0"/>
              <a:t>Chittaloori</a:t>
            </a:r>
            <a:r>
              <a:rPr lang="en-US" dirty="0" smtClean="0"/>
              <a:t>, </a:t>
            </a:r>
            <a:r>
              <a:rPr lang="en-US" dirty="0" err="1" smtClean="0"/>
              <a:t>Madhu</a:t>
            </a:r>
            <a:endParaRPr lang="en-US" dirty="0" smtClean="0"/>
          </a:p>
        </p:txBody>
      </p:sp>
      <p:pic>
        <p:nvPicPr>
          <p:cNvPr id="5" name="Picture 2"/>
          <p:cNvPicPr>
            <a:picLocks noChangeAspect="1" noChangeArrowheads="1"/>
          </p:cNvPicPr>
          <p:nvPr/>
        </p:nvPicPr>
        <p:blipFill>
          <a:blip r:embed="rId2" cstate="print"/>
          <a:srcRect/>
          <a:stretch>
            <a:fillRect/>
          </a:stretch>
        </p:blipFill>
        <p:spPr bwMode="auto">
          <a:xfrm>
            <a:off x="6439784" y="1600200"/>
            <a:ext cx="3434080" cy="1595120"/>
          </a:xfrm>
          <a:prstGeom prst="rect">
            <a:avLst/>
          </a:prstGeom>
          <a:noFill/>
          <a:ln w="12700">
            <a:noFill/>
            <a:miter lim="800000"/>
            <a:headEnd/>
            <a:tailEnd/>
          </a:ln>
          <a:effectLst/>
        </p:spPr>
      </p:pic>
      <p:pic>
        <p:nvPicPr>
          <p:cNvPr id="6" name="Picture 6" descr="Figure1A2"/>
          <p:cNvPicPr>
            <a:picLocks noChangeAspect="1" noChangeArrowheads="1"/>
          </p:cNvPicPr>
          <p:nvPr/>
        </p:nvPicPr>
        <p:blipFill>
          <a:blip r:embed="rId3" cstate="print"/>
          <a:srcRect/>
          <a:stretch>
            <a:fillRect/>
          </a:stretch>
        </p:blipFill>
        <p:spPr bwMode="auto">
          <a:xfrm>
            <a:off x="6444864" y="4029023"/>
            <a:ext cx="3429000" cy="2235200"/>
          </a:xfrm>
          <a:prstGeom prst="rect">
            <a:avLst/>
          </a:prstGeom>
          <a:noFill/>
        </p:spPr>
      </p:pic>
      <p:sp>
        <p:nvSpPr>
          <p:cNvPr id="7" name="TextBox 6"/>
          <p:cNvSpPr txBox="1"/>
          <p:nvPr/>
        </p:nvSpPr>
        <p:spPr>
          <a:xfrm>
            <a:off x="6051993" y="3216733"/>
            <a:ext cx="4560864" cy="369332"/>
          </a:xfrm>
          <a:prstGeom prst="rect">
            <a:avLst/>
          </a:prstGeom>
          <a:noFill/>
        </p:spPr>
        <p:txBody>
          <a:bodyPr wrap="none" rtlCol="0">
            <a:spAutoFit/>
          </a:bodyPr>
          <a:lstStyle/>
          <a:p>
            <a:r>
              <a:rPr lang="en-US" dirty="0">
                <a:solidFill>
                  <a:prstClr val="black"/>
                </a:solidFill>
              </a:rPr>
              <a:t>Unicellular green alga </a:t>
            </a:r>
            <a:r>
              <a:rPr lang="en-US" dirty="0" err="1">
                <a:solidFill>
                  <a:prstClr val="black"/>
                </a:solidFill>
              </a:rPr>
              <a:t>Chlamydomonas</a:t>
            </a:r>
            <a:endParaRPr lang="en-US" dirty="0">
              <a:solidFill>
                <a:prstClr val="black"/>
              </a:solidFill>
            </a:endParaRPr>
          </a:p>
        </p:txBody>
      </p:sp>
      <p:sp>
        <p:nvSpPr>
          <p:cNvPr id="8" name="TextBox 7"/>
          <p:cNvSpPr txBox="1"/>
          <p:nvPr/>
        </p:nvSpPr>
        <p:spPr>
          <a:xfrm>
            <a:off x="6617989" y="6184965"/>
            <a:ext cx="3672800" cy="369332"/>
          </a:xfrm>
          <a:prstGeom prst="rect">
            <a:avLst/>
          </a:prstGeom>
          <a:noFill/>
        </p:spPr>
        <p:txBody>
          <a:bodyPr wrap="none" rtlCol="0">
            <a:spAutoFit/>
          </a:bodyPr>
          <a:lstStyle/>
          <a:p>
            <a:r>
              <a:rPr lang="en-US" dirty="0">
                <a:solidFill>
                  <a:prstClr val="black"/>
                </a:solidFill>
              </a:rPr>
              <a:t>Time in constant conditions [</a:t>
            </a:r>
            <a:r>
              <a:rPr lang="en-US" dirty="0" err="1">
                <a:solidFill>
                  <a:prstClr val="black"/>
                </a:solidFill>
              </a:rPr>
              <a:t>h</a:t>
            </a:r>
            <a:r>
              <a:rPr lang="en-US" dirty="0">
                <a:solidFill>
                  <a:prstClr val="black"/>
                </a:solidFill>
              </a:rPr>
              <a:t>]</a:t>
            </a:r>
          </a:p>
        </p:txBody>
      </p:sp>
      <p:sp>
        <p:nvSpPr>
          <p:cNvPr id="9" name="TextBox 8"/>
          <p:cNvSpPr txBox="1"/>
          <p:nvPr/>
        </p:nvSpPr>
        <p:spPr>
          <a:xfrm>
            <a:off x="7004530" y="5605129"/>
            <a:ext cx="3122971" cy="369332"/>
          </a:xfrm>
          <a:prstGeom prst="rect">
            <a:avLst/>
          </a:prstGeom>
          <a:noFill/>
        </p:spPr>
        <p:txBody>
          <a:bodyPr wrap="none" rtlCol="0">
            <a:spAutoFit/>
          </a:bodyPr>
          <a:lstStyle/>
          <a:p>
            <a:r>
              <a:rPr lang="en-US" dirty="0">
                <a:solidFill>
                  <a:prstClr val="black"/>
                </a:solidFill>
              </a:rPr>
              <a:t>Swimming into light beam</a:t>
            </a:r>
          </a:p>
        </p:txBody>
      </p:sp>
      <p:sp>
        <p:nvSpPr>
          <p:cNvPr id="10" name="TextBox 9"/>
          <p:cNvSpPr txBox="1"/>
          <p:nvPr/>
        </p:nvSpPr>
        <p:spPr>
          <a:xfrm>
            <a:off x="2174470" y="5833749"/>
            <a:ext cx="3692036" cy="646331"/>
          </a:xfrm>
          <a:prstGeom prst="rect">
            <a:avLst/>
          </a:prstGeom>
          <a:noFill/>
        </p:spPr>
        <p:txBody>
          <a:bodyPr wrap="none" rtlCol="0">
            <a:spAutoFit/>
          </a:bodyPr>
          <a:lstStyle/>
          <a:p>
            <a:r>
              <a:rPr lang="en-US" dirty="0">
                <a:solidFill>
                  <a:prstClr val="black"/>
                </a:solidFill>
              </a:rPr>
              <a:t>Jonathan and </a:t>
            </a:r>
            <a:r>
              <a:rPr lang="en-US" dirty="0" err="1">
                <a:solidFill>
                  <a:prstClr val="black"/>
                </a:solidFill>
              </a:rPr>
              <a:t>Madhu</a:t>
            </a:r>
            <a:r>
              <a:rPr lang="en-US" dirty="0">
                <a:solidFill>
                  <a:prstClr val="black"/>
                </a:solidFill>
              </a:rPr>
              <a:t> handling </a:t>
            </a:r>
          </a:p>
          <a:p>
            <a:r>
              <a:rPr lang="en-US" dirty="0">
                <a:solidFill>
                  <a:prstClr val="black"/>
                </a:solidFill>
              </a:rPr>
              <a:t>strains with manipulated genes</a:t>
            </a:r>
          </a:p>
        </p:txBody>
      </p:sp>
      <p:pic>
        <p:nvPicPr>
          <p:cNvPr id="11" name="Picture 10" descr="JonathanAndMadhu2011.jpg"/>
          <p:cNvPicPr>
            <a:picLocks noChangeAspect="1"/>
          </p:cNvPicPr>
          <p:nvPr/>
        </p:nvPicPr>
        <p:blipFill>
          <a:blip r:embed="rId4" cstate="print"/>
          <a:stretch>
            <a:fillRect/>
          </a:stretch>
        </p:blipFill>
        <p:spPr>
          <a:xfrm>
            <a:off x="1971454" y="2924421"/>
            <a:ext cx="3860800" cy="2895600"/>
          </a:xfrm>
          <a:prstGeom prst="rect">
            <a:avLst/>
          </a:prstGeom>
        </p:spPr>
      </p:pic>
    </p:spTree>
    <p:extLst>
      <p:ext uri="{BB962C8B-B14F-4D97-AF65-F5344CB8AC3E}">
        <p14:creationId xmlns:p14="http://schemas.microsoft.com/office/powerpoint/2010/main" val="7433239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76200"/>
            <a:ext cx="9144000" cy="1341438"/>
          </a:xfrm>
        </p:spPr>
        <p:txBody>
          <a:bodyPr>
            <a:noAutofit/>
          </a:bodyPr>
          <a:lstStyle/>
          <a:p>
            <a:r>
              <a:rPr lang="en-US" sz="3200" dirty="0"/>
              <a:t>Undergraduate Research with Dr. Jacobshagen</a:t>
            </a:r>
          </a:p>
        </p:txBody>
      </p:sp>
      <p:sp>
        <p:nvSpPr>
          <p:cNvPr id="3" name="Content Placeholder 2"/>
          <p:cNvSpPr>
            <a:spLocks noGrp="1"/>
          </p:cNvSpPr>
          <p:nvPr>
            <p:ph sz="half" idx="4294967295"/>
          </p:nvPr>
        </p:nvSpPr>
        <p:spPr>
          <a:xfrm>
            <a:off x="1524000" y="1600201"/>
            <a:ext cx="4038600" cy="4525963"/>
          </a:xfrm>
        </p:spPr>
        <p:txBody>
          <a:bodyPr/>
          <a:lstStyle/>
          <a:p>
            <a:r>
              <a:rPr lang="en-US" dirty="0" smtClean="0"/>
              <a:t>Noelle Spooner</a:t>
            </a:r>
            <a:endParaRPr lang="en-US" dirty="0"/>
          </a:p>
        </p:txBody>
      </p:sp>
      <p:pic>
        <p:nvPicPr>
          <p:cNvPr id="5" name="Picture 4" descr="Cryptochrome membrane 5 min 9-21-11.jpg"/>
          <p:cNvPicPr>
            <a:picLocks noChangeAspect="1"/>
          </p:cNvPicPr>
          <p:nvPr/>
        </p:nvPicPr>
        <p:blipFill>
          <a:blip r:embed="rId2" cstate="print"/>
          <a:srcRect l="10508" t="11877" r="63927" b="35380"/>
          <a:stretch>
            <a:fillRect/>
          </a:stretch>
        </p:blipFill>
        <p:spPr>
          <a:xfrm>
            <a:off x="8357419" y="2719749"/>
            <a:ext cx="1753219" cy="3617092"/>
          </a:xfrm>
          <a:prstGeom prst="rect">
            <a:avLst/>
          </a:prstGeom>
        </p:spPr>
      </p:pic>
      <p:sp>
        <p:nvSpPr>
          <p:cNvPr id="6" name="TextBox 5"/>
          <p:cNvSpPr txBox="1"/>
          <p:nvPr/>
        </p:nvSpPr>
        <p:spPr>
          <a:xfrm rot="16200000">
            <a:off x="8904977" y="1803800"/>
            <a:ext cx="1614545" cy="461665"/>
          </a:xfrm>
          <a:prstGeom prst="rect">
            <a:avLst/>
          </a:prstGeom>
          <a:noFill/>
        </p:spPr>
        <p:txBody>
          <a:bodyPr wrap="none" rtlCol="0">
            <a:spAutoFit/>
          </a:bodyPr>
          <a:lstStyle/>
          <a:p>
            <a:r>
              <a:rPr lang="en-US" sz="2400" dirty="0">
                <a:solidFill>
                  <a:prstClr val="black"/>
                </a:solidFill>
              </a:rPr>
              <a:t>wild-type</a:t>
            </a:r>
          </a:p>
        </p:txBody>
      </p:sp>
      <p:sp>
        <p:nvSpPr>
          <p:cNvPr id="7" name="TextBox 6"/>
          <p:cNvSpPr txBox="1"/>
          <p:nvPr/>
        </p:nvSpPr>
        <p:spPr>
          <a:xfrm rot="16200000">
            <a:off x="8548806" y="1887081"/>
            <a:ext cx="1334020" cy="461665"/>
          </a:xfrm>
          <a:prstGeom prst="rect">
            <a:avLst/>
          </a:prstGeom>
          <a:noFill/>
        </p:spPr>
        <p:txBody>
          <a:bodyPr wrap="none" rtlCol="0">
            <a:spAutoFit/>
          </a:bodyPr>
          <a:lstStyle/>
          <a:p>
            <a:r>
              <a:rPr lang="en-US" sz="2400" dirty="0">
                <a:solidFill>
                  <a:prstClr val="black"/>
                </a:solidFill>
              </a:rPr>
              <a:t>Strain 2</a:t>
            </a:r>
          </a:p>
        </p:txBody>
      </p:sp>
      <p:sp>
        <p:nvSpPr>
          <p:cNvPr id="8" name="TextBox 7"/>
          <p:cNvSpPr txBox="1"/>
          <p:nvPr/>
        </p:nvSpPr>
        <p:spPr>
          <a:xfrm rot="16200000">
            <a:off x="8066176" y="1887081"/>
            <a:ext cx="1334020" cy="461665"/>
          </a:xfrm>
          <a:prstGeom prst="rect">
            <a:avLst/>
          </a:prstGeom>
          <a:noFill/>
        </p:spPr>
        <p:txBody>
          <a:bodyPr wrap="none" rtlCol="0">
            <a:spAutoFit/>
          </a:bodyPr>
          <a:lstStyle/>
          <a:p>
            <a:r>
              <a:rPr lang="en-US" sz="2400" dirty="0">
                <a:solidFill>
                  <a:prstClr val="black"/>
                </a:solidFill>
              </a:rPr>
              <a:t>Strain 1</a:t>
            </a:r>
          </a:p>
        </p:txBody>
      </p:sp>
      <p:cxnSp>
        <p:nvCxnSpPr>
          <p:cNvPr id="10" name="Straight Arrow Connector 9"/>
          <p:cNvCxnSpPr/>
          <p:nvPr/>
        </p:nvCxnSpPr>
        <p:spPr>
          <a:xfrm>
            <a:off x="7866981" y="4183138"/>
            <a:ext cx="435220" cy="13806"/>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66153" y="3699928"/>
            <a:ext cx="1494320" cy="923330"/>
          </a:xfrm>
          <a:prstGeom prst="rect">
            <a:avLst/>
          </a:prstGeom>
          <a:noFill/>
        </p:spPr>
        <p:txBody>
          <a:bodyPr wrap="none" rtlCol="0">
            <a:spAutoFit/>
          </a:bodyPr>
          <a:lstStyle/>
          <a:p>
            <a:r>
              <a:rPr lang="en-US" dirty="0">
                <a:solidFill>
                  <a:prstClr val="black"/>
                </a:solidFill>
              </a:rPr>
              <a:t>Strains with</a:t>
            </a:r>
          </a:p>
          <a:p>
            <a:r>
              <a:rPr lang="en-US" dirty="0">
                <a:solidFill>
                  <a:prstClr val="black"/>
                </a:solidFill>
              </a:rPr>
              <a:t>less of this</a:t>
            </a:r>
          </a:p>
          <a:p>
            <a:r>
              <a:rPr lang="en-US" dirty="0">
                <a:solidFill>
                  <a:prstClr val="black"/>
                </a:solidFill>
              </a:rPr>
              <a:t>protein</a:t>
            </a:r>
          </a:p>
        </p:txBody>
      </p:sp>
      <p:sp>
        <p:nvSpPr>
          <p:cNvPr id="12" name="TextBox 11"/>
          <p:cNvSpPr txBox="1"/>
          <p:nvPr/>
        </p:nvSpPr>
        <p:spPr>
          <a:xfrm>
            <a:off x="6479958" y="4845808"/>
            <a:ext cx="1789272" cy="923330"/>
          </a:xfrm>
          <a:prstGeom prst="rect">
            <a:avLst/>
          </a:prstGeom>
          <a:noFill/>
        </p:spPr>
        <p:txBody>
          <a:bodyPr wrap="none" rtlCol="0">
            <a:spAutoFit/>
          </a:bodyPr>
          <a:lstStyle/>
          <a:p>
            <a:r>
              <a:rPr lang="en-US" dirty="0">
                <a:solidFill>
                  <a:prstClr val="black"/>
                </a:solidFill>
              </a:rPr>
              <a:t>Also less able </a:t>
            </a:r>
          </a:p>
          <a:p>
            <a:r>
              <a:rPr lang="en-US" dirty="0">
                <a:solidFill>
                  <a:prstClr val="black"/>
                </a:solidFill>
              </a:rPr>
              <a:t>to reset their</a:t>
            </a:r>
          </a:p>
          <a:p>
            <a:r>
              <a:rPr lang="en-US" dirty="0">
                <a:solidFill>
                  <a:prstClr val="black"/>
                </a:solidFill>
              </a:rPr>
              <a:t>clock?</a:t>
            </a:r>
          </a:p>
        </p:txBody>
      </p:sp>
      <p:sp>
        <p:nvSpPr>
          <p:cNvPr id="13" name="TextBox 12"/>
          <p:cNvSpPr txBox="1"/>
          <p:nvPr/>
        </p:nvSpPr>
        <p:spPr>
          <a:xfrm>
            <a:off x="1865376" y="5189912"/>
            <a:ext cx="4613764" cy="646331"/>
          </a:xfrm>
          <a:prstGeom prst="rect">
            <a:avLst/>
          </a:prstGeom>
          <a:noFill/>
        </p:spPr>
        <p:txBody>
          <a:bodyPr wrap="none" rtlCol="0">
            <a:spAutoFit/>
          </a:bodyPr>
          <a:lstStyle/>
          <a:p>
            <a:r>
              <a:rPr lang="en-US" dirty="0">
                <a:solidFill>
                  <a:prstClr val="black"/>
                </a:solidFill>
              </a:rPr>
              <a:t>Noelle testing whether the expression</a:t>
            </a:r>
          </a:p>
          <a:p>
            <a:r>
              <a:rPr lang="en-US" dirty="0">
                <a:solidFill>
                  <a:prstClr val="black"/>
                </a:solidFill>
              </a:rPr>
              <a:t>of a gene was successfully manipulated</a:t>
            </a:r>
          </a:p>
        </p:txBody>
      </p:sp>
      <p:pic>
        <p:nvPicPr>
          <p:cNvPr id="14" name="Picture 13" descr="Noelle2011.jpg"/>
          <p:cNvPicPr>
            <a:picLocks noChangeAspect="1"/>
          </p:cNvPicPr>
          <p:nvPr/>
        </p:nvPicPr>
        <p:blipFill>
          <a:blip r:embed="rId3" cstate="print"/>
          <a:stretch>
            <a:fillRect/>
          </a:stretch>
        </p:blipFill>
        <p:spPr>
          <a:xfrm>
            <a:off x="2062395" y="2252128"/>
            <a:ext cx="3860800" cy="2895600"/>
          </a:xfrm>
          <a:prstGeom prst="rect">
            <a:avLst/>
          </a:prstGeom>
        </p:spPr>
      </p:pic>
    </p:spTree>
    <p:extLst>
      <p:ext uri="{BB962C8B-B14F-4D97-AF65-F5344CB8AC3E}">
        <p14:creationId xmlns:p14="http://schemas.microsoft.com/office/powerpoint/2010/main" val="7461374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56250" y="0"/>
            <a:ext cx="5111750" cy="6858000"/>
          </a:xfrm>
        </p:spPr>
        <p:txBody>
          <a:bodyPr>
            <a:normAutofit fontScale="70000" lnSpcReduction="20000"/>
          </a:bodyPr>
          <a:lstStyle/>
          <a:p>
            <a:pPr marL="109728" indent="0" algn="ctr">
              <a:lnSpc>
                <a:spcPct val="120000"/>
              </a:lnSpc>
              <a:buNone/>
            </a:pPr>
            <a:r>
              <a:rPr lang="en-US" sz="4100" b="1" dirty="0">
                <a:solidFill>
                  <a:schemeClr val="bg1"/>
                </a:solidFill>
              </a:rPr>
              <a:t>Jarrett Johnson, Ph.D.</a:t>
            </a:r>
            <a:br>
              <a:rPr lang="en-US" sz="4100" b="1" dirty="0">
                <a:solidFill>
                  <a:schemeClr val="bg1"/>
                </a:solidFill>
              </a:rPr>
            </a:br>
            <a:r>
              <a:rPr lang="en-US" sz="4100" b="1" dirty="0" smtClean="0">
                <a:solidFill>
                  <a:schemeClr val="bg1"/>
                </a:solidFill>
              </a:rPr>
              <a:t>Associate </a:t>
            </a:r>
            <a:r>
              <a:rPr lang="en-US" sz="4100" b="1" dirty="0">
                <a:solidFill>
                  <a:schemeClr val="bg1"/>
                </a:solidFill>
              </a:rPr>
              <a:t>Professor</a:t>
            </a: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r>
              <a:rPr lang="en-US" b="1" u="sng" dirty="0" smtClean="0"/>
              <a:t>Bio</a:t>
            </a:r>
            <a:endParaRPr lang="en-US" b="1" u="sng" dirty="0"/>
          </a:p>
          <a:p>
            <a:pPr>
              <a:lnSpc>
                <a:spcPct val="120000"/>
              </a:lnSpc>
            </a:pPr>
            <a:r>
              <a:rPr lang="en-US" b="1" dirty="0"/>
              <a:t>Ph.D.</a:t>
            </a:r>
            <a:r>
              <a:rPr lang="en-US" dirty="0"/>
              <a:t> - 2005 Evolution and Ecology, University of Missouri</a:t>
            </a:r>
          </a:p>
          <a:p>
            <a:pPr>
              <a:lnSpc>
                <a:spcPct val="120000"/>
              </a:lnSpc>
            </a:pPr>
            <a:r>
              <a:rPr lang="en-US" b="1" dirty="0"/>
              <a:t>B.S. </a:t>
            </a:r>
            <a:r>
              <a:rPr lang="en-US" dirty="0"/>
              <a:t>- 1999 Ecology, Ethology, and Evolution, University of </a:t>
            </a:r>
            <a:r>
              <a:rPr lang="en-US" dirty="0" smtClean="0"/>
              <a:t>Illinois</a:t>
            </a:r>
            <a:endParaRPr lang="en-US" dirty="0"/>
          </a:p>
        </p:txBody>
      </p:sp>
      <p:sp>
        <p:nvSpPr>
          <p:cNvPr id="4" name="Text Placeholder 3"/>
          <p:cNvSpPr>
            <a:spLocks noGrp="1"/>
          </p:cNvSpPr>
          <p:nvPr>
            <p:ph type="body" sz="half" idx="4294967295"/>
          </p:nvPr>
        </p:nvSpPr>
        <p:spPr>
          <a:xfrm>
            <a:off x="1524000" y="0"/>
            <a:ext cx="4114800" cy="6858000"/>
          </a:xfrm>
        </p:spPr>
        <p:txBody>
          <a:bodyPr>
            <a:normAutofit fontScale="55000" lnSpcReduction="20000"/>
          </a:bodyPr>
          <a:lstStyle/>
          <a:p>
            <a:endParaRPr lang="en-US" dirty="0" smtClean="0"/>
          </a:p>
          <a:p>
            <a:pPr marL="109728" indent="0" algn="ctr">
              <a:buNone/>
            </a:pPr>
            <a:endParaRPr lang="en-US" b="1" u="sng" dirty="0" smtClean="0">
              <a:effectLst/>
            </a:endParaRPr>
          </a:p>
          <a:p>
            <a:pPr marL="109728" indent="0" algn="ctr">
              <a:buNone/>
            </a:pPr>
            <a:endParaRPr lang="en-US" b="1" u="sng" dirty="0"/>
          </a:p>
          <a:p>
            <a:pPr marL="109728" indent="0" algn="ctr">
              <a:buNone/>
            </a:pPr>
            <a:endParaRPr lang="en-US" b="1" u="sng" dirty="0" smtClean="0">
              <a:effectLst/>
            </a:endParaRPr>
          </a:p>
          <a:p>
            <a:pPr marL="109728" indent="0" algn="ctr">
              <a:buNone/>
            </a:pPr>
            <a:endParaRPr lang="en-US" b="1" u="sng" dirty="0" smtClean="0">
              <a:effectLst/>
            </a:endParaRPr>
          </a:p>
          <a:p>
            <a:pPr marL="109728" indent="0" algn="ctr">
              <a:buNone/>
            </a:pPr>
            <a:r>
              <a:rPr lang="en-US" b="1" u="sng" dirty="0" smtClean="0">
                <a:effectLst/>
              </a:rPr>
              <a:t>Courses</a:t>
            </a:r>
          </a:p>
          <a:p>
            <a:r>
              <a:rPr lang="en-US" dirty="0" smtClean="0"/>
              <a:t>BIOL 122 Introductory Biology</a:t>
            </a:r>
          </a:p>
          <a:p>
            <a:r>
              <a:rPr lang="en-US" dirty="0" smtClean="0"/>
              <a:t>BIOL 327 Genetics</a:t>
            </a:r>
          </a:p>
          <a:p>
            <a:r>
              <a:rPr lang="en-US" dirty="0" smtClean="0"/>
              <a:t>BIOL 457 Herpetology</a:t>
            </a:r>
          </a:p>
          <a:p>
            <a:r>
              <a:rPr lang="en-US" dirty="0" smtClean="0"/>
              <a:t>BIOL 524 Ecological Genetics</a:t>
            </a:r>
          </a:p>
          <a:p>
            <a:endParaRPr lang="en-US" dirty="0" smtClean="0"/>
          </a:p>
          <a:p>
            <a:endParaRPr lang="en-US" dirty="0" smtClean="0"/>
          </a:p>
          <a:p>
            <a:pPr marL="109728" indent="0" algn="ctr">
              <a:buNone/>
            </a:pPr>
            <a:r>
              <a:rPr lang="en-US" b="1" u="sng" dirty="0" smtClean="0">
                <a:effectLst/>
              </a:rPr>
              <a:t>Research</a:t>
            </a:r>
          </a:p>
          <a:p>
            <a:pPr>
              <a:lnSpc>
                <a:spcPct val="120000"/>
              </a:lnSpc>
            </a:pPr>
            <a:r>
              <a:rPr lang="en-US" b="1" dirty="0" smtClean="0"/>
              <a:t>Evolutionary Ecology, Population Genetics, and Conservation of Amphibians.</a:t>
            </a:r>
            <a:endParaRPr lang="en-US" dirty="0" smtClean="0"/>
          </a:p>
          <a:p>
            <a:pPr>
              <a:lnSpc>
                <a:spcPct val="120000"/>
              </a:lnSpc>
            </a:pPr>
            <a:r>
              <a:rPr lang="en-US" dirty="0" smtClean="0"/>
              <a:t>Research in my lab uses field and laboratory experimentation in conjunction with molecular genetic tools to understand local adaptation, speciation, and gene flow using amphibian species as models. </a:t>
            </a:r>
          </a:p>
          <a:p>
            <a:pPr>
              <a:lnSpc>
                <a:spcPct val="120000"/>
              </a:lnSpc>
            </a:pPr>
            <a:r>
              <a:rPr lang="en-US" dirty="0" smtClean="0"/>
              <a:t>Our goal is to provide empirical data that are relevant to the conservation and management of amphibian populations while simultaneously improving our understanding of evolution and ecology in general.</a:t>
            </a:r>
          </a:p>
        </p:txBody>
      </p:sp>
      <p:pic>
        <p:nvPicPr>
          <p:cNvPr id="16386" name="Picture 2"/>
          <p:cNvPicPr>
            <a:picLocks noChangeAspect="1" noChangeArrowheads="1"/>
          </p:cNvPicPr>
          <p:nvPr/>
        </p:nvPicPr>
        <p:blipFill>
          <a:blip r:embed="rId2" cstate="print"/>
          <a:srcRect/>
          <a:stretch>
            <a:fillRect/>
          </a:stretch>
        </p:blipFill>
        <p:spPr bwMode="auto">
          <a:xfrm>
            <a:off x="6858000" y="1371601"/>
            <a:ext cx="2381250" cy="3000375"/>
          </a:xfrm>
          <a:prstGeom prst="rect">
            <a:avLst/>
          </a:prstGeom>
          <a:noFill/>
          <a:ln w="9525">
            <a:noFill/>
            <a:miter lim="800000"/>
            <a:headEnd/>
            <a:tailEnd/>
          </a:ln>
        </p:spPr>
      </p:pic>
    </p:spTree>
    <p:extLst>
      <p:ext uri="{BB962C8B-B14F-4D97-AF65-F5344CB8AC3E}">
        <p14:creationId xmlns:p14="http://schemas.microsoft.com/office/powerpoint/2010/main" val="1788923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G_3443-small.jpg"/>
          <p:cNvPicPr>
            <a:picLocks noChangeAspect="1"/>
          </p:cNvPicPr>
          <p:nvPr/>
        </p:nvPicPr>
        <p:blipFill>
          <a:blip r:embed="rId3" cstate="print"/>
          <a:srcRect t="11249" b="5027"/>
          <a:stretch>
            <a:fillRect/>
          </a:stretch>
        </p:blipFill>
        <p:spPr>
          <a:xfrm>
            <a:off x="1752600" y="1371600"/>
            <a:ext cx="4267200" cy="2590800"/>
          </a:xfrm>
          <a:prstGeom prst="rect">
            <a:avLst/>
          </a:prstGeom>
        </p:spPr>
      </p:pic>
      <p:pic>
        <p:nvPicPr>
          <p:cNvPr id="14" name="Picture 13" descr="P1050531small.jpg"/>
          <p:cNvPicPr>
            <a:picLocks noChangeAspect="1"/>
          </p:cNvPicPr>
          <p:nvPr/>
        </p:nvPicPr>
        <p:blipFill>
          <a:blip r:embed="rId4" cstate="print"/>
          <a:srcRect l="16161" t="5556" r="25253"/>
          <a:stretch>
            <a:fillRect/>
          </a:stretch>
        </p:blipFill>
        <p:spPr>
          <a:xfrm>
            <a:off x="6096000" y="1371601"/>
            <a:ext cx="4419600" cy="5343525"/>
          </a:xfrm>
          <a:prstGeom prst="rect">
            <a:avLst/>
          </a:prstGeom>
        </p:spPr>
      </p:pic>
      <p:pic>
        <p:nvPicPr>
          <p:cNvPr id="13" name="Picture 12" descr="DSCN2115small.jpg"/>
          <p:cNvPicPr>
            <a:picLocks noChangeAspect="1"/>
          </p:cNvPicPr>
          <p:nvPr/>
        </p:nvPicPr>
        <p:blipFill>
          <a:blip r:embed="rId5" cstate="print"/>
          <a:srcRect t="7087" r="652" b="10236"/>
          <a:stretch>
            <a:fillRect/>
          </a:stretch>
        </p:blipFill>
        <p:spPr>
          <a:xfrm>
            <a:off x="1752600" y="4038600"/>
            <a:ext cx="4267200" cy="2667000"/>
          </a:xfrm>
          <a:prstGeom prst="rect">
            <a:avLst/>
          </a:prstGeom>
        </p:spPr>
      </p:pic>
      <p:sp>
        <p:nvSpPr>
          <p:cNvPr id="5" name="Title 4"/>
          <p:cNvSpPr>
            <a:spLocks noGrp="1"/>
          </p:cNvSpPr>
          <p:nvPr>
            <p:ph type="title" idx="4294967295"/>
          </p:nvPr>
        </p:nvSpPr>
        <p:spPr>
          <a:xfrm>
            <a:off x="1524000" y="76200"/>
            <a:ext cx="9144000" cy="1143000"/>
          </a:xfrm>
        </p:spPr>
        <p:txBody>
          <a:bodyPr>
            <a:normAutofit/>
          </a:bodyPr>
          <a:lstStyle/>
          <a:p>
            <a:pPr algn="ctr"/>
            <a:r>
              <a:rPr lang="en-US" sz="3400" dirty="0"/>
              <a:t>Research by Dr. Johnson</a:t>
            </a:r>
          </a:p>
        </p:txBody>
      </p:sp>
      <p:sp>
        <p:nvSpPr>
          <p:cNvPr id="11" name="TextBox 10"/>
          <p:cNvSpPr txBox="1"/>
          <p:nvPr/>
        </p:nvSpPr>
        <p:spPr>
          <a:xfrm>
            <a:off x="6172200" y="6400801"/>
            <a:ext cx="1390124"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a:solidFill>
                  <a:srgbClr val="FFFFFF"/>
                </a:solidFill>
                <a:effectLst>
                  <a:outerShdw blurRad="50800" dist="38100" dir="2700000">
                    <a:srgbClr val="000000">
                      <a:alpha val="43000"/>
                    </a:srgbClr>
                  </a:outerShdw>
                </a:effectLst>
              </a:rPr>
              <a:t>Red Salamander</a:t>
            </a:r>
          </a:p>
        </p:txBody>
      </p:sp>
      <p:sp>
        <p:nvSpPr>
          <p:cNvPr id="7" name="TextBox 6"/>
          <p:cNvSpPr txBox="1"/>
          <p:nvPr/>
        </p:nvSpPr>
        <p:spPr>
          <a:xfrm>
            <a:off x="3733800" y="1371601"/>
            <a:ext cx="2274982"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a:solidFill>
                  <a:srgbClr val="FFFFFF"/>
                </a:solidFill>
                <a:effectLst>
                  <a:outerShdw blurRad="50800" dist="38100" dir="2700000">
                    <a:srgbClr val="000000">
                      <a:alpha val="43000"/>
                    </a:srgbClr>
                  </a:outerShdw>
                </a:effectLst>
              </a:rPr>
              <a:t>California Tiger Salamander</a:t>
            </a:r>
          </a:p>
        </p:txBody>
      </p:sp>
      <p:sp>
        <p:nvSpPr>
          <p:cNvPr id="9" name="TextBox 8"/>
          <p:cNvSpPr txBox="1"/>
          <p:nvPr/>
        </p:nvSpPr>
        <p:spPr>
          <a:xfrm>
            <a:off x="1752601" y="4038601"/>
            <a:ext cx="1005403"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a:solidFill>
                  <a:srgbClr val="FFFFFF"/>
                </a:solidFill>
                <a:effectLst>
                  <a:outerShdw blurRad="50800" dist="38100" dir="2700000">
                    <a:srgbClr val="000000">
                      <a:alpha val="43000"/>
                    </a:srgbClr>
                  </a:outerShdw>
                </a:effectLst>
              </a:rPr>
              <a:t>Hellbender</a:t>
            </a:r>
          </a:p>
        </p:txBody>
      </p:sp>
    </p:spTree>
    <p:extLst>
      <p:ext uri="{BB962C8B-B14F-4D97-AF65-F5344CB8AC3E}">
        <p14:creationId xmlns:p14="http://schemas.microsoft.com/office/powerpoint/2010/main" val="336334531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kevin.jpg"/>
          <p:cNvPicPr>
            <a:picLocks noChangeAspect="1"/>
          </p:cNvPicPr>
          <p:nvPr/>
        </p:nvPicPr>
        <p:blipFill>
          <a:blip r:embed="rId3" cstate="print"/>
          <a:stretch>
            <a:fillRect/>
          </a:stretch>
        </p:blipFill>
        <p:spPr>
          <a:xfrm>
            <a:off x="1752600" y="3632200"/>
            <a:ext cx="3149600" cy="3073400"/>
          </a:xfrm>
          <a:prstGeom prst="rect">
            <a:avLst/>
          </a:prstGeom>
        </p:spPr>
      </p:pic>
      <p:pic>
        <p:nvPicPr>
          <p:cNvPr id="20" name="Picture 19" descr="opacum1.jpg"/>
          <p:cNvPicPr>
            <a:picLocks noChangeAspect="1"/>
          </p:cNvPicPr>
          <p:nvPr/>
        </p:nvPicPr>
        <p:blipFill>
          <a:blip r:embed="rId4" cstate="print"/>
          <a:stretch>
            <a:fillRect/>
          </a:stretch>
        </p:blipFill>
        <p:spPr>
          <a:xfrm>
            <a:off x="4927600" y="5359400"/>
            <a:ext cx="5588000" cy="1346200"/>
          </a:xfrm>
          <a:prstGeom prst="rect">
            <a:avLst/>
          </a:prstGeom>
        </p:spPr>
      </p:pic>
      <p:sp>
        <p:nvSpPr>
          <p:cNvPr id="2" name="Title 1"/>
          <p:cNvSpPr>
            <a:spLocks noGrp="1"/>
          </p:cNvSpPr>
          <p:nvPr>
            <p:ph type="title" idx="4294967295"/>
          </p:nvPr>
        </p:nvSpPr>
        <p:spPr>
          <a:xfrm>
            <a:off x="1524000" y="76200"/>
            <a:ext cx="9144000" cy="1143000"/>
          </a:xfrm>
        </p:spPr>
        <p:txBody>
          <a:bodyPr>
            <a:normAutofit/>
          </a:bodyPr>
          <a:lstStyle/>
          <a:p>
            <a:pPr algn="ctr"/>
            <a:r>
              <a:rPr lang="en-US" sz="3400" dirty="0"/>
              <a:t>Graduate Research with Dr. Johnson</a:t>
            </a:r>
          </a:p>
        </p:txBody>
      </p:sp>
      <p:sp>
        <p:nvSpPr>
          <p:cNvPr id="6" name="TextBox 5"/>
          <p:cNvSpPr txBox="1"/>
          <p:nvPr/>
        </p:nvSpPr>
        <p:spPr>
          <a:xfrm>
            <a:off x="7164371" y="6400801"/>
            <a:ext cx="3352800" cy="276999"/>
          </a:xfrm>
          <a:prstGeom prst="rect">
            <a:avLst/>
          </a:prstGeom>
          <a:noFill/>
          <a:effectLst>
            <a:outerShdw blurRad="50800" dist="38100" dir="2700000">
              <a:srgbClr val="000000">
                <a:alpha val="43000"/>
              </a:srgbClr>
            </a:outerShdw>
          </a:effectLst>
        </p:spPr>
        <p:txBody>
          <a:bodyPr wrap="square" rtlCol="0">
            <a:spAutoFit/>
          </a:bodyPr>
          <a:lstStyle/>
          <a:p>
            <a:r>
              <a:rPr lang="en-US" sz="1200" b="1" dirty="0">
                <a:solidFill>
                  <a:prstClr val="white"/>
                </a:solidFill>
                <a:effectLst>
                  <a:outerShdw blurRad="50800" dist="38100" dir="2700000">
                    <a:srgbClr val="000000">
                      <a:alpha val="43000"/>
                    </a:srgbClr>
                  </a:outerShdw>
                </a:effectLst>
              </a:rPr>
              <a:t>Marbled Salamander (</a:t>
            </a:r>
            <a:r>
              <a:rPr lang="en-US" sz="1200" b="1" i="1" dirty="0" err="1">
                <a:solidFill>
                  <a:prstClr val="white"/>
                </a:solidFill>
                <a:effectLst>
                  <a:outerShdw blurRad="50800" dist="38100" dir="2700000">
                    <a:srgbClr val="000000">
                      <a:alpha val="43000"/>
                    </a:srgbClr>
                  </a:outerShdw>
                </a:effectLst>
              </a:rPr>
              <a:t>Ambystoma</a:t>
            </a:r>
            <a:r>
              <a:rPr lang="en-US" sz="1200" b="1" i="1" dirty="0">
                <a:solidFill>
                  <a:prstClr val="white"/>
                </a:solidFill>
                <a:effectLst>
                  <a:outerShdw blurRad="50800" dist="38100" dir="2700000">
                    <a:srgbClr val="000000">
                      <a:alpha val="43000"/>
                    </a:srgbClr>
                  </a:outerShdw>
                </a:effectLst>
              </a:rPr>
              <a:t> </a:t>
            </a:r>
            <a:r>
              <a:rPr lang="en-US" sz="1200" b="1" i="1" dirty="0" err="1">
                <a:solidFill>
                  <a:prstClr val="white"/>
                </a:solidFill>
                <a:effectLst>
                  <a:outerShdw blurRad="50800" dist="38100" dir="2700000">
                    <a:srgbClr val="000000">
                      <a:alpha val="43000"/>
                    </a:srgbClr>
                  </a:outerShdw>
                </a:effectLst>
              </a:rPr>
              <a:t>opacum</a:t>
            </a:r>
            <a:r>
              <a:rPr lang="en-US" sz="1200" b="1" dirty="0">
                <a:solidFill>
                  <a:prstClr val="white"/>
                </a:solidFill>
                <a:effectLst>
                  <a:outerShdw blurRad="50800" dist="38100" dir="2700000">
                    <a:srgbClr val="000000">
                      <a:alpha val="43000"/>
                    </a:srgbClr>
                  </a:outerShdw>
                </a:effectLst>
              </a:rPr>
              <a:t>)</a:t>
            </a:r>
          </a:p>
        </p:txBody>
      </p:sp>
      <p:pic>
        <p:nvPicPr>
          <p:cNvPr id="13" name="Picture 12" descr="MammothCave.jpg"/>
          <p:cNvPicPr>
            <a:picLocks noChangeAspect="1"/>
          </p:cNvPicPr>
          <p:nvPr/>
        </p:nvPicPr>
        <p:blipFill>
          <a:blip r:embed="rId5" cstate="print"/>
          <a:srcRect l="8994" t="13390" r="18695" b="14815"/>
          <a:stretch>
            <a:fillRect/>
          </a:stretch>
        </p:blipFill>
        <p:spPr>
          <a:xfrm>
            <a:off x="4953000" y="1295400"/>
            <a:ext cx="5562600" cy="4038600"/>
          </a:xfrm>
          <a:prstGeom prst="rect">
            <a:avLst/>
          </a:prstGeom>
        </p:spPr>
      </p:pic>
      <p:cxnSp>
        <p:nvCxnSpPr>
          <p:cNvPr id="15" name="Straight Arrow Connector 14"/>
          <p:cNvCxnSpPr/>
          <p:nvPr/>
        </p:nvCxnSpPr>
        <p:spPr>
          <a:xfrm rot="16200000" flipH="1">
            <a:off x="6057900" y="3162300"/>
            <a:ext cx="1524000" cy="9906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7543800" y="3810000"/>
            <a:ext cx="990600" cy="6858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8115300" y="4381500"/>
            <a:ext cx="10668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620000" y="4495800"/>
            <a:ext cx="18288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8839200" y="3276600"/>
            <a:ext cx="685800" cy="3810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924800" y="3124200"/>
            <a:ext cx="16002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400800" y="2819400"/>
            <a:ext cx="1143000" cy="2286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9105900" y="3771900"/>
            <a:ext cx="9144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839200" y="3810000"/>
            <a:ext cx="609600" cy="5334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067300" y="1384301"/>
            <a:ext cx="5334000" cy="646331"/>
          </a:xfrm>
          <a:prstGeom prst="rect">
            <a:avLst/>
          </a:prstGeom>
          <a:solidFill>
            <a:schemeClr val="bg1">
              <a:alpha val="80000"/>
            </a:schemeClr>
          </a:solidFill>
        </p:spPr>
        <p:txBody>
          <a:bodyPr wrap="square" rtlCol="0">
            <a:spAutoFit/>
          </a:bodyPr>
          <a:lstStyle/>
          <a:p>
            <a:r>
              <a:rPr lang="en-US" dirty="0">
                <a:solidFill>
                  <a:prstClr val="black"/>
                </a:solidFill>
              </a:rPr>
              <a:t>Landscape Genetics = Understanding patterns of gene flow</a:t>
            </a:r>
          </a:p>
        </p:txBody>
      </p:sp>
      <p:sp>
        <p:nvSpPr>
          <p:cNvPr id="43" name="Rectangle 42"/>
          <p:cNvSpPr/>
          <p:nvPr/>
        </p:nvSpPr>
        <p:spPr>
          <a:xfrm>
            <a:off x="1828800" y="6248400"/>
            <a:ext cx="2438400" cy="369332"/>
          </a:xfrm>
          <a:prstGeom prst="rect">
            <a:avLst/>
          </a:prstGeom>
          <a:solidFill>
            <a:srgbClr val="FFFFFF">
              <a:alpha val="80000"/>
            </a:srgbClr>
          </a:solidFill>
        </p:spPr>
        <p:txBody>
          <a:bodyPr wrap="square">
            <a:spAutoFit/>
          </a:bodyPr>
          <a:lstStyle/>
          <a:p>
            <a:r>
              <a:rPr lang="en-US" dirty="0">
                <a:solidFill>
                  <a:prstClr val="black"/>
                </a:solidFill>
              </a:rPr>
              <a:t>Salamander hunting</a:t>
            </a:r>
          </a:p>
        </p:txBody>
      </p:sp>
      <p:pic>
        <p:nvPicPr>
          <p:cNvPr id="21" name="Picture 20" descr="opacumhead.jpg"/>
          <p:cNvPicPr>
            <a:picLocks noChangeAspect="1"/>
          </p:cNvPicPr>
          <p:nvPr/>
        </p:nvPicPr>
        <p:blipFill>
          <a:blip r:embed="rId6" cstate="print"/>
          <a:stretch>
            <a:fillRect/>
          </a:stretch>
        </p:blipFill>
        <p:spPr>
          <a:xfrm>
            <a:off x="1752600" y="1295400"/>
            <a:ext cx="3149600" cy="2311400"/>
          </a:xfrm>
          <a:prstGeom prst="rect">
            <a:avLst/>
          </a:prstGeom>
        </p:spPr>
      </p:pic>
    </p:spTree>
    <p:extLst>
      <p:ext uri="{BB962C8B-B14F-4D97-AF65-F5344CB8AC3E}">
        <p14:creationId xmlns:p14="http://schemas.microsoft.com/office/powerpoint/2010/main" val="12629938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SCN2453small.jpg"/>
          <p:cNvPicPr>
            <a:picLocks noChangeAspect="1"/>
          </p:cNvPicPr>
          <p:nvPr/>
        </p:nvPicPr>
        <p:blipFill>
          <a:blip r:embed="rId3" cstate="print"/>
          <a:srcRect t="23809" b="3810"/>
          <a:stretch>
            <a:fillRect/>
          </a:stretch>
        </p:blipFill>
        <p:spPr>
          <a:xfrm>
            <a:off x="1675298" y="3810000"/>
            <a:ext cx="5335102" cy="2895600"/>
          </a:xfrm>
          <a:prstGeom prst="rect">
            <a:avLst/>
          </a:prstGeom>
        </p:spPr>
      </p:pic>
      <p:pic>
        <p:nvPicPr>
          <p:cNvPr id="18" name="Picture 17" descr="DSCN9118small.jpg"/>
          <p:cNvPicPr>
            <a:picLocks noChangeAspect="1"/>
          </p:cNvPicPr>
          <p:nvPr/>
        </p:nvPicPr>
        <p:blipFill>
          <a:blip r:embed="rId4" cstate="print"/>
          <a:srcRect b="27907"/>
          <a:stretch>
            <a:fillRect/>
          </a:stretch>
        </p:blipFill>
        <p:spPr>
          <a:xfrm>
            <a:off x="1655200" y="1371600"/>
            <a:ext cx="4517000" cy="2362200"/>
          </a:xfrm>
          <a:prstGeom prst="rect">
            <a:avLst/>
          </a:prstGeom>
        </p:spPr>
      </p:pic>
      <p:pic>
        <p:nvPicPr>
          <p:cNvPr id="16" name="Picture 15" descr="P1000158small.jpg"/>
          <p:cNvPicPr>
            <a:picLocks noChangeAspect="1"/>
          </p:cNvPicPr>
          <p:nvPr/>
        </p:nvPicPr>
        <p:blipFill>
          <a:blip r:embed="rId5" cstate="print"/>
          <a:srcRect l="4500" t="12000" r="11500" b="26000"/>
          <a:stretch>
            <a:fillRect/>
          </a:stretch>
        </p:blipFill>
        <p:spPr>
          <a:xfrm>
            <a:off x="6248400" y="1371600"/>
            <a:ext cx="4267200" cy="2362200"/>
          </a:xfrm>
          <a:prstGeom prst="rect">
            <a:avLst/>
          </a:prstGeom>
        </p:spPr>
      </p:pic>
      <p:sp>
        <p:nvSpPr>
          <p:cNvPr id="2" name="Title 1"/>
          <p:cNvSpPr>
            <a:spLocks noGrp="1"/>
          </p:cNvSpPr>
          <p:nvPr>
            <p:ph type="title" idx="4294967295"/>
          </p:nvPr>
        </p:nvSpPr>
        <p:spPr>
          <a:xfrm>
            <a:off x="1524000" y="76200"/>
            <a:ext cx="9144000" cy="1143000"/>
          </a:xfrm>
        </p:spPr>
        <p:txBody>
          <a:bodyPr>
            <a:noAutofit/>
          </a:bodyPr>
          <a:lstStyle/>
          <a:p>
            <a:pPr algn="ctr"/>
            <a:r>
              <a:rPr lang="en-US" sz="3400" dirty="0"/>
              <a:t>Undergraduate Research with Dr. Johnson</a:t>
            </a:r>
          </a:p>
        </p:txBody>
      </p:sp>
      <p:sp>
        <p:nvSpPr>
          <p:cNvPr id="9" name="TextBox 8"/>
          <p:cNvSpPr txBox="1"/>
          <p:nvPr/>
        </p:nvSpPr>
        <p:spPr>
          <a:xfrm>
            <a:off x="3505200" y="1434445"/>
            <a:ext cx="2590800" cy="369332"/>
          </a:xfrm>
          <a:prstGeom prst="rect">
            <a:avLst/>
          </a:prstGeom>
          <a:solidFill>
            <a:srgbClr val="FFFFFF">
              <a:alpha val="80000"/>
            </a:srgbClr>
          </a:solidFill>
        </p:spPr>
        <p:txBody>
          <a:bodyPr wrap="square" rtlCol="0">
            <a:spAutoFit/>
          </a:bodyPr>
          <a:lstStyle/>
          <a:p>
            <a:r>
              <a:rPr lang="en-US" dirty="0">
                <a:solidFill>
                  <a:prstClr val="black"/>
                </a:solidFill>
              </a:rPr>
              <a:t>Live Animal Lab Work</a:t>
            </a:r>
          </a:p>
        </p:txBody>
      </p:sp>
      <p:sp>
        <p:nvSpPr>
          <p:cNvPr id="11" name="TextBox 10"/>
          <p:cNvSpPr txBox="1"/>
          <p:nvPr/>
        </p:nvSpPr>
        <p:spPr>
          <a:xfrm>
            <a:off x="1752600" y="6260068"/>
            <a:ext cx="1371600" cy="369332"/>
          </a:xfrm>
          <a:prstGeom prst="rect">
            <a:avLst/>
          </a:prstGeom>
          <a:solidFill>
            <a:srgbClr val="FFFFFF">
              <a:alpha val="80000"/>
            </a:srgbClr>
          </a:solidFill>
        </p:spPr>
        <p:txBody>
          <a:bodyPr wrap="square" rtlCol="0">
            <a:spAutoFit/>
          </a:bodyPr>
          <a:lstStyle/>
          <a:p>
            <a:r>
              <a:rPr lang="en-US" dirty="0">
                <a:solidFill>
                  <a:prstClr val="black"/>
                </a:solidFill>
              </a:rPr>
              <a:t>Field Work</a:t>
            </a:r>
          </a:p>
        </p:txBody>
      </p:sp>
      <p:sp>
        <p:nvSpPr>
          <p:cNvPr id="12" name="Rectangle 11"/>
          <p:cNvSpPr/>
          <p:nvPr/>
        </p:nvSpPr>
        <p:spPr>
          <a:xfrm>
            <a:off x="6324600" y="3288268"/>
            <a:ext cx="2362200" cy="369332"/>
          </a:xfrm>
          <a:prstGeom prst="rect">
            <a:avLst/>
          </a:prstGeom>
          <a:solidFill>
            <a:srgbClr val="FFFFFF">
              <a:alpha val="80000"/>
            </a:srgbClr>
          </a:solidFill>
        </p:spPr>
        <p:txBody>
          <a:bodyPr wrap="square">
            <a:spAutoFit/>
          </a:bodyPr>
          <a:lstStyle/>
          <a:p>
            <a:r>
              <a:rPr lang="en-US" dirty="0">
                <a:solidFill>
                  <a:prstClr val="black"/>
                </a:solidFill>
              </a:rPr>
              <a:t>Molecular Lab Work</a:t>
            </a:r>
          </a:p>
        </p:txBody>
      </p:sp>
      <p:pic>
        <p:nvPicPr>
          <p:cNvPr id="14" name="Picture 13" descr="285103_10150284823762236_510797235_7687537_4770090_n.jpg"/>
          <p:cNvPicPr>
            <a:picLocks noChangeAspect="1"/>
          </p:cNvPicPr>
          <p:nvPr/>
        </p:nvPicPr>
        <p:blipFill>
          <a:blip r:embed="rId6" cstate="print"/>
          <a:srcRect t="8096" b="33174"/>
          <a:stretch>
            <a:fillRect/>
          </a:stretch>
        </p:blipFill>
        <p:spPr>
          <a:xfrm>
            <a:off x="7086600" y="3810000"/>
            <a:ext cx="3429000" cy="2895601"/>
          </a:xfrm>
          <a:prstGeom prst="rect">
            <a:avLst/>
          </a:prstGeom>
        </p:spPr>
      </p:pic>
      <p:sp>
        <p:nvSpPr>
          <p:cNvPr id="13" name="TextBox 12"/>
          <p:cNvSpPr txBox="1"/>
          <p:nvPr/>
        </p:nvSpPr>
        <p:spPr>
          <a:xfrm>
            <a:off x="7162800" y="6248400"/>
            <a:ext cx="2438400" cy="369332"/>
          </a:xfrm>
          <a:prstGeom prst="rect">
            <a:avLst/>
          </a:prstGeom>
          <a:solidFill>
            <a:srgbClr val="FFFFFF">
              <a:alpha val="80000"/>
            </a:srgbClr>
          </a:solidFill>
        </p:spPr>
        <p:txBody>
          <a:bodyPr wrap="square" rtlCol="0">
            <a:spAutoFit/>
          </a:bodyPr>
          <a:lstStyle/>
          <a:p>
            <a:r>
              <a:rPr lang="en-US" dirty="0">
                <a:solidFill>
                  <a:prstClr val="black"/>
                </a:solidFill>
              </a:rPr>
              <a:t>Presenting Research</a:t>
            </a:r>
          </a:p>
        </p:txBody>
      </p:sp>
    </p:spTree>
    <p:extLst>
      <p:ext uri="{BB962C8B-B14F-4D97-AF65-F5344CB8AC3E}">
        <p14:creationId xmlns:p14="http://schemas.microsoft.com/office/powerpoint/2010/main" val="34413051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56250" y="0"/>
            <a:ext cx="5111750" cy="6858000"/>
          </a:xfrm>
        </p:spPr>
        <p:txBody>
          <a:bodyPr>
            <a:normAutofit fontScale="92500"/>
          </a:bodyPr>
          <a:lstStyle/>
          <a:p>
            <a:pPr marL="0" indent="0" algn="r">
              <a:buNone/>
            </a:pPr>
            <a:r>
              <a:rPr lang="en-US" sz="3600" b="1" dirty="0">
                <a:solidFill>
                  <a:schemeClr val="bg1"/>
                </a:solidFill>
                <a:latin typeface="+mj-lt"/>
              </a:rPr>
              <a:t>Rodney King, Ph.D.</a:t>
            </a:r>
            <a:r>
              <a:rPr lang="en-US" sz="3200" b="1" dirty="0">
                <a:solidFill>
                  <a:schemeClr val="bg1"/>
                </a:solidFill>
                <a:latin typeface="+mj-lt"/>
              </a:rPr>
              <a:t/>
            </a:r>
            <a:br>
              <a:rPr lang="en-US" sz="3200" b="1" dirty="0">
                <a:solidFill>
                  <a:schemeClr val="bg1"/>
                </a:solidFill>
                <a:latin typeface="+mj-lt"/>
              </a:rPr>
            </a:br>
            <a:r>
              <a:rPr lang="en-US" sz="3200" b="1" dirty="0">
                <a:solidFill>
                  <a:schemeClr val="bg1"/>
                </a:solidFill>
                <a:latin typeface="+mj-lt"/>
              </a:rPr>
              <a:t>Medical College of VA, </a:t>
            </a:r>
          </a:p>
          <a:p>
            <a:pPr marL="0" indent="0" algn="r">
              <a:buNone/>
            </a:pPr>
            <a:r>
              <a:rPr lang="en-US" sz="3200" b="1" dirty="0">
                <a:solidFill>
                  <a:schemeClr val="bg1"/>
                </a:solidFill>
                <a:latin typeface="+mj-lt"/>
              </a:rPr>
              <a:t>VA Commonwealth Univ., </a:t>
            </a:r>
          </a:p>
          <a:p>
            <a:pPr marL="0" indent="0" algn="r">
              <a:buNone/>
            </a:pPr>
            <a:r>
              <a:rPr lang="en-US" sz="3200" b="1" dirty="0">
                <a:solidFill>
                  <a:schemeClr val="bg1"/>
                </a:solidFill>
                <a:latin typeface="+mj-lt"/>
              </a:rPr>
              <a:t>Professor</a:t>
            </a:r>
            <a:endParaRPr lang="en-US" sz="2400" b="1" dirty="0">
              <a:solidFill>
                <a:schemeClr val="bg1"/>
              </a:solidFill>
              <a:latin typeface="+mj-lt"/>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109728" indent="0" algn="ctr">
              <a:buNone/>
            </a:pPr>
            <a:endParaRPr lang="en-US" sz="2400" b="1" u="sng" dirty="0"/>
          </a:p>
          <a:p>
            <a:pPr marL="109728" indent="0" algn="ctr">
              <a:buNone/>
            </a:pPr>
            <a:r>
              <a:rPr lang="en-US" sz="2400" b="1" u="sng" dirty="0"/>
              <a:t>Bio</a:t>
            </a:r>
          </a:p>
          <a:p>
            <a:r>
              <a:rPr lang="en-US" sz="2400" b="1" dirty="0"/>
              <a:t>Ph.D.</a:t>
            </a:r>
            <a:r>
              <a:rPr lang="en-US" sz="2400" dirty="0"/>
              <a:t>  Med. Coll. of VA, VCU</a:t>
            </a:r>
          </a:p>
          <a:p>
            <a:r>
              <a:rPr lang="en-US" sz="2400" b="1" dirty="0"/>
              <a:t>B.S</a:t>
            </a:r>
            <a:r>
              <a:rPr lang="en-US" sz="2400" dirty="0"/>
              <a:t>.  Virginia Tech </a:t>
            </a:r>
          </a:p>
          <a:p>
            <a:pPr marL="0" indent="0" algn="r">
              <a:buNone/>
            </a:pPr>
            <a:endParaRPr lang="en-US" b="1" dirty="0">
              <a:solidFill>
                <a:schemeClr val="bg1"/>
              </a:solidFill>
            </a:endParaRPr>
          </a:p>
        </p:txBody>
      </p:sp>
      <p:sp>
        <p:nvSpPr>
          <p:cNvPr id="4" name="Text Placeholder 3"/>
          <p:cNvSpPr>
            <a:spLocks noGrp="1"/>
          </p:cNvSpPr>
          <p:nvPr>
            <p:ph type="body" sz="half" idx="4294967295"/>
          </p:nvPr>
        </p:nvSpPr>
        <p:spPr>
          <a:xfrm>
            <a:off x="1524000" y="533400"/>
            <a:ext cx="4572000" cy="6324600"/>
          </a:xfrm>
        </p:spPr>
        <p:txBody>
          <a:bodyPr>
            <a:noAutofit/>
          </a:bodyPr>
          <a:lstStyle/>
          <a:p>
            <a:pPr marL="109728" indent="0" algn="ctr">
              <a:buNone/>
            </a:pPr>
            <a:endParaRPr lang="en-US" sz="2000" b="1" u="sng" dirty="0"/>
          </a:p>
          <a:p>
            <a:pPr marL="109728" indent="0" algn="ctr">
              <a:buNone/>
            </a:pPr>
            <a:r>
              <a:rPr lang="en-US" sz="2000" b="1" u="sng" dirty="0"/>
              <a:t>Courses</a:t>
            </a:r>
          </a:p>
          <a:p>
            <a:pPr lvl="0">
              <a:buClr>
                <a:srgbClr val="C00000"/>
              </a:buClr>
              <a:buNone/>
            </a:pPr>
            <a:r>
              <a:rPr lang="en-US" sz="2000" b="1" dirty="0">
                <a:solidFill>
                  <a:prstClr val="white"/>
                </a:solidFill>
              </a:rPr>
              <a:t>BIOL 212 </a:t>
            </a:r>
            <a:r>
              <a:rPr lang="en-US" sz="2000" dirty="0">
                <a:solidFill>
                  <a:prstClr val="white"/>
                </a:solidFill>
              </a:rPr>
              <a:t>Genome Discovery &amp; Exploration</a:t>
            </a:r>
          </a:p>
          <a:p>
            <a:pPr>
              <a:buNone/>
            </a:pPr>
            <a:r>
              <a:rPr lang="en-US" sz="2000" b="1" dirty="0"/>
              <a:t>BIOL 226/227 </a:t>
            </a:r>
            <a:r>
              <a:rPr lang="en-US" sz="2000" dirty="0"/>
              <a:t>Microbial Biology &amp; Diversity</a:t>
            </a:r>
          </a:p>
          <a:p>
            <a:pPr>
              <a:buNone/>
            </a:pPr>
            <a:r>
              <a:rPr lang="en-US" sz="2000" b="1" dirty="0"/>
              <a:t>BIOL 407 </a:t>
            </a:r>
            <a:r>
              <a:rPr lang="en-US" sz="2000" dirty="0"/>
              <a:t>Virology</a:t>
            </a:r>
          </a:p>
          <a:p>
            <a:pPr>
              <a:buNone/>
            </a:pPr>
            <a:r>
              <a:rPr lang="en-US" sz="2000" b="1" dirty="0"/>
              <a:t>BIOL 470 </a:t>
            </a:r>
            <a:r>
              <a:rPr lang="en-US" sz="2000" dirty="0"/>
              <a:t>Pathogenic Microbiology</a:t>
            </a:r>
          </a:p>
          <a:p>
            <a:pPr>
              <a:buNone/>
            </a:pPr>
            <a:r>
              <a:rPr lang="en-US" sz="2000" b="1" dirty="0"/>
              <a:t>BIOL 568</a:t>
            </a:r>
            <a:r>
              <a:rPr lang="en-US" sz="2000" dirty="0"/>
              <a:t> Advanced Microbiology</a:t>
            </a:r>
          </a:p>
          <a:p>
            <a:pPr>
              <a:buNone/>
            </a:pPr>
            <a:endParaRPr lang="en-US" sz="2000" dirty="0"/>
          </a:p>
          <a:p>
            <a:pPr>
              <a:buNone/>
            </a:pPr>
            <a:endParaRPr lang="en-US" sz="2000" dirty="0"/>
          </a:p>
          <a:p>
            <a:pPr marL="109728" indent="0" algn="ctr">
              <a:buNone/>
            </a:pPr>
            <a:r>
              <a:rPr lang="en-US" sz="2000" b="1" u="sng" dirty="0"/>
              <a:t>Research</a:t>
            </a:r>
          </a:p>
          <a:p>
            <a:pPr>
              <a:buNone/>
            </a:pPr>
            <a:r>
              <a:rPr lang="en-US" sz="2000" dirty="0"/>
              <a:t>Bacteriophage Biology </a:t>
            </a:r>
          </a:p>
          <a:p>
            <a:pPr>
              <a:buNone/>
            </a:pPr>
            <a:r>
              <a:rPr lang="en-US" sz="2000" dirty="0"/>
              <a:t>Regulation of Transcription</a:t>
            </a:r>
          </a:p>
        </p:txBody>
      </p:sp>
      <p:pic>
        <p:nvPicPr>
          <p:cNvPr id="2" name="Picture 1" descr="KingPictu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2133600"/>
            <a:ext cx="2362200" cy="314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71223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dirty="0" smtClean="0"/>
              <a:t>Research by Dr. King</a:t>
            </a:r>
            <a:endParaRPr lang="en-US" dirty="0"/>
          </a:p>
        </p:txBody>
      </p:sp>
      <p:sp>
        <p:nvSpPr>
          <p:cNvPr id="2" name="Rectangle 1"/>
          <p:cNvSpPr/>
          <p:nvPr/>
        </p:nvSpPr>
        <p:spPr>
          <a:xfrm>
            <a:off x="1524000" y="1524000"/>
            <a:ext cx="5029200" cy="3416320"/>
          </a:xfrm>
          <a:prstGeom prst="rect">
            <a:avLst/>
          </a:prstGeom>
        </p:spPr>
        <p:txBody>
          <a:bodyPr wrap="square">
            <a:spAutoFit/>
          </a:bodyPr>
          <a:lstStyle/>
          <a:p>
            <a:r>
              <a:rPr lang="en-US" b="1" dirty="0">
                <a:solidFill>
                  <a:prstClr val="black"/>
                </a:solidFill>
              </a:rPr>
              <a:t>Research Interests</a:t>
            </a:r>
            <a:r>
              <a:rPr lang="en-US" dirty="0">
                <a:solidFill>
                  <a:prstClr val="black"/>
                </a:solidFill>
              </a:rPr>
              <a:t>:  </a:t>
            </a:r>
          </a:p>
          <a:p>
            <a:pPr marL="285750" indent="-285750">
              <a:buFont typeface="Arial" pitchFamily="34" charset="0"/>
              <a:buChar char="•"/>
            </a:pPr>
            <a:r>
              <a:rPr lang="en-US" dirty="0">
                <a:solidFill>
                  <a:prstClr val="black"/>
                </a:solidFill>
              </a:rPr>
              <a:t>Bacterial and Bacteriophage genetics</a:t>
            </a:r>
          </a:p>
          <a:p>
            <a:pPr marL="285750" indent="-285750">
              <a:buFont typeface="Arial" pitchFamily="34" charset="0"/>
              <a:buChar char="•"/>
            </a:pPr>
            <a:r>
              <a:rPr lang="en-US" dirty="0">
                <a:solidFill>
                  <a:prstClr val="black"/>
                </a:solidFill>
              </a:rPr>
              <a:t>Bacteriophage biology</a:t>
            </a:r>
          </a:p>
          <a:p>
            <a:pPr marL="285750" indent="-285750">
              <a:buFont typeface="Arial" pitchFamily="34" charset="0"/>
              <a:buChar char="•"/>
            </a:pPr>
            <a:r>
              <a:rPr lang="en-US" dirty="0">
                <a:solidFill>
                  <a:prstClr val="black"/>
                </a:solidFill>
              </a:rPr>
              <a:t>Control of transcription elongation and termination</a:t>
            </a:r>
          </a:p>
          <a:p>
            <a:endParaRPr lang="en-US" b="1" dirty="0">
              <a:solidFill>
                <a:prstClr val="black"/>
              </a:solidFill>
            </a:endParaRPr>
          </a:p>
          <a:p>
            <a:endParaRPr lang="en-US" b="1" dirty="0">
              <a:solidFill>
                <a:prstClr val="black"/>
              </a:solidFill>
            </a:endParaRPr>
          </a:p>
          <a:p>
            <a:r>
              <a:rPr lang="en-US" b="1" dirty="0">
                <a:solidFill>
                  <a:prstClr val="black"/>
                </a:solidFill>
              </a:rPr>
              <a:t>Current Projects</a:t>
            </a:r>
            <a:r>
              <a:rPr lang="en-US" dirty="0">
                <a:solidFill>
                  <a:prstClr val="black"/>
                </a:solidFill>
              </a:rPr>
              <a:t>:  </a:t>
            </a:r>
          </a:p>
          <a:p>
            <a:pPr marL="285750" indent="-285750">
              <a:buFont typeface="Arial" pitchFamily="34" charset="0"/>
              <a:buChar char="•"/>
            </a:pPr>
            <a:r>
              <a:rPr lang="en-US" dirty="0">
                <a:solidFill>
                  <a:prstClr val="black"/>
                </a:solidFill>
              </a:rPr>
              <a:t>Identification and characterization of RNA based transcription </a:t>
            </a:r>
            <a:r>
              <a:rPr lang="en-US" dirty="0" err="1">
                <a:solidFill>
                  <a:prstClr val="black"/>
                </a:solidFill>
              </a:rPr>
              <a:t>antiterminators</a:t>
            </a:r>
            <a:endParaRPr lang="en-US" dirty="0">
              <a:solidFill>
                <a:prstClr val="black"/>
              </a:solidFill>
            </a:endParaRPr>
          </a:p>
          <a:p>
            <a:pPr marL="285750" indent="-285750">
              <a:buFont typeface="Arial" pitchFamily="34" charset="0"/>
              <a:buChar char="•"/>
            </a:pPr>
            <a:r>
              <a:rPr lang="en-US" dirty="0">
                <a:solidFill>
                  <a:prstClr val="black"/>
                </a:solidFill>
              </a:rPr>
              <a:t>Genomic analysis of Bacteriophages</a:t>
            </a:r>
          </a:p>
          <a:p>
            <a:pPr marL="285750" indent="-285750">
              <a:buFont typeface="Arial" pitchFamily="34" charset="0"/>
              <a:buChar char="•"/>
            </a:pPr>
            <a:r>
              <a:rPr lang="en-US" dirty="0">
                <a:solidFill>
                  <a:prstClr val="black"/>
                </a:solidFill>
              </a:rPr>
              <a:t>Phage-host interactions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457200"/>
            <a:ext cx="2895600" cy="2895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286000"/>
            <a:ext cx="2838450" cy="2838450"/>
          </a:xfrm>
          <a:prstGeom prst="rect">
            <a:avLst/>
          </a:prstGeom>
          <a:ln>
            <a:noFill/>
          </a:ln>
          <a:effectLst>
            <a:outerShdw blurRad="292100" dist="139700" dir="2700000" algn="tl" rotWithShape="0">
              <a:srgbClr val="333333">
                <a:alpha val="65000"/>
              </a:srgbClr>
            </a:outerShdw>
          </a:effectLst>
        </p:spPr>
      </p:pic>
      <p:pic>
        <p:nvPicPr>
          <p:cNvPr id="6" name="Picture 3" descr="ZincFinger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4267201"/>
            <a:ext cx="2851302" cy="2362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6" descr="C:\Documents and Settings\wkuuser\Desktop\EAC Meeting Monday October 11, 2010\HK75TEM.jpg"/>
          <p:cNvPicPr>
            <a:picLocks noChangeAspect="1" noChangeArrowheads="1"/>
          </p:cNvPicPr>
          <p:nvPr/>
        </p:nvPicPr>
        <p:blipFill>
          <a:blip r:embed="rId5" cstate="print"/>
          <a:srcRect/>
          <a:stretch>
            <a:fillRect/>
          </a:stretch>
        </p:blipFill>
        <p:spPr bwMode="auto">
          <a:xfrm>
            <a:off x="6553200" y="1524000"/>
            <a:ext cx="2133600" cy="3160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8355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sz="half" idx="1"/>
          </p:nvPr>
        </p:nvSpPr>
        <p:spPr>
          <a:xfrm>
            <a:off x="6906705" y="4800600"/>
            <a:ext cx="3761294" cy="2057400"/>
          </a:xfrm>
        </p:spPr>
        <p:txBody>
          <a:bodyPr>
            <a:noAutofit/>
          </a:bodyPr>
          <a:lstStyle/>
          <a:p>
            <a:pPr marL="0" indent="0" algn="ctr">
              <a:buNone/>
            </a:pPr>
            <a:endParaRPr lang="en-US" sz="1900" dirty="0">
              <a:solidFill>
                <a:schemeClr val="bg1"/>
              </a:solidFill>
            </a:endParaRPr>
          </a:p>
          <a:p>
            <a:pPr marL="0" indent="0" algn="ctr">
              <a:lnSpc>
                <a:spcPct val="80000"/>
              </a:lnSpc>
              <a:buNone/>
            </a:pPr>
            <a:r>
              <a:rPr lang="en-US" sz="1800" b="1" u="sng" dirty="0"/>
              <a:t>Bio</a:t>
            </a:r>
          </a:p>
          <a:p>
            <a:pPr marL="0" indent="0" algn="ctr">
              <a:lnSpc>
                <a:spcPct val="80000"/>
              </a:lnSpc>
              <a:buNone/>
            </a:pPr>
            <a:endParaRPr lang="en-US" sz="1800" b="1" u="sng" dirty="0"/>
          </a:p>
          <a:p>
            <a:pPr marL="0" indent="0">
              <a:lnSpc>
                <a:spcPct val="80000"/>
              </a:lnSpc>
              <a:buNone/>
            </a:pPr>
            <a:r>
              <a:rPr lang="en-US" sz="1800" b="1" dirty="0"/>
              <a:t>Ph.D.  Zoology</a:t>
            </a:r>
            <a:r>
              <a:rPr lang="en-US" sz="1800" dirty="0"/>
              <a:t>, University of Washington, </a:t>
            </a:r>
            <a:r>
              <a:rPr lang="en-US" sz="1800" dirty="0" err="1"/>
              <a:t>Seattle.WA</a:t>
            </a:r>
            <a:endParaRPr lang="en-US" sz="1800" dirty="0"/>
          </a:p>
          <a:p>
            <a:pPr marL="0" indent="0">
              <a:lnSpc>
                <a:spcPct val="80000"/>
              </a:lnSpc>
              <a:buNone/>
            </a:pPr>
            <a:r>
              <a:rPr lang="en-US" sz="1800" b="1" dirty="0"/>
              <a:t>B.A.  </a:t>
            </a:r>
            <a:r>
              <a:rPr lang="en-US" sz="1800" dirty="0"/>
              <a:t>Biology, Colby College, Waterville, ME</a:t>
            </a:r>
          </a:p>
        </p:txBody>
      </p:sp>
      <p:sp>
        <p:nvSpPr>
          <p:cNvPr id="3075" name="Text Placeholder 3"/>
          <p:cNvSpPr>
            <a:spLocks noGrp="1"/>
          </p:cNvSpPr>
          <p:nvPr>
            <p:ph sz="half" idx="2"/>
          </p:nvPr>
        </p:nvSpPr>
        <p:spPr>
          <a:xfrm>
            <a:off x="1524000" y="417286"/>
            <a:ext cx="5250730" cy="5638800"/>
          </a:xfrm>
        </p:spPr>
        <p:txBody>
          <a:bodyPr>
            <a:normAutofit lnSpcReduction="10000"/>
          </a:bodyPr>
          <a:lstStyle/>
          <a:p>
            <a:pPr marL="0" indent="0">
              <a:lnSpc>
                <a:spcPct val="80000"/>
              </a:lnSpc>
              <a:buNone/>
            </a:pPr>
            <a:endParaRPr lang="en-US" sz="1800" dirty="0">
              <a:solidFill>
                <a:schemeClr val="bg1"/>
              </a:solidFill>
            </a:endParaRPr>
          </a:p>
          <a:p>
            <a:pPr marL="0" indent="0">
              <a:lnSpc>
                <a:spcPct val="80000"/>
              </a:lnSpc>
              <a:buNone/>
            </a:pPr>
            <a:endParaRPr lang="en-US" sz="1800" dirty="0">
              <a:solidFill>
                <a:schemeClr val="bg1"/>
              </a:solidFill>
            </a:endParaRPr>
          </a:p>
          <a:p>
            <a:pPr marL="0" indent="0" algn="ctr">
              <a:lnSpc>
                <a:spcPct val="80000"/>
              </a:lnSpc>
              <a:buNone/>
            </a:pPr>
            <a:r>
              <a:rPr lang="en-US" sz="2400" b="1" u="sng" dirty="0"/>
              <a:t>Courses</a:t>
            </a:r>
          </a:p>
          <a:p>
            <a:pPr marL="0" indent="0">
              <a:lnSpc>
                <a:spcPct val="80000"/>
              </a:lnSpc>
              <a:buNone/>
            </a:pPr>
            <a:r>
              <a:rPr lang="en-US" sz="1800" b="1" dirty="0"/>
              <a:t>BIOL 131: </a:t>
            </a:r>
            <a:r>
              <a:rPr lang="en-US" sz="1800" dirty="0"/>
              <a:t>Human Anatomy &amp; Physiology I</a:t>
            </a:r>
          </a:p>
          <a:p>
            <a:pPr marL="0" indent="0">
              <a:lnSpc>
                <a:spcPct val="80000"/>
              </a:lnSpc>
              <a:buNone/>
            </a:pPr>
            <a:r>
              <a:rPr lang="en-US" sz="1800" b="1" dirty="0"/>
              <a:t>BIOL 464: </a:t>
            </a:r>
            <a:r>
              <a:rPr lang="en-US" sz="1800" dirty="0"/>
              <a:t>Endocrinology</a:t>
            </a:r>
          </a:p>
          <a:p>
            <a:pPr marL="0" indent="0">
              <a:lnSpc>
                <a:spcPct val="80000"/>
              </a:lnSpc>
              <a:buNone/>
            </a:pPr>
            <a:r>
              <a:rPr lang="en-US" sz="1800" b="1" dirty="0"/>
              <a:t>BIOL 326: Ornithology</a:t>
            </a:r>
          </a:p>
          <a:p>
            <a:pPr marL="0" indent="0">
              <a:lnSpc>
                <a:spcPct val="80000"/>
              </a:lnSpc>
              <a:buNone/>
            </a:pPr>
            <a:endParaRPr lang="en-US" sz="1800" dirty="0">
              <a:solidFill>
                <a:schemeClr val="bg1"/>
              </a:solidFill>
            </a:endParaRPr>
          </a:p>
          <a:p>
            <a:pPr marL="0" indent="0" algn="ctr">
              <a:lnSpc>
                <a:spcPct val="80000"/>
              </a:lnSpc>
              <a:buNone/>
            </a:pPr>
            <a:r>
              <a:rPr lang="en-US" sz="2400" b="1" u="sng" dirty="0"/>
              <a:t>Research</a:t>
            </a:r>
          </a:p>
          <a:p>
            <a:pPr marL="0" indent="0" algn="ctr">
              <a:lnSpc>
                <a:spcPct val="80000"/>
              </a:lnSpc>
              <a:buNone/>
            </a:pPr>
            <a:endParaRPr lang="en-US" sz="1800" b="1" u="sng" dirty="0"/>
          </a:p>
          <a:p>
            <a:pPr>
              <a:lnSpc>
                <a:spcPct val="80000"/>
              </a:lnSpc>
              <a:buFontTx/>
              <a:buChar char="-"/>
            </a:pPr>
            <a:r>
              <a:rPr lang="en-US" sz="1900" dirty="0"/>
              <a:t>Endocrine-Immune Interactions in Vertebrates</a:t>
            </a:r>
          </a:p>
          <a:p>
            <a:pPr>
              <a:lnSpc>
                <a:spcPct val="80000"/>
              </a:lnSpc>
              <a:buFontTx/>
              <a:buChar char="-"/>
            </a:pPr>
            <a:r>
              <a:rPr lang="en-US" sz="1900" dirty="0"/>
              <a:t>Hormonal Regulation of Inflammation during Sleep Loss</a:t>
            </a:r>
          </a:p>
          <a:p>
            <a:pPr>
              <a:lnSpc>
                <a:spcPct val="80000"/>
              </a:lnSpc>
              <a:buFontTx/>
              <a:buChar char="-"/>
            </a:pPr>
            <a:r>
              <a:rPr lang="en-US" sz="1900" dirty="0"/>
              <a:t>Comparative Evolution of Sickness Behavior and Inflammation</a:t>
            </a:r>
          </a:p>
          <a:p>
            <a:pPr>
              <a:lnSpc>
                <a:spcPct val="80000"/>
              </a:lnSpc>
              <a:buFontTx/>
              <a:buChar char="-"/>
            </a:pPr>
            <a:r>
              <a:rPr lang="en-US" sz="1900" dirty="0"/>
              <a:t>Ecological Immunology</a:t>
            </a:r>
          </a:p>
          <a:p>
            <a:pPr>
              <a:lnSpc>
                <a:spcPct val="80000"/>
              </a:lnSpc>
              <a:buFontTx/>
              <a:buChar char="-"/>
            </a:pPr>
            <a:r>
              <a:rPr lang="en-US" sz="1900" dirty="0"/>
              <a:t>Sleep/Wake Cycles and Chronobiology</a:t>
            </a:r>
          </a:p>
          <a:p>
            <a:pPr>
              <a:lnSpc>
                <a:spcPct val="80000"/>
              </a:lnSpc>
              <a:buFontTx/>
              <a:buChar char="-"/>
            </a:pPr>
            <a:r>
              <a:rPr lang="en-US" sz="1900" dirty="0"/>
              <a:t>Non-Invasive Measures of Stress Hormones</a:t>
            </a:r>
          </a:p>
          <a:p>
            <a:pPr>
              <a:lnSpc>
                <a:spcPct val="80000"/>
              </a:lnSpc>
              <a:buFontTx/>
              <a:buChar char="-"/>
            </a:pPr>
            <a:r>
              <a:rPr lang="en-US" sz="1900" dirty="0"/>
              <a:t>Regulation of Immune Function by Androgens</a:t>
            </a:r>
          </a:p>
          <a:p>
            <a:pPr>
              <a:lnSpc>
                <a:spcPct val="80000"/>
              </a:lnSpc>
              <a:buFontTx/>
              <a:buChar char="-"/>
            </a:pPr>
            <a:endParaRPr lang="en-US" sz="1800" dirty="0"/>
          </a:p>
          <a:p>
            <a:pPr>
              <a:lnSpc>
                <a:spcPct val="80000"/>
              </a:lnSpc>
              <a:buFontTx/>
              <a:buChar char="-"/>
            </a:pPr>
            <a:endParaRPr lang="en-US" sz="1800" dirty="0"/>
          </a:p>
          <a:p>
            <a:pPr>
              <a:lnSpc>
                <a:spcPct val="80000"/>
              </a:lnSpc>
              <a:buFontTx/>
              <a:buChar char="-"/>
            </a:pPr>
            <a:endParaRPr lang="en-US" sz="1800" dirty="0"/>
          </a:p>
        </p:txBody>
      </p:sp>
      <p:sp>
        <p:nvSpPr>
          <p:cNvPr id="2" name="Title 1"/>
          <p:cNvSpPr>
            <a:spLocks noGrp="1"/>
          </p:cNvSpPr>
          <p:nvPr>
            <p:ph type="title"/>
          </p:nvPr>
        </p:nvSpPr>
        <p:spPr>
          <a:xfrm>
            <a:off x="5615233" y="304800"/>
            <a:ext cx="5052767" cy="1295400"/>
          </a:xfrm>
        </p:spPr>
        <p:txBody>
          <a:bodyPr>
            <a:noAutofit/>
          </a:bodyPr>
          <a:lstStyle/>
          <a:p>
            <a:pPr algn="r"/>
            <a:r>
              <a:rPr lang="en-US" sz="3200" dirty="0">
                <a:solidFill>
                  <a:schemeClr val="tx1"/>
                </a:solidFill>
              </a:rPr>
              <a:t/>
            </a:r>
            <a:br>
              <a:rPr lang="en-US" sz="3200" dirty="0">
                <a:solidFill>
                  <a:schemeClr val="tx1"/>
                </a:solidFill>
              </a:rPr>
            </a:br>
            <a:r>
              <a:rPr lang="en-US" sz="3600" dirty="0">
                <a:solidFill>
                  <a:schemeClr val="bg1"/>
                </a:solidFill>
                <a:effectLst>
                  <a:outerShdw blurRad="38100" dist="38100" dir="2700000" algn="tl">
                    <a:srgbClr val="000000">
                      <a:alpha val="43137"/>
                    </a:srgbClr>
                  </a:outerShdw>
                </a:effectLst>
              </a:rPr>
              <a:t>Noah Ashley, Ph.D.</a:t>
            </a:r>
            <a:br>
              <a:rPr lang="en-US" sz="36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University of Washington</a:t>
            </a: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Assistant Professor</a:t>
            </a:r>
            <a:r>
              <a:rPr lang="en-US" sz="3200" dirty="0">
                <a:solidFill>
                  <a:schemeClr val="tx1"/>
                </a:solidFill>
                <a:effectLst>
                  <a:outerShdw blurRad="38100" dist="38100" dir="2700000" algn="tl" rotWithShape="0">
                    <a:srgbClr val="000000">
                      <a:alpha val="43137"/>
                    </a:srgbClr>
                  </a:outerShdw>
                </a:effectLst>
              </a:rPr>
              <a:t/>
            </a:r>
            <a:br>
              <a:rPr lang="en-US" sz="3200" dirty="0">
                <a:solidFill>
                  <a:schemeClr val="tx1"/>
                </a:solidFill>
                <a:effectLst>
                  <a:outerShdw blurRad="38100" dist="38100" dir="2700000" algn="tl" rotWithShape="0">
                    <a:srgbClr val="000000">
                      <a:alpha val="43137"/>
                    </a:srgbClr>
                  </a:outerShdw>
                </a:effectLst>
              </a:rPr>
            </a:br>
            <a:endParaRPr lang="en-US" sz="2400" dirty="0">
              <a:solidFill>
                <a:schemeClr val="tx1"/>
              </a:solidFill>
              <a:effectLst>
                <a:outerShdw blurRad="38100" dist="38100" dir="2700000" algn="tl" rotWithShape="0">
                  <a:srgbClr val="000000">
                    <a:alpha val="43137"/>
                  </a:srgbClr>
                </a:outerShdw>
              </a:effectLst>
            </a:endParaRPr>
          </a:p>
        </p:txBody>
      </p:sp>
      <p:pic>
        <p:nvPicPr>
          <p:cNvPr id="3" name="Picture 2"/>
          <p:cNvPicPr>
            <a:picLocks noChangeAspect="1"/>
          </p:cNvPicPr>
          <p:nvPr/>
        </p:nvPicPr>
        <p:blipFill>
          <a:blip r:embed="rId2"/>
          <a:stretch>
            <a:fillRect/>
          </a:stretch>
        </p:blipFill>
        <p:spPr>
          <a:xfrm>
            <a:off x="7534377" y="1981200"/>
            <a:ext cx="2430983" cy="3063038"/>
          </a:xfrm>
          <a:prstGeom prst="rect">
            <a:avLst/>
          </a:prstGeom>
        </p:spPr>
      </p:pic>
    </p:spTree>
    <p:extLst>
      <p:ext uri="{BB962C8B-B14F-4D97-AF65-F5344CB8AC3E}">
        <p14:creationId xmlns:p14="http://schemas.microsoft.com/office/powerpoint/2010/main" val="38021088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909" y="5005333"/>
            <a:ext cx="6408176" cy="1766498"/>
          </a:xfrm>
          <a:prstGeom prst="rect">
            <a:avLst/>
          </a:prstGeom>
        </p:spPr>
      </p:pic>
      <p:sp>
        <p:nvSpPr>
          <p:cNvPr id="2" name="Title 1"/>
          <p:cNvSpPr>
            <a:spLocks noGrp="1"/>
          </p:cNvSpPr>
          <p:nvPr>
            <p:ph type="title" idx="4294967295"/>
          </p:nvPr>
        </p:nvSpPr>
        <p:spPr>
          <a:xfrm>
            <a:off x="1524000" y="-76200"/>
            <a:ext cx="8229600" cy="990600"/>
          </a:xfrm>
        </p:spPr>
        <p:txBody>
          <a:bodyPr>
            <a:normAutofit fontScale="90000"/>
          </a:bodyPr>
          <a:lstStyle/>
          <a:p>
            <a:r>
              <a:rPr lang="en-US" dirty="0" smtClean="0"/>
              <a:t>Graduate Research with Dr. King</a:t>
            </a:r>
            <a:endParaRPr lang="en-US" dirty="0"/>
          </a:p>
        </p:txBody>
      </p:sp>
      <p:sp>
        <p:nvSpPr>
          <p:cNvPr id="3" name="Content Placeholder 2"/>
          <p:cNvSpPr>
            <a:spLocks noGrp="1"/>
          </p:cNvSpPr>
          <p:nvPr>
            <p:ph sz="half" idx="4294967295"/>
          </p:nvPr>
        </p:nvSpPr>
        <p:spPr>
          <a:xfrm>
            <a:off x="1740763" y="768594"/>
            <a:ext cx="5486400" cy="4525963"/>
          </a:xfrm>
        </p:spPr>
        <p:txBody>
          <a:bodyPr>
            <a:normAutofit/>
          </a:bodyPr>
          <a:lstStyle/>
          <a:p>
            <a:pPr marL="109728" indent="0">
              <a:buNone/>
            </a:pPr>
            <a:r>
              <a:rPr lang="en-US" dirty="0" smtClean="0"/>
              <a:t>Current Graduate Student:</a:t>
            </a:r>
          </a:p>
          <a:p>
            <a:pPr marL="109728" indent="0">
              <a:buNone/>
            </a:pPr>
            <a:r>
              <a:rPr lang="en-US" dirty="0" smtClean="0"/>
              <a:t>Amanda Staples</a:t>
            </a:r>
          </a:p>
          <a:p>
            <a:pPr marL="109728" indent="0">
              <a:buNone/>
            </a:pPr>
            <a:r>
              <a:rPr lang="en-US" sz="1600" dirty="0"/>
              <a:t>Discovery, isolation and characterization of bacteriophages that infect </a:t>
            </a:r>
            <a:r>
              <a:rPr lang="en-US" sz="1600" i="1" dirty="0" err="1"/>
              <a:t>Paenibacillus</a:t>
            </a:r>
            <a:r>
              <a:rPr lang="en-US" sz="1600" i="1" dirty="0"/>
              <a:t> larvae</a:t>
            </a:r>
            <a:r>
              <a:rPr lang="en-US" sz="1600" dirty="0"/>
              <a:t>, the causative agent of American Foulbrood Disease</a:t>
            </a:r>
          </a:p>
          <a:p>
            <a:pPr marL="109728" indent="0">
              <a:buNone/>
            </a:pPr>
            <a:endParaRPr lang="en-US" sz="1600" dirty="0"/>
          </a:p>
          <a:p>
            <a:pPr marL="109728" indent="0">
              <a:buNone/>
            </a:pPr>
            <a:r>
              <a:rPr lang="en-US" dirty="0" smtClean="0"/>
              <a:t>Previous Graduate Students:</a:t>
            </a:r>
          </a:p>
          <a:p>
            <a:pPr marL="109728" indent="0">
              <a:buNone/>
            </a:pPr>
            <a:r>
              <a:rPr lang="en-US" sz="1600" dirty="0"/>
              <a:t>Amanda Seaton</a:t>
            </a:r>
          </a:p>
          <a:p>
            <a:pPr marL="109728" indent="0">
              <a:buNone/>
            </a:pPr>
            <a:r>
              <a:rPr lang="en-US" sz="1600" dirty="0"/>
              <a:t>Ali Wright</a:t>
            </a:r>
          </a:p>
          <a:p>
            <a:pPr marL="109728" indent="0">
              <a:buNone/>
            </a:pPr>
            <a:r>
              <a:rPr lang="en-US" sz="1600" dirty="0" err="1"/>
              <a:t>Chandrika</a:t>
            </a:r>
            <a:r>
              <a:rPr lang="en-US" sz="1600" dirty="0"/>
              <a:t> </a:t>
            </a:r>
            <a:r>
              <a:rPr lang="en-US" sz="1600" dirty="0" err="1"/>
              <a:t>Kunapuli</a:t>
            </a:r>
            <a:endParaRPr lang="en-US" sz="1600" dirty="0"/>
          </a:p>
          <a:p>
            <a:pPr marL="109728" indent="0">
              <a:buNone/>
            </a:pPr>
            <a:r>
              <a:rPr lang="en-US" sz="1600" dirty="0" err="1"/>
              <a:t>Maduri</a:t>
            </a:r>
            <a:r>
              <a:rPr lang="en-US" sz="1600" dirty="0"/>
              <a:t> </a:t>
            </a:r>
            <a:r>
              <a:rPr lang="en-US" sz="1600" dirty="0" err="1"/>
              <a:t>Janalagadda</a:t>
            </a:r>
            <a:endParaRPr lang="en-US" sz="1600" dirty="0"/>
          </a:p>
        </p:txBody>
      </p:sp>
      <p:pic>
        <p:nvPicPr>
          <p:cNvPr id="4" name="Picture 3" descr="Screen shot 2012-01-29 at 9.39.1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1" y="3581400"/>
            <a:ext cx="1752599" cy="2202046"/>
          </a:xfrm>
          <a:prstGeom prst="rect">
            <a:avLst/>
          </a:prstGeom>
        </p:spPr>
      </p:pic>
      <p:sp>
        <p:nvSpPr>
          <p:cNvPr id="7" name="TextBox 6"/>
          <p:cNvSpPr txBox="1"/>
          <p:nvPr/>
        </p:nvSpPr>
        <p:spPr>
          <a:xfrm>
            <a:off x="2410265" y="4836056"/>
            <a:ext cx="6400800" cy="338554"/>
          </a:xfrm>
          <a:prstGeom prst="rect">
            <a:avLst/>
          </a:prstGeom>
          <a:noFill/>
        </p:spPr>
        <p:txBody>
          <a:bodyPr wrap="square" rtlCol="0">
            <a:spAutoFit/>
          </a:bodyPr>
          <a:lstStyle/>
          <a:p>
            <a:r>
              <a:rPr lang="en-US" sz="1600" dirty="0">
                <a:solidFill>
                  <a:prstClr val="black"/>
                </a:solidFill>
              </a:rPr>
              <a:t>Sequencing and annotation of bacteriophage genomes</a:t>
            </a:r>
          </a:p>
        </p:txBody>
      </p:sp>
      <p:sp>
        <p:nvSpPr>
          <p:cNvPr id="11" name="TextBox 10"/>
          <p:cNvSpPr txBox="1"/>
          <p:nvPr/>
        </p:nvSpPr>
        <p:spPr>
          <a:xfrm>
            <a:off x="7922841" y="3031575"/>
            <a:ext cx="1776448" cy="338554"/>
          </a:xfrm>
          <a:prstGeom prst="rect">
            <a:avLst/>
          </a:prstGeom>
          <a:noFill/>
        </p:spPr>
        <p:txBody>
          <a:bodyPr wrap="none" rtlCol="0">
            <a:spAutoFit/>
          </a:bodyPr>
          <a:lstStyle/>
          <a:p>
            <a:r>
              <a:rPr lang="en-US" sz="1600" dirty="0">
                <a:solidFill>
                  <a:prstClr val="black"/>
                </a:solidFill>
              </a:rPr>
              <a:t>Amanda Staples</a:t>
            </a:r>
          </a:p>
        </p:txBody>
      </p:sp>
      <p:sp>
        <p:nvSpPr>
          <p:cNvPr id="12" name="TextBox 11"/>
          <p:cNvSpPr txBox="1"/>
          <p:nvPr/>
        </p:nvSpPr>
        <p:spPr>
          <a:xfrm>
            <a:off x="8378785" y="5888583"/>
            <a:ext cx="2186817" cy="307777"/>
          </a:xfrm>
          <a:prstGeom prst="rect">
            <a:avLst/>
          </a:prstGeom>
          <a:noFill/>
        </p:spPr>
        <p:txBody>
          <a:bodyPr wrap="none" rtlCol="0">
            <a:spAutoFit/>
          </a:bodyPr>
          <a:lstStyle/>
          <a:p>
            <a:r>
              <a:rPr lang="en-US" sz="1400" dirty="0">
                <a:solidFill>
                  <a:prstClr val="black"/>
                </a:solidFill>
              </a:rPr>
              <a:t>Dr. King and Ali Wright</a:t>
            </a:r>
          </a:p>
        </p:txBody>
      </p:sp>
      <p:pic>
        <p:nvPicPr>
          <p:cNvPr id="13" name="Picture 12"/>
          <p:cNvPicPr>
            <a:picLocks noChangeAspect="1"/>
          </p:cNvPicPr>
          <p:nvPr/>
        </p:nvPicPr>
        <p:blipFill rotWithShape="1">
          <a:blip r:embed="rId4"/>
          <a:srcRect l="27017" t="8254" r="17609" b="36573"/>
          <a:stretch/>
        </p:blipFill>
        <p:spPr>
          <a:xfrm>
            <a:off x="8058897" y="1143001"/>
            <a:ext cx="1504339" cy="1888575"/>
          </a:xfrm>
          <a:prstGeom prst="rect">
            <a:avLst/>
          </a:prstGeom>
        </p:spPr>
      </p:pic>
    </p:spTree>
    <p:extLst>
      <p:ext uri="{BB962C8B-B14F-4D97-AF65-F5344CB8AC3E}">
        <p14:creationId xmlns:p14="http://schemas.microsoft.com/office/powerpoint/2010/main" val="34116743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38403" y="152400"/>
            <a:ext cx="8229600" cy="1143000"/>
          </a:xfrm>
        </p:spPr>
        <p:txBody>
          <a:bodyPr>
            <a:normAutofit fontScale="90000"/>
          </a:bodyPr>
          <a:lstStyle/>
          <a:p>
            <a:r>
              <a:rPr lang="en-US" sz="3800" dirty="0"/>
              <a:t>Undergraduate Research with Dr. King</a:t>
            </a:r>
          </a:p>
        </p:txBody>
      </p:sp>
      <p:sp>
        <p:nvSpPr>
          <p:cNvPr id="3" name="Content Placeholder 2"/>
          <p:cNvSpPr>
            <a:spLocks noGrp="1"/>
          </p:cNvSpPr>
          <p:nvPr>
            <p:ph sz="half" idx="4294967295"/>
          </p:nvPr>
        </p:nvSpPr>
        <p:spPr>
          <a:xfrm>
            <a:off x="1676400" y="1122085"/>
            <a:ext cx="4038600" cy="4525963"/>
          </a:xfrm>
        </p:spPr>
        <p:txBody>
          <a:bodyPr/>
          <a:lstStyle/>
          <a:p>
            <a:r>
              <a:rPr lang="en-US" dirty="0" smtClean="0"/>
              <a:t>Millie Ronkainen*</a:t>
            </a:r>
          </a:p>
          <a:p>
            <a:r>
              <a:rPr lang="en-US" dirty="0" smtClean="0"/>
              <a:t>Olivia </a:t>
            </a:r>
            <a:r>
              <a:rPr lang="en-US" dirty="0" err="1" smtClean="0"/>
              <a:t>Urso</a:t>
            </a:r>
            <a:endParaRPr lang="en-US" dirty="0" smtClean="0"/>
          </a:p>
          <a:p>
            <a:r>
              <a:rPr lang="en-US" dirty="0" smtClean="0"/>
              <a:t>Amber Carroll</a:t>
            </a:r>
          </a:p>
          <a:p>
            <a:r>
              <a:rPr lang="en-US" dirty="0" smtClean="0"/>
              <a:t>Courtney Hamilton*</a:t>
            </a:r>
          </a:p>
          <a:p>
            <a:r>
              <a:rPr lang="en-US" dirty="0" smtClean="0"/>
              <a:t>Kimberly Baugh*</a:t>
            </a:r>
          </a:p>
          <a:p>
            <a:r>
              <a:rPr lang="en-US" dirty="0" smtClean="0"/>
              <a:t>Sarah Schrader*#</a:t>
            </a:r>
          </a:p>
          <a:p>
            <a:r>
              <a:rPr lang="en-US" dirty="0" smtClean="0"/>
              <a:t>Charles Coomer*#</a:t>
            </a:r>
          </a:p>
          <a:p>
            <a:pPr marL="109728" indent="0">
              <a:buNone/>
            </a:pPr>
            <a:endParaRPr lang="en-US" dirty="0" smtClean="0"/>
          </a:p>
          <a:p>
            <a:pPr marL="109728" indent="0">
              <a:buNone/>
            </a:pPr>
            <a:r>
              <a:rPr lang="en-US" sz="2000" dirty="0"/>
              <a:t>*Honors Thesis</a:t>
            </a:r>
          </a:p>
          <a:p>
            <a:pPr marL="109728" indent="0">
              <a:buNone/>
            </a:pPr>
            <a:r>
              <a:rPr lang="en-US" sz="2000" dirty="0"/>
              <a:t>#Goldwater winners</a:t>
            </a:r>
          </a:p>
        </p:txBody>
      </p:sp>
      <p:pic>
        <p:nvPicPr>
          <p:cNvPr id="4" name="Picture 3" descr="Final-reduc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1" y="1295400"/>
            <a:ext cx="3919603" cy="1905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172201" y="3200400"/>
            <a:ext cx="4105323" cy="369332"/>
          </a:xfrm>
          <a:prstGeom prst="rect">
            <a:avLst/>
          </a:prstGeom>
          <a:noFill/>
        </p:spPr>
        <p:txBody>
          <a:bodyPr wrap="none" rtlCol="0">
            <a:spAutoFit/>
          </a:bodyPr>
          <a:lstStyle/>
          <a:p>
            <a:r>
              <a:rPr lang="en-US" dirty="0">
                <a:solidFill>
                  <a:prstClr val="black"/>
                </a:solidFill>
              </a:rPr>
              <a:t>Genome Discovery and Exploration</a:t>
            </a:r>
          </a:p>
        </p:txBody>
      </p:sp>
      <p:pic>
        <p:nvPicPr>
          <p:cNvPr id="8" name="Picture 7"/>
          <p:cNvPicPr>
            <a:picLocks noChangeAspect="1"/>
          </p:cNvPicPr>
          <p:nvPr/>
        </p:nvPicPr>
        <p:blipFill rotWithShape="1">
          <a:blip r:embed="rId3" cstate="print"/>
          <a:srcRect l="54313" r="-1"/>
          <a:stretch/>
        </p:blipFill>
        <p:spPr>
          <a:xfrm>
            <a:off x="4762500" y="4495800"/>
            <a:ext cx="2971800" cy="19892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3657600"/>
            <a:ext cx="3276600" cy="218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94939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248400" y="457200"/>
            <a:ext cx="411480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6096000" y="457200"/>
            <a:ext cx="4425950" cy="2286000"/>
          </a:xfrm>
        </p:spPr>
        <p:txBody>
          <a:bodyPr/>
          <a:lstStyle/>
          <a:p>
            <a:pPr marL="0" indent="0" algn="ctr">
              <a:buNone/>
            </a:pPr>
            <a:r>
              <a:rPr lang="en-US" dirty="0" smtClean="0"/>
              <a:t>Philip Lienesch, Ph.D.</a:t>
            </a:r>
          </a:p>
          <a:p>
            <a:pPr marL="0" indent="0" algn="ctr">
              <a:buNone/>
            </a:pPr>
            <a:r>
              <a:rPr lang="en-US" dirty="0" smtClean="0"/>
              <a:t>University of Oklahoma</a:t>
            </a:r>
            <a:br>
              <a:rPr lang="en-US" dirty="0" smtClean="0"/>
            </a:br>
            <a:r>
              <a:rPr lang="en-US" dirty="0" smtClean="0"/>
              <a:t>Associate Professor</a:t>
            </a:r>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p:txBody>
      </p:sp>
      <p:sp>
        <p:nvSpPr>
          <p:cNvPr id="4" name="Text Placeholder 3"/>
          <p:cNvSpPr>
            <a:spLocks noGrp="1"/>
          </p:cNvSpPr>
          <p:nvPr>
            <p:ph type="body" sz="half" idx="2"/>
          </p:nvPr>
        </p:nvSpPr>
        <p:spPr>
          <a:xfrm>
            <a:off x="1828800" y="304800"/>
            <a:ext cx="4114800" cy="6400800"/>
          </a:xfrm>
        </p:spPr>
        <p:txBody>
          <a:bodyPr>
            <a:normAutofit/>
          </a:bodyPr>
          <a:lstStyle/>
          <a:p>
            <a:pPr algn="ctr"/>
            <a:r>
              <a:rPr lang="en-US" b="1" u="sng" dirty="0" smtClean="0">
                <a:solidFill>
                  <a:schemeClr val="bg1"/>
                </a:solidFill>
              </a:rPr>
              <a:t>Bio</a:t>
            </a:r>
          </a:p>
          <a:p>
            <a:r>
              <a:rPr lang="en-US" dirty="0" smtClean="0">
                <a:solidFill>
                  <a:schemeClr val="bg1"/>
                </a:solidFill>
              </a:rPr>
              <a:t>Ph.D. in Zoology – University of Oklahoma</a:t>
            </a:r>
          </a:p>
          <a:p>
            <a:r>
              <a:rPr lang="en-US" dirty="0" smtClean="0">
                <a:solidFill>
                  <a:schemeClr val="bg1"/>
                </a:solidFill>
              </a:rPr>
              <a:t>M.S. in Biology – James Madison University</a:t>
            </a:r>
          </a:p>
          <a:p>
            <a:r>
              <a:rPr lang="en-US" dirty="0" smtClean="0">
                <a:solidFill>
                  <a:schemeClr val="bg1"/>
                </a:solidFill>
              </a:rPr>
              <a:t>B.S. Biology – Towson State University</a:t>
            </a:r>
          </a:p>
          <a:p>
            <a:endParaRPr lang="en-US" dirty="0" smtClean="0">
              <a:solidFill>
                <a:schemeClr val="bg1"/>
              </a:solidFill>
            </a:endParaRPr>
          </a:p>
          <a:p>
            <a:pPr algn="ctr"/>
            <a:r>
              <a:rPr lang="en-US" b="1" u="sng" dirty="0" smtClean="0">
                <a:solidFill>
                  <a:schemeClr val="bg1"/>
                </a:solidFill>
                <a:effectLst/>
              </a:rPr>
              <a:t>Courses</a:t>
            </a:r>
          </a:p>
          <a:p>
            <a:r>
              <a:rPr lang="en-US" dirty="0" err="1" smtClean="0">
                <a:solidFill>
                  <a:schemeClr val="bg1"/>
                </a:solidFill>
              </a:rPr>
              <a:t>BIOL</a:t>
            </a:r>
            <a:r>
              <a:rPr lang="en-US" dirty="0" smtClean="0">
                <a:solidFill>
                  <a:schemeClr val="bg1"/>
                </a:solidFill>
              </a:rPr>
              <a:t> 122 Biological Concepts –</a:t>
            </a:r>
          </a:p>
          <a:p>
            <a:r>
              <a:rPr lang="en-US" dirty="0" smtClean="0">
                <a:solidFill>
                  <a:schemeClr val="bg1"/>
                </a:solidFill>
              </a:rPr>
              <a:t>	 Evolution, Diversity &amp; Ecology</a:t>
            </a:r>
          </a:p>
          <a:p>
            <a:r>
              <a:rPr lang="en-US" dirty="0" err="1" smtClean="0">
                <a:solidFill>
                  <a:schemeClr val="bg1"/>
                </a:solidFill>
              </a:rPr>
              <a:t>BIOL</a:t>
            </a:r>
            <a:r>
              <a:rPr lang="en-US" dirty="0" smtClean="0">
                <a:solidFill>
                  <a:schemeClr val="bg1"/>
                </a:solidFill>
              </a:rPr>
              <a:t> 224 Animal Biology &amp; Diversity</a:t>
            </a:r>
          </a:p>
          <a:p>
            <a:r>
              <a:rPr lang="en-US" dirty="0" smtClean="0">
                <a:solidFill>
                  <a:schemeClr val="bg1"/>
                </a:solidFill>
              </a:rPr>
              <a:t>BIOL 456 Ichthyology </a:t>
            </a:r>
          </a:p>
          <a:p>
            <a:r>
              <a:rPr lang="en-US" dirty="0" smtClean="0">
                <a:solidFill>
                  <a:schemeClr val="bg1"/>
                </a:solidFill>
              </a:rPr>
              <a:t>BIOL 458 Fisheries Management</a:t>
            </a:r>
          </a:p>
          <a:p>
            <a:endParaRPr lang="en-US" dirty="0" smtClean="0">
              <a:solidFill>
                <a:schemeClr val="bg1"/>
              </a:solidFill>
            </a:endParaRPr>
          </a:p>
          <a:p>
            <a:pPr algn="ctr"/>
            <a:r>
              <a:rPr lang="en-US" b="1" u="sng" dirty="0" smtClean="0">
                <a:solidFill>
                  <a:schemeClr val="bg1"/>
                </a:solidFill>
                <a:effectLst/>
              </a:rPr>
              <a:t>Research</a:t>
            </a:r>
          </a:p>
          <a:p>
            <a:r>
              <a:rPr lang="en-US" dirty="0" smtClean="0">
                <a:solidFill>
                  <a:schemeClr val="bg1"/>
                </a:solidFill>
              </a:rPr>
              <a:t>My research interests range from basic aquatic ecology to more applied fisheries management.</a:t>
            </a:r>
          </a:p>
          <a:p>
            <a:endParaRPr lang="en-US" dirty="0" smtClean="0">
              <a:solidFill>
                <a:schemeClr val="bg1"/>
              </a:solidFill>
            </a:endParaRPr>
          </a:p>
          <a:p>
            <a:r>
              <a:rPr lang="en-US" dirty="0" smtClean="0">
                <a:solidFill>
                  <a:schemeClr val="bg1"/>
                </a:solidFill>
              </a:rPr>
              <a:t>Recent projects:</a:t>
            </a:r>
          </a:p>
          <a:p>
            <a:r>
              <a:rPr lang="en-US" dirty="0" smtClean="0">
                <a:solidFill>
                  <a:schemeClr val="bg1"/>
                </a:solidFill>
              </a:rPr>
              <a:t>Fish population management in reclaimed strip mines.</a:t>
            </a:r>
          </a:p>
          <a:p>
            <a:r>
              <a:rPr lang="en-US" dirty="0" smtClean="0">
                <a:solidFill>
                  <a:schemeClr val="bg1"/>
                </a:solidFill>
              </a:rPr>
              <a:t>Effects of dams on stream fishes distributions.</a:t>
            </a:r>
          </a:p>
          <a:p>
            <a:r>
              <a:rPr lang="en-US" dirty="0" smtClean="0">
                <a:solidFill>
                  <a:schemeClr val="bg1"/>
                </a:solidFill>
              </a:rPr>
              <a:t>Life history of introduced species.</a:t>
            </a:r>
          </a:p>
          <a:p>
            <a:r>
              <a:rPr lang="en-US" dirty="0" smtClean="0">
                <a:solidFill>
                  <a:schemeClr val="bg1"/>
                </a:solidFill>
              </a:rPr>
              <a:t>Use of cave habitats by river fishes.</a:t>
            </a:r>
          </a:p>
          <a:p>
            <a:r>
              <a:rPr lang="en-US" dirty="0" err="1" smtClean="0">
                <a:solidFill>
                  <a:schemeClr val="bg1"/>
                </a:solidFill>
              </a:rPr>
              <a:t>Trophic</a:t>
            </a:r>
            <a:r>
              <a:rPr lang="en-US" dirty="0" smtClean="0">
                <a:solidFill>
                  <a:schemeClr val="bg1"/>
                </a:solidFill>
              </a:rPr>
              <a:t> structure of springs and caves.</a:t>
            </a:r>
          </a:p>
          <a:p>
            <a:r>
              <a:rPr lang="en-US" dirty="0" smtClean="0">
                <a:solidFill>
                  <a:schemeClr val="bg1"/>
                </a:solidFill>
              </a:rPr>
              <a:t>Population genetics of darters.</a:t>
            </a:r>
          </a:p>
          <a:p>
            <a:r>
              <a:rPr lang="en-US" dirty="0" smtClean="0">
                <a:solidFill>
                  <a:schemeClr val="bg1"/>
                </a:solidFill>
              </a:rPr>
              <a:t>Catfish foraging.</a:t>
            </a:r>
          </a:p>
          <a:p>
            <a:endParaRPr lang="en-US" dirty="0" smtClean="0">
              <a:solidFill>
                <a:schemeClr val="bg1"/>
              </a:solidFill>
            </a:endParaRPr>
          </a:p>
        </p:txBody>
      </p:sp>
      <p:pic>
        <p:nvPicPr>
          <p:cNvPr id="2051" name="Picture 3"/>
          <p:cNvPicPr>
            <a:picLocks noChangeAspect="1" noChangeArrowheads="1"/>
          </p:cNvPicPr>
          <p:nvPr/>
        </p:nvPicPr>
        <p:blipFill>
          <a:blip r:embed="rId4" cstate="print"/>
          <a:srcRect/>
          <a:stretch>
            <a:fillRect/>
          </a:stretch>
        </p:blipFill>
        <p:spPr bwMode="auto">
          <a:xfrm>
            <a:off x="6400800" y="3124200"/>
            <a:ext cx="3657600" cy="2743200"/>
          </a:xfrm>
          <a:prstGeom prst="rect">
            <a:avLst/>
          </a:prstGeom>
          <a:noFill/>
          <a:ln w="12700" cmpd="sng">
            <a:solidFill>
              <a:schemeClr val="tx1"/>
            </a:solidFill>
            <a:miter lim="800000"/>
            <a:headEnd/>
            <a:tailEnd/>
          </a:ln>
          <a:effectLst/>
        </p:spPr>
      </p:pic>
    </p:spTree>
    <p:custDataLst>
      <p:tags r:id="rId1"/>
    </p:custDataLst>
    <p:extLst>
      <p:ext uri="{BB962C8B-B14F-4D97-AF65-F5344CB8AC3E}">
        <p14:creationId xmlns:p14="http://schemas.microsoft.com/office/powerpoint/2010/main" val="11616630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14" name="Rectangle 13"/>
          <p:cNvSpPr/>
          <p:nvPr/>
        </p:nvSpPr>
        <p:spPr>
          <a:xfrm>
            <a:off x="1905000" y="1295400"/>
            <a:ext cx="32766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6019800" y="5943600"/>
            <a:ext cx="45720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3352800" y="304800"/>
            <a:ext cx="56388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9" name="Picture 7"/>
          <p:cNvPicPr>
            <a:picLocks noChangeAspect="1" noChangeArrowheads="1"/>
          </p:cNvPicPr>
          <p:nvPr/>
        </p:nvPicPr>
        <p:blipFill>
          <a:blip r:embed="rId4" cstate="print"/>
          <a:srcRect/>
          <a:stretch>
            <a:fillRect/>
          </a:stretch>
        </p:blipFill>
        <p:spPr bwMode="auto">
          <a:xfrm>
            <a:off x="1524000" y="2133600"/>
            <a:ext cx="3505200" cy="2628900"/>
          </a:xfrm>
          <a:prstGeom prst="rect">
            <a:avLst/>
          </a:prstGeom>
          <a:noFill/>
          <a:ln w="9525">
            <a:noFill/>
            <a:miter lim="800000"/>
            <a:headEnd/>
            <a:tailEnd/>
          </a:ln>
          <a:effectLst/>
        </p:spPr>
      </p:pic>
      <p:pic>
        <p:nvPicPr>
          <p:cNvPr id="10" name="Picture 8" descr="C:\WINDOWS\Desktop\catfish.jpg"/>
          <p:cNvPicPr>
            <a:picLocks noChangeAspect="1" noChangeArrowheads="1"/>
          </p:cNvPicPr>
          <p:nvPr/>
        </p:nvPicPr>
        <p:blipFill>
          <a:blip r:embed="rId5" cstate="print"/>
          <a:srcRect/>
          <a:stretch>
            <a:fillRect/>
          </a:stretch>
        </p:blipFill>
        <p:spPr bwMode="auto">
          <a:xfrm>
            <a:off x="5562600" y="1600200"/>
            <a:ext cx="2514600" cy="1219200"/>
          </a:xfrm>
          <a:prstGeom prst="rect">
            <a:avLst/>
          </a:prstGeom>
          <a:noFill/>
          <a:ln w="9525">
            <a:noFill/>
            <a:miter lim="800000"/>
            <a:headEnd/>
            <a:tailEnd/>
          </a:ln>
        </p:spPr>
      </p:pic>
      <p:sp>
        <p:nvSpPr>
          <p:cNvPr id="5" name="Title 4"/>
          <p:cNvSpPr>
            <a:spLocks noGrp="1"/>
          </p:cNvSpPr>
          <p:nvPr>
            <p:ph type="title"/>
          </p:nvPr>
        </p:nvSpPr>
        <p:spPr>
          <a:xfrm>
            <a:off x="1981200" y="152400"/>
            <a:ext cx="8229600" cy="1143000"/>
          </a:xfrm>
        </p:spPr>
        <p:txBody>
          <a:bodyPr>
            <a:normAutofit/>
          </a:bodyPr>
          <a:lstStyle/>
          <a:p>
            <a:r>
              <a:rPr lang="en-US" sz="3200" b="1" dirty="0"/>
              <a:t>Research in the Lienesch Lab</a:t>
            </a:r>
          </a:p>
        </p:txBody>
      </p:sp>
      <p:sp>
        <p:nvSpPr>
          <p:cNvPr id="6" name="Content Placeholder 5"/>
          <p:cNvSpPr>
            <a:spLocks noGrp="1"/>
          </p:cNvSpPr>
          <p:nvPr>
            <p:ph sz="half" idx="1"/>
          </p:nvPr>
        </p:nvSpPr>
        <p:spPr>
          <a:xfrm>
            <a:off x="6019800" y="6019800"/>
            <a:ext cx="4572000" cy="609600"/>
          </a:xfrm>
        </p:spPr>
        <p:txBody>
          <a:bodyPr>
            <a:noAutofit/>
          </a:bodyPr>
          <a:lstStyle/>
          <a:p>
            <a:pPr algn="ctr">
              <a:buNone/>
            </a:pPr>
            <a:r>
              <a:rPr lang="en-US" sz="3600" b="1" dirty="0"/>
              <a:t>Fisheries Management</a:t>
            </a:r>
          </a:p>
        </p:txBody>
      </p:sp>
      <p:sp>
        <p:nvSpPr>
          <p:cNvPr id="7" name="Content Placeholder 6"/>
          <p:cNvSpPr>
            <a:spLocks noGrp="1"/>
          </p:cNvSpPr>
          <p:nvPr>
            <p:ph sz="half" idx="2"/>
          </p:nvPr>
        </p:nvSpPr>
        <p:spPr>
          <a:xfrm>
            <a:off x="1524000" y="1371600"/>
            <a:ext cx="4038600" cy="685800"/>
          </a:xfrm>
        </p:spPr>
        <p:txBody>
          <a:bodyPr>
            <a:normAutofit/>
          </a:bodyPr>
          <a:lstStyle/>
          <a:p>
            <a:pPr algn="ctr">
              <a:buNone/>
            </a:pPr>
            <a:r>
              <a:rPr lang="en-US" sz="3600" b="1" dirty="0"/>
              <a:t>Aquatic Ecology</a:t>
            </a:r>
          </a:p>
        </p:txBody>
      </p:sp>
      <p:pic>
        <p:nvPicPr>
          <p:cNvPr id="11" name="Picture 3"/>
          <p:cNvPicPr>
            <a:picLocks noChangeAspect="1" noChangeArrowheads="1"/>
          </p:cNvPicPr>
          <p:nvPr/>
        </p:nvPicPr>
        <p:blipFill>
          <a:blip r:embed="rId6" cstate="print"/>
          <a:srcRect/>
          <a:stretch>
            <a:fillRect/>
          </a:stretch>
        </p:blipFill>
        <p:spPr bwMode="auto">
          <a:xfrm>
            <a:off x="8432214" y="1371600"/>
            <a:ext cx="2235787" cy="35814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a:stretch>
            <a:fillRect/>
          </a:stretch>
        </p:blipFill>
        <p:spPr bwMode="auto">
          <a:xfrm>
            <a:off x="2667000" y="4343401"/>
            <a:ext cx="3124200" cy="2343025"/>
          </a:xfrm>
          <a:prstGeom prst="rect">
            <a:avLst/>
          </a:prstGeom>
          <a:noFill/>
          <a:ln w="9525">
            <a:noFill/>
            <a:miter lim="800000"/>
            <a:headEnd/>
            <a:tailEnd/>
          </a:ln>
          <a:effectLst/>
        </p:spPr>
      </p:pic>
      <p:pic>
        <p:nvPicPr>
          <p:cNvPr id="12" name="Picture 2"/>
          <p:cNvPicPr>
            <a:picLocks noChangeAspect="1" noChangeArrowheads="1"/>
          </p:cNvPicPr>
          <p:nvPr/>
        </p:nvPicPr>
        <p:blipFill>
          <a:blip r:embed="rId8" cstate="print"/>
          <a:srcRect/>
          <a:stretch>
            <a:fillRect/>
          </a:stretch>
        </p:blipFill>
        <p:spPr bwMode="auto">
          <a:xfrm>
            <a:off x="5486400" y="3276600"/>
            <a:ext cx="3149600" cy="23622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9404356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828800" y="3810000"/>
            <a:ext cx="3886200"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743200" y="381000"/>
            <a:ext cx="65532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normAutofit/>
          </a:bodyPr>
          <a:lstStyle/>
          <a:p>
            <a:r>
              <a:rPr lang="en-US" sz="3200" dirty="0"/>
              <a:t>Graduate Research with Dr. </a:t>
            </a:r>
            <a:r>
              <a:rPr lang="en-US" sz="3200" dirty="0" err="1"/>
              <a:t>Lienesch</a:t>
            </a:r>
            <a:endParaRPr lang="en-US" sz="3200" dirty="0"/>
          </a:p>
        </p:txBody>
      </p:sp>
      <p:sp>
        <p:nvSpPr>
          <p:cNvPr id="3" name="Content Placeholder 2"/>
          <p:cNvSpPr>
            <a:spLocks noGrp="1"/>
          </p:cNvSpPr>
          <p:nvPr>
            <p:ph sz="half" idx="1"/>
          </p:nvPr>
        </p:nvSpPr>
        <p:spPr>
          <a:xfrm>
            <a:off x="1905000" y="3581400"/>
            <a:ext cx="3886200" cy="3124200"/>
          </a:xfrm>
        </p:spPr>
        <p:txBody>
          <a:bodyPr>
            <a:normAutofit fontScale="92500" lnSpcReduction="20000"/>
          </a:bodyPr>
          <a:lstStyle/>
          <a:p>
            <a:pPr>
              <a:buNone/>
            </a:pPr>
            <a:endParaRPr lang="en-US" b="1" dirty="0" smtClean="0"/>
          </a:p>
          <a:p>
            <a:pPr>
              <a:buNone/>
            </a:pPr>
            <a:r>
              <a:rPr lang="en-US" b="1" dirty="0" smtClean="0"/>
              <a:t>Recent Students:</a:t>
            </a:r>
          </a:p>
          <a:p>
            <a:pPr>
              <a:buNone/>
            </a:pPr>
            <a:r>
              <a:rPr lang="en-US" b="1" dirty="0" smtClean="0"/>
              <a:t>Fose, Jacob – reproduction in white bass.</a:t>
            </a:r>
          </a:p>
          <a:p>
            <a:pPr>
              <a:buNone/>
            </a:pPr>
            <a:r>
              <a:rPr lang="en-US" b="1" dirty="0" smtClean="0"/>
              <a:t>Rupert, Derek – </a:t>
            </a:r>
          </a:p>
          <a:p>
            <a:pPr>
              <a:buNone/>
            </a:pPr>
            <a:r>
              <a:rPr lang="en-US" b="1" dirty="0" smtClean="0"/>
              <a:t>	</a:t>
            </a:r>
            <a:r>
              <a:rPr lang="en-US" b="1" dirty="0" err="1" smtClean="0"/>
              <a:t>Sportfish</a:t>
            </a:r>
            <a:r>
              <a:rPr lang="en-US" b="1" dirty="0" smtClean="0"/>
              <a:t> management in reclaimed strip mines.</a:t>
            </a:r>
            <a:endParaRPr lang="en-US" b="1" dirty="0"/>
          </a:p>
        </p:txBody>
      </p:sp>
      <p:sp>
        <p:nvSpPr>
          <p:cNvPr id="8" name="Content Placeholder 7"/>
          <p:cNvSpPr>
            <a:spLocks noGrp="1"/>
          </p:cNvSpPr>
          <p:nvPr>
            <p:ph sz="half" idx="2"/>
          </p:nvPr>
        </p:nvSpPr>
        <p:spPr/>
        <p:txBody>
          <a:bodyPr>
            <a:normAutofit fontScale="92500" lnSpcReduction="20000"/>
          </a:bodyPr>
          <a:lstStyle/>
          <a:p>
            <a:endParaRPr lang="en-US" dirty="0"/>
          </a:p>
        </p:txBody>
      </p:sp>
      <p:pic>
        <p:nvPicPr>
          <p:cNvPr id="7" name="Picture 4"/>
          <p:cNvPicPr>
            <a:picLocks noChangeAspect="1" noChangeArrowheads="1"/>
          </p:cNvPicPr>
          <p:nvPr/>
        </p:nvPicPr>
        <p:blipFill>
          <a:blip r:embed="rId4" cstate="print"/>
          <a:srcRect/>
          <a:stretch>
            <a:fillRect/>
          </a:stretch>
        </p:blipFill>
        <p:spPr bwMode="auto">
          <a:xfrm>
            <a:off x="4800601" y="1447800"/>
            <a:ext cx="2971991" cy="2228866"/>
          </a:xfrm>
          <a:prstGeom prst="rect">
            <a:avLst/>
          </a:prstGeom>
          <a:noFill/>
          <a:ln w="9525">
            <a:noFill/>
            <a:miter lim="800000"/>
            <a:headEnd/>
            <a:tailEnd/>
          </a:ln>
          <a:effectLst/>
        </p:spPr>
      </p:pic>
      <p:pic>
        <p:nvPicPr>
          <p:cNvPr id="10" name="Picture 5"/>
          <p:cNvPicPr>
            <a:picLocks noChangeAspect="1" noChangeArrowheads="1"/>
          </p:cNvPicPr>
          <p:nvPr/>
        </p:nvPicPr>
        <p:blipFill>
          <a:blip r:embed="rId5" cstate="print"/>
          <a:srcRect/>
          <a:stretch>
            <a:fillRect/>
          </a:stretch>
        </p:blipFill>
        <p:spPr bwMode="auto">
          <a:xfrm>
            <a:off x="6858001" y="3048000"/>
            <a:ext cx="2362201" cy="1771550"/>
          </a:xfrm>
          <a:prstGeom prst="rect">
            <a:avLst/>
          </a:prstGeom>
          <a:noFill/>
          <a:ln w="9525">
            <a:no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7721588" y="4648318"/>
            <a:ext cx="2946413" cy="2209683"/>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419651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819400" y="304800"/>
            <a:ext cx="65532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514600" y="152400"/>
            <a:ext cx="7162800" cy="1143000"/>
          </a:xfrm>
        </p:spPr>
        <p:txBody>
          <a:bodyPr>
            <a:noAutofit/>
          </a:bodyPr>
          <a:lstStyle/>
          <a:p>
            <a:r>
              <a:rPr lang="en-US" sz="2400" dirty="0"/>
              <a:t>Undergraduate research assistants get hands on experience with field and laboratory techniques.</a:t>
            </a:r>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5994400" y="1295400"/>
            <a:ext cx="4673600" cy="3505200"/>
          </a:xfrm>
          <a:prstGeom prst="rect">
            <a:avLst/>
          </a:prstGeom>
          <a:noFill/>
          <a:ln w="9525">
            <a:noFill/>
            <a:miter lim="800000"/>
            <a:headEnd/>
            <a:tailEnd/>
          </a:ln>
          <a:effectLst/>
        </p:spPr>
      </p:pic>
      <p:pic>
        <p:nvPicPr>
          <p:cNvPr id="6" name="Picture 1037" descr="C:\WINDOWS\Desktop\jason.jpg"/>
          <p:cNvPicPr>
            <a:picLocks noChangeAspect="1" noChangeArrowheads="1"/>
          </p:cNvPicPr>
          <p:nvPr/>
        </p:nvPicPr>
        <p:blipFill>
          <a:blip r:embed="rId5" cstate="print"/>
          <a:srcRect/>
          <a:stretch>
            <a:fillRect/>
          </a:stretch>
        </p:blipFill>
        <p:spPr bwMode="auto">
          <a:xfrm>
            <a:off x="1524000" y="2133600"/>
            <a:ext cx="4572000" cy="3429000"/>
          </a:xfrm>
          <a:prstGeom prst="rect">
            <a:avLst/>
          </a:prstGeom>
          <a:noFill/>
          <a:ln w="9525">
            <a:noFill/>
            <a:miter lim="800000"/>
            <a:headEnd/>
            <a:tailEnd/>
          </a:ln>
        </p:spPr>
      </p:pic>
      <p:pic>
        <p:nvPicPr>
          <p:cNvPr id="4099" name="Picture 3"/>
          <p:cNvPicPr>
            <a:picLocks noChangeAspect="1" noChangeArrowheads="1"/>
          </p:cNvPicPr>
          <p:nvPr/>
        </p:nvPicPr>
        <p:blipFill>
          <a:blip r:embed="rId6" cstate="print"/>
          <a:srcRect/>
          <a:stretch>
            <a:fillRect/>
          </a:stretch>
        </p:blipFill>
        <p:spPr bwMode="auto">
          <a:xfrm>
            <a:off x="5105401" y="4724400"/>
            <a:ext cx="4583907" cy="21336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51202377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defRPr/>
            </a:pPr>
            <a:r>
              <a:rPr lang="en-US" sz="3200" dirty="0">
                <a:solidFill>
                  <a:schemeClr val="bg1"/>
                </a:solidFill>
                <a:latin typeface="Arial" pitchFamily="34" charset="0"/>
                <a:cs typeface="Arial" pitchFamily="34" charset="0"/>
              </a:rPr>
              <a:t>Kerrie McDaniel, </a:t>
            </a:r>
            <a:r>
              <a:rPr lang="en-US" sz="3200" dirty="0" err="1">
                <a:solidFill>
                  <a:schemeClr val="bg1"/>
                </a:solidFill>
                <a:latin typeface="Arial" pitchFamily="34" charset="0"/>
                <a:cs typeface="Arial" pitchFamily="34" charset="0"/>
              </a:rPr>
              <a:t>Ph.D</a:t>
            </a:r>
            <a:r>
              <a:rPr lang="en-US" sz="3200" dirty="0">
                <a:solidFill>
                  <a:schemeClr val="bg1"/>
                </a:solidFill>
                <a:latin typeface="Arial" pitchFamily="34" charset="0"/>
                <a:cs typeface="Arial" pitchFamily="34" charset="0"/>
              </a:rPr>
              <a:t/>
            </a:r>
            <a:br>
              <a:rPr lang="en-US" sz="3200" dirty="0">
                <a:solidFill>
                  <a:schemeClr val="bg1"/>
                </a:solidFill>
                <a:latin typeface="Arial" pitchFamily="34" charset="0"/>
                <a:cs typeface="Arial" pitchFamily="34" charset="0"/>
              </a:rPr>
            </a:br>
            <a:r>
              <a:rPr lang="en-US" sz="3200" dirty="0">
                <a:solidFill>
                  <a:schemeClr val="bg1"/>
                </a:solidFill>
                <a:latin typeface="Arial" pitchFamily="34" charset="0"/>
                <a:cs typeface="Arial" pitchFamily="34" charset="0"/>
              </a:rPr>
              <a:t>Assistant Professor</a:t>
            </a:r>
          </a:p>
        </p:txBody>
      </p:sp>
      <p:sp>
        <p:nvSpPr>
          <p:cNvPr id="8195" name="Content Placeholder 3"/>
          <p:cNvSpPr>
            <a:spLocks noGrp="1"/>
          </p:cNvSpPr>
          <p:nvPr>
            <p:ph idx="4294967295"/>
          </p:nvPr>
        </p:nvSpPr>
        <p:spPr>
          <a:xfrm>
            <a:off x="1524000" y="381000"/>
            <a:ext cx="5562600" cy="5975350"/>
          </a:xfrm>
        </p:spPr>
        <p:txBody>
          <a:bodyPr/>
          <a:lstStyle/>
          <a:p>
            <a:pPr>
              <a:buFont typeface="Wingdings" pitchFamily="2" charset="2"/>
              <a:buNone/>
            </a:pPr>
            <a:r>
              <a:rPr lang="en-US" sz="2000" b="1" u="sng" dirty="0">
                <a:latin typeface="Arial" charset="0"/>
                <a:cs typeface="Arial" charset="0"/>
              </a:rPr>
              <a:t>Education</a:t>
            </a:r>
            <a:r>
              <a:rPr lang="en-US" sz="2000" b="1" dirty="0">
                <a:latin typeface="Arial" charset="0"/>
                <a:cs typeface="Arial" charset="0"/>
              </a:rPr>
              <a:t>:</a:t>
            </a:r>
          </a:p>
          <a:p>
            <a:r>
              <a:rPr lang="en-US" sz="1600" dirty="0">
                <a:latin typeface="Arial" charset="0"/>
                <a:cs typeface="Arial" charset="0"/>
              </a:rPr>
              <a:t>Ph.D-1997 Southern Illinois University</a:t>
            </a:r>
          </a:p>
          <a:p>
            <a:r>
              <a:rPr lang="en-US" sz="1600" dirty="0">
                <a:latin typeface="Arial" charset="0"/>
                <a:cs typeface="Arial" charset="0"/>
              </a:rPr>
              <a:t>M.S. 1990 Western Kentucky University</a:t>
            </a:r>
          </a:p>
          <a:p>
            <a:r>
              <a:rPr lang="en-US" sz="1600" dirty="0">
                <a:latin typeface="Arial" charset="0"/>
                <a:cs typeface="Arial" charset="0"/>
              </a:rPr>
              <a:t>B.S. 1988 Western Kentucky University</a:t>
            </a:r>
          </a:p>
          <a:p>
            <a:pPr>
              <a:buFont typeface="Wingdings" pitchFamily="2" charset="2"/>
              <a:buNone/>
            </a:pPr>
            <a:r>
              <a:rPr lang="en-US" sz="2000" dirty="0">
                <a:latin typeface="Arial" charset="0"/>
                <a:cs typeface="Arial" charset="0"/>
              </a:rPr>
              <a:t>                   </a:t>
            </a:r>
          </a:p>
          <a:p>
            <a:pPr>
              <a:buFont typeface="Wingdings" pitchFamily="2" charset="2"/>
              <a:buNone/>
            </a:pPr>
            <a:r>
              <a:rPr lang="en-US" sz="2000" b="1" u="sng" dirty="0">
                <a:latin typeface="Arial" charset="0"/>
                <a:cs typeface="Arial" charset="0"/>
              </a:rPr>
              <a:t>Courses Frequently Taught/Developed:</a:t>
            </a:r>
          </a:p>
          <a:p>
            <a:r>
              <a:rPr lang="en-US" sz="1600" dirty="0">
                <a:latin typeface="Arial" charset="0"/>
                <a:cs typeface="Arial" charset="0"/>
              </a:rPr>
              <a:t>BIOL 113/114 General Biology for </a:t>
            </a:r>
            <a:r>
              <a:rPr lang="en-US" sz="1600" dirty="0" err="1">
                <a:latin typeface="Arial" charset="0"/>
                <a:cs typeface="Arial" charset="0"/>
              </a:rPr>
              <a:t>nonmajors</a:t>
            </a:r>
            <a:endParaRPr lang="en-US" sz="1600" dirty="0">
              <a:latin typeface="Arial" charset="0"/>
              <a:cs typeface="Arial" charset="0"/>
            </a:endParaRPr>
          </a:p>
          <a:p>
            <a:r>
              <a:rPr lang="en-US" sz="1600" dirty="0">
                <a:latin typeface="Arial" charset="0"/>
                <a:cs typeface="Arial" charset="0"/>
              </a:rPr>
              <a:t>BIOL 131 Human Anatomy and Physiology</a:t>
            </a:r>
          </a:p>
          <a:p>
            <a:r>
              <a:rPr lang="en-US" sz="1600" dirty="0">
                <a:latin typeface="Arial" charset="0"/>
                <a:cs typeface="Arial" charset="0"/>
              </a:rPr>
              <a:t>BIOL 231  Advanced Human Anatomy and Physiology</a:t>
            </a:r>
          </a:p>
          <a:p>
            <a:r>
              <a:rPr lang="en-US" sz="1600" dirty="0">
                <a:latin typeface="Arial" charset="0"/>
                <a:cs typeface="Arial" charset="0"/>
              </a:rPr>
              <a:t>BIOL 303 Life Science for Middle School Teachers</a:t>
            </a:r>
          </a:p>
          <a:p>
            <a:r>
              <a:rPr lang="en-US" sz="1600" dirty="0">
                <a:latin typeface="Arial" charset="0"/>
                <a:cs typeface="Arial" charset="0"/>
              </a:rPr>
              <a:t>BIOL 420 Introduction to Toxicology</a:t>
            </a:r>
          </a:p>
          <a:p>
            <a:r>
              <a:rPr lang="en-US" sz="1600" dirty="0">
                <a:latin typeface="Arial" charset="0"/>
                <a:cs typeface="Arial" charset="0"/>
              </a:rPr>
              <a:t>BIOL 579 Mechanistic Toxicology</a:t>
            </a:r>
          </a:p>
          <a:p>
            <a:r>
              <a:rPr lang="en-US" sz="1600" dirty="0">
                <a:latin typeface="Arial" charset="0"/>
                <a:cs typeface="Arial" charset="0"/>
              </a:rPr>
              <a:t>BIOL 493 Internship in Medical Technology</a:t>
            </a:r>
          </a:p>
        </p:txBody>
      </p:sp>
      <p:pic>
        <p:nvPicPr>
          <p:cNvPr id="8197" name="Picture 5" descr="teaching 014.JPG"/>
          <p:cNvPicPr>
            <a:picLocks noChangeAspect="1"/>
          </p:cNvPicPr>
          <p:nvPr/>
        </p:nvPicPr>
        <p:blipFill>
          <a:blip r:embed="rId2" cstate="print"/>
          <a:srcRect/>
          <a:stretch>
            <a:fillRect/>
          </a:stretch>
        </p:blipFill>
        <p:spPr bwMode="auto">
          <a:xfrm>
            <a:off x="1676400" y="4575463"/>
            <a:ext cx="2514600" cy="1676400"/>
          </a:xfrm>
          <a:prstGeom prst="rect">
            <a:avLst/>
          </a:prstGeom>
          <a:noFill/>
          <a:ln w="9525">
            <a:noFill/>
            <a:miter lim="800000"/>
            <a:headEnd/>
            <a:tailEnd/>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424" t="8814" r="38636"/>
          <a:stretch/>
        </p:blipFill>
        <p:spPr>
          <a:xfrm>
            <a:off x="8001001" y="1442241"/>
            <a:ext cx="2085109" cy="5159450"/>
          </a:xfrm>
          <a:prstGeom prst="rect">
            <a:avLst/>
          </a:prstGeom>
        </p:spPr>
      </p:pic>
      <p:pic>
        <p:nvPicPr>
          <p:cNvPr id="8199" name="Picture 5" descr="bigred2.gif">
            <a:hlinkClick r:id="rId4"/>
          </p:cNvPr>
          <p:cNvPicPr>
            <a:picLocks noChangeAspect="1" noChangeArrowheads="1"/>
          </p:cNvPicPr>
          <p:nvPr/>
        </p:nvPicPr>
        <p:blipFill>
          <a:blip r:embed="rId5" cstate="print"/>
          <a:srcRect/>
          <a:stretch>
            <a:fillRect/>
          </a:stretch>
        </p:blipFill>
        <p:spPr bwMode="auto">
          <a:xfrm>
            <a:off x="9599540" y="5521036"/>
            <a:ext cx="973138" cy="1143000"/>
          </a:xfrm>
          <a:prstGeom prst="rect">
            <a:avLst/>
          </a:prstGeom>
          <a:noFill/>
          <a:ln w="9525">
            <a:noFill/>
            <a:miter lim="800000"/>
            <a:headEnd/>
            <a:tailEnd/>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8333" t="26931" b="31477"/>
          <a:stretch/>
        </p:blipFill>
        <p:spPr>
          <a:xfrm>
            <a:off x="4260273" y="5406737"/>
            <a:ext cx="3733800" cy="1267691"/>
          </a:xfrm>
          <a:prstGeom prst="rect">
            <a:avLst/>
          </a:prstGeom>
        </p:spPr>
      </p:pic>
    </p:spTree>
    <p:extLst>
      <p:ext uri="{BB962C8B-B14F-4D97-AF65-F5344CB8AC3E}">
        <p14:creationId xmlns:p14="http://schemas.microsoft.com/office/powerpoint/2010/main" val="27703422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4294967295"/>
          </p:nvPr>
        </p:nvSpPr>
        <p:spPr>
          <a:xfrm>
            <a:off x="2133600" y="228600"/>
            <a:ext cx="8534400" cy="4876800"/>
          </a:xfrm>
        </p:spPr>
        <p:txBody>
          <a:bodyPr>
            <a:normAutofit/>
          </a:bodyPr>
          <a:lstStyle/>
          <a:p>
            <a:pPr>
              <a:buFont typeface="Wingdings" pitchFamily="2" charset="2"/>
              <a:buNone/>
            </a:pPr>
            <a:r>
              <a:rPr lang="en-US" sz="2000" dirty="0">
                <a:latin typeface="Arial" charset="0"/>
                <a:cs typeface="Arial" charset="0"/>
              </a:rPr>
              <a:t>Research Interests (Undergraduate and Graduate):  </a:t>
            </a:r>
          </a:p>
          <a:p>
            <a:r>
              <a:rPr lang="en-US" sz="1600" dirty="0">
                <a:latin typeface="Arial" charset="0"/>
                <a:cs typeface="Arial" charset="0"/>
              </a:rPr>
              <a:t>Assessing Efficacy of pedagogical change in university classroom.</a:t>
            </a:r>
          </a:p>
          <a:p>
            <a:r>
              <a:rPr lang="en-US" sz="1600" dirty="0">
                <a:latin typeface="Arial" charset="0"/>
                <a:cs typeface="Arial" charset="0"/>
              </a:rPr>
              <a:t>Evaluating e-text effectiveness.</a:t>
            </a:r>
          </a:p>
          <a:p>
            <a:r>
              <a:rPr lang="en-US" sz="1600" dirty="0">
                <a:latin typeface="Arial" charset="0"/>
                <a:cs typeface="Arial" charset="0"/>
              </a:rPr>
              <a:t>Improvement of STEM education.</a:t>
            </a:r>
          </a:p>
          <a:p>
            <a:r>
              <a:rPr lang="en-US" sz="1600" dirty="0">
                <a:latin typeface="Arial" charset="0"/>
                <a:cs typeface="Arial" charset="0"/>
              </a:rPr>
              <a:t>Promote experiences in Clinical Laboratory Science.</a:t>
            </a:r>
          </a:p>
          <a:p>
            <a:pPr>
              <a:buFont typeface="Wingdings" pitchFamily="2" charset="2"/>
              <a:buNone/>
            </a:pPr>
            <a:endParaRPr lang="en-US" sz="18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r>
              <a:rPr lang="en-US" sz="2000" dirty="0">
                <a:latin typeface="Arial" charset="0"/>
                <a:cs typeface="Arial" charset="0"/>
              </a:rPr>
              <a:t>Outreach:</a:t>
            </a:r>
          </a:p>
          <a:p>
            <a:r>
              <a:rPr lang="en-US" sz="1800" dirty="0">
                <a:latin typeface="Arial" charset="0"/>
                <a:cs typeface="Arial" charset="0"/>
              </a:rPr>
              <a:t>Making science fun, interesting, accessible and accurate for ALL learners!</a:t>
            </a:r>
          </a:p>
        </p:txBody>
      </p:sp>
      <p:pic>
        <p:nvPicPr>
          <p:cNvPr id="9221" name="Picture 4" descr="teaching 066.JPG"/>
          <p:cNvPicPr>
            <a:picLocks noChangeAspect="1"/>
          </p:cNvPicPr>
          <p:nvPr/>
        </p:nvPicPr>
        <p:blipFill>
          <a:blip r:embed="rId2" cstate="print"/>
          <a:srcRect/>
          <a:stretch>
            <a:fillRect/>
          </a:stretch>
        </p:blipFill>
        <p:spPr bwMode="auto">
          <a:xfrm>
            <a:off x="8740052" y="4956463"/>
            <a:ext cx="1943100" cy="1295400"/>
          </a:xfrm>
          <a:prstGeom prst="rect">
            <a:avLst/>
          </a:prstGeom>
          <a:noFill/>
          <a:ln w="9525">
            <a:noFill/>
            <a:miter lim="800000"/>
            <a:headEnd/>
            <a:tailEnd/>
          </a:ln>
        </p:spPr>
      </p:pic>
      <p:pic>
        <p:nvPicPr>
          <p:cNvPr id="9223" name="Picture 3"/>
          <p:cNvPicPr>
            <a:picLocks noChangeAspect="1" noChangeArrowheads="1"/>
          </p:cNvPicPr>
          <p:nvPr/>
        </p:nvPicPr>
        <p:blipFill>
          <a:blip r:embed="rId3" cstate="print"/>
          <a:srcRect/>
          <a:stretch>
            <a:fillRect/>
          </a:stretch>
        </p:blipFill>
        <p:spPr bwMode="auto">
          <a:xfrm>
            <a:off x="4017385" y="4890654"/>
            <a:ext cx="1309688" cy="1752600"/>
          </a:xfrm>
          <a:prstGeom prst="rect">
            <a:avLst/>
          </a:prstGeom>
          <a:noFill/>
          <a:ln w="9525">
            <a:noFill/>
            <a:miter lim="800000"/>
            <a:headEnd/>
            <a:tailEnd/>
          </a:ln>
        </p:spPr>
      </p:pic>
      <p:pic>
        <p:nvPicPr>
          <p:cNvPr id="9224" name="Picture 8" descr="nsta sign.JPG"/>
          <p:cNvPicPr>
            <a:picLocks noChangeAspect="1"/>
          </p:cNvPicPr>
          <p:nvPr/>
        </p:nvPicPr>
        <p:blipFill>
          <a:blip r:embed="rId4" cstate="print"/>
          <a:srcRect/>
          <a:stretch>
            <a:fillRect/>
          </a:stretch>
        </p:blipFill>
        <p:spPr bwMode="auto">
          <a:xfrm>
            <a:off x="8740053" y="1866901"/>
            <a:ext cx="1668463" cy="2233613"/>
          </a:xfrm>
          <a:prstGeom prst="rect">
            <a:avLst/>
          </a:prstGeom>
          <a:noFill/>
          <a:ln w="9525">
            <a:noFill/>
            <a:miter lim="800000"/>
            <a:headEnd/>
            <a:tailEnd/>
          </a:ln>
        </p:spPr>
      </p:pic>
      <p:pic>
        <p:nvPicPr>
          <p:cNvPr id="9225" name="Picture 9" descr="nsta sign students.JPG"/>
          <p:cNvPicPr>
            <a:picLocks noChangeAspect="1"/>
          </p:cNvPicPr>
          <p:nvPr/>
        </p:nvPicPr>
        <p:blipFill>
          <a:blip r:embed="rId5" cstate="print"/>
          <a:srcRect/>
          <a:stretch>
            <a:fillRect/>
          </a:stretch>
        </p:blipFill>
        <p:spPr bwMode="auto">
          <a:xfrm>
            <a:off x="1828800" y="1981200"/>
            <a:ext cx="1422400" cy="1905000"/>
          </a:xfrm>
          <a:prstGeom prst="rect">
            <a:avLst/>
          </a:prstGeom>
          <a:noFill/>
          <a:ln w="9525">
            <a:noFill/>
            <a:miter lim="800000"/>
            <a:headEnd/>
            <a:tailEnd/>
          </a:ln>
        </p:spPr>
      </p:pic>
      <p:pic>
        <p:nvPicPr>
          <p:cNvPr id="9227" name="Picture 12" descr="poster 3 scst.JPG"/>
          <p:cNvPicPr>
            <a:picLocks noChangeAspect="1"/>
          </p:cNvPicPr>
          <p:nvPr/>
        </p:nvPicPr>
        <p:blipFill>
          <a:blip r:embed="rId6" cstate="print"/>
          <a:srcRect/>
          <a:stretch>
            <a:fillRect/>
          </a:stretch>
        </p:blipFill>
        <p:spPr bwMode="auto">
          <a:xfrm>
            <a:off x="3961967" y="2983707"/>
            <a:ext cx="1612900" cy="1204913"/>
          </a:xfrm>
          <a:prstGeom prst="rect">
            <a:avLst/>
          </a:prstGeom>
          <a:noFill/>
          <a:ln w="9525">
            <a:noFill/>
            <a:miter lim="800000"/>
            <a:headEnd/>
            <a:tailEnd/>
          </a:ln>
        </p:spPr>
      </p:pic>
      <p:pic>
        <p:nvPicPr>
          <p:cNvPr id="9228" name="Picture 14" descr="noyce_logo_metallic_silver.jpg"/>
          <p:cNvPicPr>
            <a:picLocks noChangeAspect="1"/>
          </p:cNvPicPr>
          <p:nvPr/>
        </p:nvPicPr>
        <p:blipFill>
          <a:blip r:embed="rId7" cstate="print"/>
          <a:srcRect/>
          <a:stretch>
            <a:fillRect/>
          </a:stretch>
        </p:blipFill>
        <p:spPr bwMode="auto">
          <a:xfrm>
            <a:off x="3318525" y="2133817"/>
            <a:ext cx="2309813" cy="487363"/>
          </a:xfrm>
          <a:prstGeom prst="rect">
            <a:avLst/>
          </a:prstGeom>
          <a:noFill/>
          <a:ln w="9525">
            <a:noFill/>
            <a:miter lim="800000"/>
            <a:headEnd/>
            <a:tailEnd/>
          </a:ln>
        </p:spPr>
      </p:pic>
      <p:pic>
        <p:nvPicPr>
          <p:cNvPr id="9229" name="Picture 15" descr="nsf logo.jpg"/>
          <p:cNvPicPr>
            <a:picLocks noChangeAspect="1"/>
          </p:cNvPicPr>
          <p:nvPr/>
        </p:nvPicPr>
        <p:blipFill>
          <a:blip r:embed="rId8" cstate="print"/>
          <a:srcRect/>
          <a:stretch>
            <a:fillRect/>
          </a:stretch>
        </p:blipFill>
        <p:spPr bwMode="auto">
          <a:xfrm>
            <a:off x="7499567" y="1770062"/>
            <a:ext cx="865188" cy="865188"/>
          </a:xfrm>
          <a:prstGeom prst="rect">
            <a:avLst/>
          </a:prstGeom>
          <a:noFill/>
          <a:ln w="9525">
            <a:noFill/>
            <a:miter lim="800000"/>
            <a:headEnd/>
            <a:tailEnd/>
          </a:ln>
        </p:spPr>
      </p:pic>
      <p:pic>
        <p:nvPicPr>
          <p:cNvPr id="9230" name="Picture 5" descr="bigred2.gif">
            <a:hlinkClick r:id="rId9"/>
          </p:cNvPr>
          <p:cNvPicPr>
            <a:picLocks noChangeAspect="1" noChangeArrowheads="1"/>
          </p:cNvPicPr>
          <p:nvPr/>
        </p:nvPicPr>
        <p:blipFill>
          <a:blip r:embed="rId10" cstate="print"/>
          <a:srcRect/>
          <a:stretch>
            <a:fillRect/>
          </a:stretch>
        </p:blipFill>
        <p:spPr bwMode="auto">
          <a:xfrm>
            <a:off x="1524001" y="31172"/>
            <a:ext cx="777875" cy="914400"/>
          </a:xfrm>
          <a:prstGeom prst="rect">
            <a:avLst/>
          </a:prstGeom>
          <a:noFill/>
          <a:ln w="9525">
            <a:noFill/>
            <a:miter lim="800000"/>
            <a:headEnd/>
            <a:tailEnd/>
          </a:ln>
        </p:spPr>
      </p:pic>
      <p:pic>
        <p:nvPicPr>
          <p:cNvPr id="1026" name="Picture 2" descr="http://distancelearning.louisiana.edu/sites/distancelearning/files/styles/slideshow_mini_main/public/OLC-slide.jpg?itok=1A8vook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1" y="2967687"/>
            <a:ext cx="1476375" cy="10048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cache-ec0.pinimg.com/avatars/hapsinterest-1353094204_14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75015" y="488373"/>
            <a:ext cx="133350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zogotech.com/wp-content/uploads/2012/12/e9210433_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9763" y="2053086"/>
            <a:ext cx="1666875" cy="8806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4" cstate="print">
            <a:extLst>
              <a:ext uri="{28A0092B-C50C-407E-A947-70E740481C1C}">
                <a14:useLocalDpi xmlns:a14="http://schemas.microsoft.com/office/drawing/2010/main" val="0"/>
              </a:ext>
            </a:extLst>
          </a:blip>
          <a:srcRect l="6250" t="16477" b="6704"/>
          <a:stretch/>
        </p:blipFill>
        <p:spPr>
          <a:xfrm>
            <a:off x="1809799" y="4876801"/>
            <a:ext cx="2186805" cy="1343891"/>
          </a:xfrm>
          <a:prstGeom prst="rect">
            <a:avLst/>
          </a:prstGeom>
        </p:spPr>
      </p:pic>
      <p:pic>
        <p:nvPicPr>
          <p:cNvPr id="3" name="Picture 2"/>
          <p:cNvPicPr>
            <a:picLocks noChangeAspect="1"/>
          </p:cNvPicPr>
          <p:nvPr/>
        </p:nvPicPr>
        <p:blipFill rotWithShape="1">
          <a:blip r:embed="rId15" cstate="print">
            <a:extLst>
              <a:ext uri="{28A0092B-C50C-407E-A947-70E740481C1C}">
                <a14:useLocalDpi xmlns:a14="http://schemas.microsoft.com/office/drawing/2010/main" val="0"/>
              </a:ext>
            </a:extLst>
          </a:blip>
          <a:srcRect t="34653" r="11961" b="15227"/>
          <a:stretch/>
        </p:blipFill>
        <p:spPr>
          <a:xfrm>
            <a:off x="5493052" y="5327072"/>
            <a:ext cx="3212365" cy="1219200"/>
          </a:xfrm>
          <a:prstGeom prst="rect">
            <a:avLst/>
          </a:prstGeom>
        </p:spPr>
      </p:pic>
    </p:spTree>
    <p:extLst>
      <p:ext uri="{BB962C8B-B14F-4D97-AF65-F5344CB8AC3E}">
        <p14:creationId xmlns:p14="http://schemas.microsoft.com/office/powerpoint/2010/main" val="6483871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109728" indent="0" algn="ctr">
              <a:buNone/>
            </a:pPr>
            <a:r>
              <a:rPr lang="en-US" b="1" u="sng" dirty="0"/>
              <a:t>Bio</a:t>
            </a:r>
          </a:p>
          <a:p>
            <a:r>
              <a:rPr lang="en-US" b="1" dirty="0"/>
              <a:t>Ph.D.</a:t>
            </a:r>
            <a:r>
              <a:rPr lang="en-US" dirty="0"/>
              <a:t> – University of Georgia</a:t>
            </a:r>
          </a:p>
          <a:p>
            <a:pPr marL="0" indent="0" algn="ctr">
              <a:buNone/>
            </a:pPr>
            <a:endParaRPr lang="en-US" dirty="0"/>
          </a:p>
        </p:txBody>
      </p:sp>
      <p:sp>
        <p:nvSpPr>
          <p:cNvPr id="4" name="Text Placeholder 3"/>
          <p:cNvSpPr>
            <a:spLocks noGrp="1"/>
          </p:cNvSpPr>
          <p:nvPr>
            <p:ph sz="half" idx="2"/>
          </p:nvPr>
        </p:nvSpPr>
        <p:spPr/>
        <p:txBody>
          <a:bodyPr>
            <a:normAutofit fontScale="77500" lnSpcReduction="20000"/>
          </a:bodyPr>
          <a:lstStyle/>
          <a:p>
            <a:endParaRPr lang="en-US" dirty="0" smtClean="0"/>
          </a:p>
          <a:p>
            <a:pPr marL="109728" indent="0" algn="ctr">
              <a:buNone/>
            </a:pPr>
            <a:r>
              <a:rPr lang="en-US" b="1" u="sng" dirty="0" smtClean="0">
                <a:effectLst/>
              </a:rPr>
              <a:t>Courses</a:t>
            </a:r>
          </a:p>
          <a:p>
            <a:r>
              <a:rPr lang="en-US" dirty="0" smtClean="0"/>
              <a:t>BIOL 315 Ecology</a:t>
            </a:r>
          </a:p>
          <a:p>
            <a:endParaRPr lang="en-US" dirty="0" smtClean="0"/>
          </a:p>
          <a:p>
            <a:pPr marL="109728" indent="0" algn="ctr">
              <a:buNone/>
            </a:pPr>
            <a:r>
              <a:rPr lang="en-US" b="1" u="sng" dirty="0" smtClean="0">
                <a:effectLst/>
              </a:rPr>
              <a:t>Research</a:t>
            </a:r>
          </a:p>
          <a:p>
            <a:r>
              <a:rPr lang="en-US" dirty="0" smtClean="0"/>
              <a:t>Ecology, Biodiversity, and Conservation Biology. </a:t>
            </a:r>
          </a:p>
          <a:p>
            <a:r>
              <a:rPr lang="en-US" dirty="0" smtClean="0"/>
              <a:t>Eastern </a:t>
            </a:r>
            <a:r>
              <a:rPr lang="en-US" dirty="0"/>
              <a:t>Old Growth</a:t>
            </a:r>
          </a:p>
          <a:p>
            <a:r>
              <a:rPr lang="en-US" dirty="0" smtClean="0"/>
              <a:t>Response </a:t>
            </a:r>
            <a:r>
              <a:rPr lang="en-US" dirty="0"/>
              <a:t>of forest herbs to disturbance</a:t>
            </a:r>
          </a:p>
          <a:p>
            <a:r>
              <a:rPr lang="en-US" dirty="0" smtClean="0"/>
              <a:t>Upper </a:t>
            </a:r>
            <a:r>
              <a:rPr lang="en-US" dirty="0"/>
              <a:t>Green River </a:t>
            </a:r>
            <a:r>
              <a:rPr lang="en-US" dirty="0" smtClean="0"/>
              <a:t>Research</a:t>
            </a:r>
          </a:p>
          <a:p>
            <a:r>
              <a:rPr lang="en-US" dirty="0" smtClean="0"/>
              <a:t>Systems Ecology and Network Analysis</a:t>
            </a:r>
            <a:br>
              <a:rPr lang="en-US" dirty="0" smtClean="0"/>
            </a:br>
            <a:endParaRPr lang="en-US" dirty="0" smtClean="0"/>
          </a:p>
          <a:p>
            <a:endParaRPr lang="en-US" dirty="0"/>
          </a:p>
          <a:p>
            <a:endParaRPr lang="en-US" dirty="0"/>
          </a:p>
        </p:txBody>
      </p:sp>
      <p:sp>
        <p:nvSpPr>
          <p:cNvPr id="5" name="Title 4"/>
          <p:cNvSpPr>
            <a:spLocks noGrp="1"/>
          </p:cNvSpPr>
          <p:nvPr>
            <p:ph type="title"/>
          </p:nvPr>
        </p:nvSpPr>
        <p:spPr>
          <a:xfrm>
            <a:off x="1981200" y="274638"/>
            <a:ext cx="8686800" cy="1143000"/>
          </a:xfrm>
        </p:spPr>
        <p:txBody>
          <a:bodyPr>
            <a:normAutofit fontScale="90000"/>
          </a:bodyPr>
          <a:lstStyle/>
          <a:p>
            <a:pPr algn="r"/>
            <a:r>
              <a:rPr lang="en-US" dirty="0" smtClean="0">
                <a:solidFill>
                  <a:schemeClr val="bg1"/>
                </a:solidFill>
              </a:rPr>
              <a:t/>
            </a:r>
            <a:br>
              <a:rPr lang="en-US" dirty="0" smtClean="0">
                <a:solidFill>
                  <a:schemeClr val="bg1"/>
                </a:solidFill>
              </a:rPr>
            </a:br>
            <a:r>
              <a:rPr lang="en-US" dirty="0" smtClean="0">
                <a:solidFill>
                  <a:schemeClr val="bg1"/>
                </a:solidFill>
              </a:rPr>
              <a:t>Albert </a:t>
            </a:r>
            <a:r>
              <a:rPr lang="en-US" dirty="0">
                <a:solidFill>
                  <a:schemeClr val="bg1"/>
                </a:solidFill>
              </a:rPr>
              <a:t>Meier, Ph.D.</a:t>
            </a:r>
            <a:br>
              <a:rPr lang="en-US" dirty="0">
                <a:solidFill>
                  <a:schemeClr val="bg1"/>
                </a:solidFill>
              </a:rPr>
            </a:br>
            <a:r>
              <a:rPr lang="en-US" dirty="0">
                <a:solidFill>
                  <a:schemeClr val="bg1"/>
                </a:solidFill>
              </a:rPr>
              <a:t>University of Georgia</a:t>
            </a:r>
            <a:br>
              <a:rPr lang="en-US" dirty="0">
                <a:solidFill>
                  <a:schemeClr val="bg1"/>
                </a:solidFill>
              </a:rPr>
            </a:br>
            <a:r>
              <a:rPr lang="en-US" dirty="0">
                <a:solidFill>
                  <a:schemeClr val="bg1"/>
                </a:solidFill>
              </a:rPr>
              <a:t>Professor</a:t>
            </a:r>
            <a:r>
              <a:rPr lang="en-US" dirty="0"/>
              <a:t/>
            </a:r>
            <a:br>
              <a:rPr lang="en-US" dirty="0"/>
            </a:br>
            <a:endParaRPr lang="en-US" dirty="0"/>
          </a:p>
        </p:txBody>
      </p:sp>
      <p:pic>
        <p:nvPicPr>
          <p:cNvPr id="23554" name="Picture 2"/>
          <p:cNvPicPr>
            <a:picLocks noChangeAspect="1" noChangeArrowheads="1"/>
          </p:cNvPicPr>
          <p:nvPr/>
        </p:nvPicPr>
        <p:blipFill>
          <a:blip r:embed="rId2" cstate="print"/>
          <a:srcRect/>
          <a:stretch>
            <a:fillRect/>
          </a:stretch>
        </p:blipFill>
        <p:spPr bwMode="auto">
          <a:xfrm>
            <a:off x="2895600" y="161042"/>
            <a:ext cx="2381250" cy="3000375"/>
          </a:xfrm>
          <a:prstGeom prst="rect">
            <a:avLst/>
          </a:prstGeom>
          <a:noFill/>
          <a:ln w="9525">
            <a:noFill/>
            <a:miter lim="800000"/>
            <a:headEnd/>
            <a:tailEnd/>
          </a:ln>
        </p:spPr>
      </p:pic>
    </p:spTree>
    <p:extLst>
      <p:ext uri="{BB962C8B-B14F-4D97-AF65-F5344CB8AC3E}">
        <p14:creationId xmlns:p14="http://schemas.microsoft.com/office/powerpoint/2010/main" val="32092841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dirty="0" smtClean="0"/>
              <a:t>Research by Dr. Meier</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334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1194137"/>
            <a:ext cx="4572000" cy="2308324"/>
          </a:xfrm>
          <a:prstGeom prst="rect">
            <a:avLst/>
          </a:prstGeom>
        </p:spPr>
        <p:txBody>
          <a:bodyPr>
            <a:spAutoFit/>
          </a:bodyPr>
          <a:lstStyle/>
          <a:p>
            <a:pPr marL="285750" indent="-285750">
              <a:buFont typeface="Arial" pitchFamily="34" charset="0"/>
              <a:buChar char="•"/>
            </a:pPr>
            <a:r>
              <a:rPr lang="en-US" dirty="0">
                <a:solidFill>
                  <a:prstClr val="black"/>
                </a:solidFill>
              </a:rPr>
              <a:t>Ecology, Biodiversity, and Conservation Biology. </a:t>
            </a:r>
          </a:p>
          <a:p>
            <a:pPr marL="285750" indent="-285750">
              <a:buFont typeface="Arial" pitchFamily="34" charset="0"/>
              <a:buChar char="•"/>
            </a:pPr>
            <a:r>
              <a:rPr lang="en-US" dirty="0">
                <a:solidFill>
                  <a:prstClr val="black"/>
                </a:solidFill>
              </a:rPr>
              <a:t>Eastern Old Growth</a:t>
            </a:r>
          </a:p>
          <a:p>
            <a:pPr marL="285750" indent="-285750">
              <a:buFont typeface="Arial" pitchFamily="34" charset="0"/>
              <a:buChar char="•"/>
            </a:pPr>
            <a:r>
              <a:rPr lang="en-US" dirty="0">
                <a:solidFill>
                  <a:prstClr val="black"/>
                </a:solidFill>
              </a:rPr>
              <a:t>Response of forest herbs to disturbance</a:t>
            </a:r>
          </a:p>
          <a:p>
            <a:pPr marL="285750" indent="-285750">
              <a:buFont typeface="Arial" pitchFamily="34" charset="0"/>
              <a:buChar char="•"/>
            </a:pPr>
            <a:r>
              <a:rPr lang="en-US" dirty="0">
                <a:solidFill>
                  <a:prstClr val="black"/>
                </a:solidFill>
              </a:rPr>
              <a:t>Upper Green River Research</a:t>
            </a:r>
          </a:p>
          <a:p>
            <a:pPr marL="285750" indent="-285750">
              <a:buFont typeface="Arial" pitchFamily="34" charset="0"/>
              <a:buChar char="•"/>
            </a:pPr>
            <a:r>
              <a:rPr lang="en-US" dirty="0">
                <a:solidFill>
                  <a:prstClr val="black"/>
                </a:solidFill>
              </a:rPr>
              <a:t>Systems Ecology and Network Analysis</a:t>
            </a:r>
          </a:p>
        </p:txBody>
      </p:sp>
      <p:pic>
        <p:nvPicPr>
          <p:cNvPr id="9219" name="Picture 3" descr="C:\Users\WKUUSER\Desktop\Picture folder\DSCN0008(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200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35433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7697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Research in Ashley Lab</a:t>
            </a:r>
            <a:endParaRPr lang="en-US" dirty="0"/>
          </a:p>
        </p:txBody>
      </p:sp>
      <p:sp>
        <p:nvSpPr>
          <p:cNvPr id="3" name="Content Placeholder 2"/>
          <p:cNvSpPr>
            <a:spLocks noGrp="1"/>
          </p:cNvSpPr>
          <p:nvPr>
            <p:ph sz="half" idx="1"/>
          </p:nvPr>
        </p:nvSpPr>
        <p:spPr/>
        <p:txBody>
          <a:bodyPr>
            <a:normAutofit fontScale="85000" lnSpcReduction="20000"/>
          </a:bodyPr>
          <a:lstStyle/>
          <a:p>
            <a:r>
              <a:rPr lang="en-US" b="1" dirty="0" smtClean="0"/>
              <a:t>Sleep-immune interactions in rodents</a:t>
            </a:r>
          </a:p>
          <a:p>
            <a:pPr lvl="1"/>
            <a:r>
              <a:rPr lang="en-US" dirty="0" smtClean="0"/>
              <a:t>Inflammation/Immune function &amp; microglial activation</a:t>
            </a:r>
          </a:p>
          <a:p>
            <a:pPr lvl="1"/>
            <a:r>
              <a:rPr lang="en-US" dirty="0" smtClean="0"/>
              <a:t>Stress hormones</a:t>
            </a:r>
          </a:p>
          <a:p>
            <a:pPr lvl="1"/>
            <a:r>
              <a:rPr lang="en-US" dirty="0" smtClean="0"/>
              <a:t>Anxiety/memory</a:t>
            </a:r>
          </a:p>
          <a:p>
            <a:pPr marL="457200" lvl="1" indent="0">
              <a:buNone/>
            </a:pPr>
            <a:endParaRPr lang="en-US" dirty="0" smtClean="0"/>
          </a:p>
          <a:p>
            <a:r>
              <a:rPr lang="en-US" b="1" dirty="0" smtClean="0"/>
              <a:t>Comparative biology of sleep and circadian rhythms</a:t>
            </a:r>
          </a:p>
          <a:p>
            <a:pPr lvl="1"/>
            <a:r>
              <a:rPr lang="en-US" dirty="0" smtClean="0"/>
              <a:t>Latitudinal studies (arctic vs. temperate comparisons)</a:t>
            </a:r>
          </a:p>
          <a:p>
            <a:pPr lvl="1"/>
            <a:r>
              <a:rPr lang="en-US" dirty="0" smtClean="0"/>
              <a:t>Determining responses to sleep deprivation</a:t>
            </a:r>
          </a:p>
          <a:p>
            <a:pPr lvl="1"/>
            <a:r>
              <a:rPr lang="en-US" dirty="0" smtClean="0"/>
              <a:t>Assessing seasonal and hormonal effects</a:t>
            </a:r>
          </a:p>
          <a:p>
            <a:pPr lvl="1"/>
            <a:r>
              <a:rPr lang="en-US" dirty="0" smtClean="0"/>
              <a:t>This project involves field work in Alaska!!</a:t>
            </a:r>
          </a:p>
          <a:p>
            <a:pPr lvl="1"/>
            <a:endParaRPr lang="en-US" dirty="0"/>
          </a:p>
        </p:txBody>
      </p:sp>
      <p:pic>
        <p:nvPicPr>
          <p:cNvPr id="4" name="Picture 11"/>
          <p:cNvPicPr>
            <a:picLocks noGrp="1" noChangeAspect="1" noChangeArrowheads="1"/>
          </p:cNvPicPr>
          <p:nvPr>
            <p:ph/>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a:xfrm>
            <a:off x="7086120" y="3940237"/>
            <a:ext cx="2547465" cy="2495920"/>
          </a:xfrm>
          <a:no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8"/>
          <p:cNvPicPr>
            <a:picLocks noChangeAspect="1"/>
          </p:cNvPicPr>
          <p:nvPr/>
        </p:nvPicPr>
        <p:blipFill>
          <a:blip r:embed="rId3"/>
          <a:stretch>
            <a:fillRect/>
          </a:stretch>
        </p:blipFill>
        <p:spPr>
          <a:xfrm>
            <a:off x="7086119" y="1290639"/>
            <a:ext cx="2788284" cy="2114887"/>
          </a:xfrm>
          <a:prstGeom prst="rect">
            <a:avLst/>
          </a:prstGeom>
        </p:spPr>
      </p:pic>
      <p:sp>
        <p:nvSpPr>
          <p:cNvPr id="12" name="TextBox 11"/>
          <p:cNvSpPr txBox="1"/>
          <p:nvPr/>
        </p:nvSpPr>
        <p:spPr>
          <a:xfrm>
            <a:off x="7765143" y="3386239"/>
            <a:ext cx="1655208" cy="369332"/>
          </a:xfrm>
          <a:prstGeom prst="rect">
            <a:avLst/>
          </a:prstGeom>
          <a:noFill/>
        </p:spPr>
        <p:txBody>
          <a:bodyPr wrap="none" rtlCol="0">
            <a:spAutoFit/>
          </a:bodyPr>
          <a:lstStyle/>
          <a:p>
            <a:pPr defTabSz="457200"/>
            <a:r>
              <a:rPr lang="en-US" dirty="0">
                <a:solidFill>
                  <a:prstClr val="black"/>
                </a:solidFill>
              </a:rPr>
              <a:t>C57BL/6 mouse</a:t>
            </a:r>
          </a:p>
        </p:txBody>
      </p:sp>
      <p:sp>
        <p:nvSpPr>
          <p:cNvPr id="13" name="TextBox 12"/>
          <p:cNvSpPr txBox="1"/>
          <p:nvPr/>
        </p:nvSpPr>
        <p:spPr>
          <a:xfrm>
            <a:off x="6019801" y="6488668"/>
            <a:ext cx="4665385" cy="369332"/>
          </a:xfrm>
          <a:prstGeom prst="rect">
            <a:avLst/>
          </a:prstGeom>
          <a:noFill/>
        </p:spPr>
        <p:txBody>
          <a:bodyPr wrap="none" rtlCol="0">
            <a:spAutoFit/>
          </a:bodyPr>
          <a:lstStyle/>
          <a:p>
            <a:pPr defTabSz="457200"/>
            <a:r>
              <a:rPr lang="en-US" dirty="0">
                <a:solidFill>
                  <a:prstClr val="black"/>
                </a:solidFill>
              </a:rPr>
              <a:t>Female Lapland Longspur (</a:t>
            </a:r>
            <a:r>
              <a:rPr lang="en-US" i="1" dirty="0" err="1">
                <a:solidFill>
                  <a:prstClr val="black"/>
                </a:solidFill>
              </a:rPr>
              <a:t>Calcarius</a:t>
            </a:r>
            <a:r>
              <a:rPr lang="en-US" i="1" dirty="0">
                <a:solidFill>
                  <a:prstClr val="black"/>
                </a:solidFill>
              </a:rPr>
              <a:t> </a:t>
            </a:r>
            <a:r>
              <a:rPr lang="en-US" i="1" dirty="0" err="1">
                <a:solidFill>
                  <a:prstClr val="black"/>
                </a:solidFill>
              </a:rPr>
              <a:t>laponnicus</a:t>
            </a:r>
            <a:r>
              <a:rPr lang="en-US" dirty="0">
                <a:solidFill>
                  <a:prstClr val="black"/>
                </a:solidFill>
              </a:rPr>
              <a:t>)</a:t>
            </a:r>
          </a:p>
        </p:txBody>
      </p:sp>
    </p:spTree>
    <p:extLst>
      <p:ext uri="{BB962C8B-B14F-4D97-AF65-F5344CB8AC3E}">
        <p14:creationId xmlns:p14="http://schemas.microsoft.com/office/powerpoint/2010/main" val="14369267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28800" y="1646238"/>
            <a:ext cx="4191000" cy="4525963"/>
          </a:xfrm>
        </p:spPr>
        <p:txBody>
          <a:bodyPr>
            <a:normAutofit fontScale="4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7400" b="1" u="sng" dirty="0"/>
              <a:t>Bio</a:t>
            </a:r>
          </a:p>
          <a:p>
            <a:pPr marL="0" indent="0" algn="ctr">
              <a:buNone/>
            </a:pPr>
            <a:r>
              <a:rPr lang="en-US" sz="7400" dirty="0"/>
              <a:t>Ph.D. – Ohio State University</a:t>
            </a:r>
          </a:p>
          <a:p>
            <a:pPr marL="0" indent="0" algn="ctr">
              <a:buNone/>
            </a:pPr>
            <a:endParaRPr lang="en-US" dirty="0"/>
          </a:p>
        </p:txBody>
      </p:sp>
      <p:sp>
        <p:nvSpPr>
          <p:cNvPr id="4" name="Text Placeholder 3"/>
          <p:cNvSpPr>
            <a:spLocks noGrp="1"/>
          </p:cNvSpPr>
          <p:nvPr>
            <p:ph sz="half" idx="2"/>
          </p:nvPr>
        </p:nvSpPr>
        <p:spPr>
          <a:xfrm>
            <a:off x="5943600" y="1405128"/>
            <a:ext cx="4724400" cy="5376672"/>
          </a:xfrm>
        </p:spPr>
        <p:txBody>
          <a:bodyPr>
            <a:noAutofit/>
          </a:bodyPr>
          <a:lstStyle/>
          <a:p>
            <a:endParaRPr lang="en-US" sz="4200" dirty="0"/>
          </a:p>
          <a:p>
            <a:pPr marL="109728" indent="0" algn="ctr">
              <a:buNone/>
            </a:pPr>
            <a:r>
              <a:rPr lang="en-US" sz="2000" b="1" u="sng" dirty="0"/>
              <a:t>Courses</a:t>
            </a:r>
          </a:p>
          <a:p>
            <a:r>
              <a:rPr lang="en-US" sz="2000" dirty="0"/>
              <a:t>BIOL 122 Introductory Biology </a:t>
            </a:r>
          </a:p>
          <a:p>
            <a:r>
              <a:rPr lang="en-US" sz="2000" dirty="0"/>
              <a:t>BIOL 325 Insect Biodiversity</a:t>
            </a:r>
          </a:p>
          <a:p>
            <a:r>
              <a:rPr lang="en-US" sz="2000" dirty="0" err="1"/>
              <a:t>BIOL</a:t>
            </a:r>
            <a:r>
              <a:rPr lang="en-US" sz="2000" dirty="0"/>
              <a:t> 285 Costa Rican Biodiversity</a:t>
            </a:r>
          </a:p>
          <a:p>
            <a:r>
              <a:rPr lang="en-US" sz="2000" dirty="0" err="1"/>
              <a:t>BIOL</a:t>
            </a:r>
            <a:r>
              <a:rPr lang="en-US" sz="2000" dirty="0"/>
              <a:t> 522 Systematics + Evolution</a:t>
            </a:r>
          </a:p>
          <a:p>
            <a:r>
              <a:rPr lang="en-US" sz="2000" dirty="0"/>
              <a:t>BIOL 675 </a:t>
            </a:r>
            <a:r>
              <a:rPr lang="en-US" sz="2000" dirty="0" err="1"/>
              <a:t>Coleoptera</a:t>
            </a:r>
            <a:r>
              <a:rPr lang="en-US" sz="2000" dirty="0"/>
              <a:t> Evolution</a:t>
            </a:r>
          </a:p>
          <a:p>
            <a:r>
              <a:rPr lang="en-US" sz="2000" dirty="0"/>
              <a:t>BIOL 675 Insect Evolution</a:t>
            </a:r>
          </a:p>
          <a:p>
            <a:endParaRPr lang="en-US" sz="2000" dirty="0"/>
          </a:p>
          <a:p>
            <a:pPr marL="109728" indent="0" algn="ctr">
              <a:buNone/>
            </a:pPr>
            <a:r>
              <a:rPr lang="en-US" sz="2000" b="1" u="sng" dirty="0"/>
              <a:t>Research</a:t>
            </a:r>
          </a:p>
          <a:p>
            <a:r>
              <a:rPr lang="en-US" sz="2000" b="1" dirty="0"/>
              <a:t>Evolution and Diversity of the Insects, especially on beetles.</a:t>
            </a:r>
            <a:endParaRPr lang="en-US" sz="2000" dirty="0"/>
          </a:p>
          <a:p>
            <a:endParaRPr lang="en-US" sz="2000" dirty="0"/>
          </a:p>
        </p:txBody>
      </p:sp>
      <p:sp>
        <p:nvSpPr>
          <p:cNvPr id="2" name="Title 1"/>
          <p:cNvSpPr>
            <a:spLocks noGrp="1"/>
          </p:cNvSpPr>
          <p:nvPr>
            <p:ph type="title"/>
          </p:nvPr>
        </p:nvSpPr>
        <p:spPr>
          <a:xfrm>
            <a:off x="1905000" y="274638"/>
            <a:ext cx="8686800" cy="1143000"/>
          </a:xfrm>
        </p:spPr>
        <p:txBody>
          <a:bodyPr>
            <a:normAutofit fontScale="90000"/>
          </a:bodyPr>
          <a:lstStyle/>
          <a:p>
            <a:pPr algn="r"/>
            <a:r>
              <a:rPr lang="en-US" sz="3600" dirty="0">
                <a:solidFill>
                  <a:schemeClr val="bg1"/>
                </a:solidFill>
              </a:rPr>
              <a:t/>
            </a:r>
            <a:br>
              <a:rPr lang="en-US" sz="3600" dirty="0">
                <a:solidFill>
                  <a:schemeClr val="bg1"/>
                </a:solidFill>
              </a:rPr>
            </a:br>
            <a:r>
              <a:rPr lang="en-US" sz="4400" dirty="0">
                <a:solidFill>
                  <a:schemeClr val="bg1"/>
                </a:solidFill>
              </a:rPr>
              <a:t>Keith </a:t>
            </a:r>
            <a:r>
              <a:rPr lang="en-US" sz="4400" dirty="0">
                <a:solidFill>
                  <a:schemeClr val="bg1"/>
                </a:solidFill>
              </a:rPr>
              <a:t>Philips, Ph.D</a:t>
            </a:r>
            <a:r>
              <a:rPr lang="en-US" sz="4400" dirty="0">
                <a:solidFill>
                  <a:schemeClr val="bg1"/>
                </a:solidFill>
              </a:rPr>
              <a:t>.</a:t>
            </a:r>
            <a:r>
              <a:rPr lang="en-US" sz="4400" dirty="0">
                <a:solidFill>
                  <a:schemeClr val="bg1"/>
                </a:solidFill>
              </a:rPr>
              <a:t/>
            </a:r>
            <a:br>
              <a:rPr lang="en-US" sz="4400" dirty="0">
                <a:solidFill>
                  <a:schemeClr val="bg1"/>
                </a:solidFill>
              </a:rPr>
            </a:br>
            <a:r>
              <a:rPr lang="en-US" sz="4400" dirty="0">
                <a:solidFill>
                  <a:schemeClr val="bg1"/>
                </a:solidFill>
              </a:rPr>
              <a:t>Professor</a:t>
            </a:r>
            <a:r>
              <a:rPr lang="en-US" sz="4400" dirty="0"/>
              <a:t/>
            </a:r>
            <a:br>
              <a:rPr lang="en-US" sz="4400" dirty="0"/>
            </a:br>
            <a:endParaRPr lang="en-US" sz="4400" dirty="0"/>
          </a:p>
        </p:txBody>
      </p:sp>
      <p:pic>
        <p:nvPicPr>
          <p:cNvPr id="24578" name="Picture 2"/>
          <p:cNvPicPr>
            <a:picLocks noChangeAspect="1" noChangeArrowheads="1"/>
          </p:cNvPicPr>
          <p:nvPr/>
        </p:nvPicPr>
        <p:blipFill>
          <a:blip r:embed="rId2" cstate="print"/>
          <a:srcRect/>
          <a:stretch>
            <a:fillRect/>
          </a:stretch>
        </p:blipFill>
        <p:spPr bwMode="auto">
          <a:xfrm>
            <a:off x="2667000" y="304801"/>
            <a:ext cx="2381250" cy="3000375"/>
          </a:xfrm>
          <a:prstGeom prst="rect">
            <a:avLst/>
          </a:prstGeom>
          <a:noFill/>
          <a:ln w="9525">
            <a:noFill/>
            <a:miter lim="800000"/>
            <a:headEnd/>
            <a:tailEnd/>
          </a:ln>
        </p:spPr>
      </p:pic>
    </p:spTree>
    <p:extLst>
      <p:ext uri="{BB962C8B-B14F-4D97-AF65-F5344CB8AC3E}">
        <p14:creationId xmlns:p14="http://schemas.microsoft.com/office/powerpoint/2010/main" val="37655291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52600" y="1295401"/>
            <a:ext cx="4572000" cy="4525963"/>
          </a:xfrm>
        </p:spPr>
        <p:txBody>
          <a:bodyPr>
            <a:noAutofit/>
          </a:bodyPr>
          <a:lstStyle/>
          <a:p>
            <a:pPr>
              <a:buSzPct val="151000"/>
            </a:pPr>
            <a:r>
              <a:rPr lang="en-US" sz="2400" dirty="0"/>
              <a:t> Sampling in </a:t>
            </a:r>
            <a:r>
              <a:rPr lang="en-US" sz="2400" dirty="0"/>
              <a:t>threatened habitats </a:t>
            </a:r>
            <a:endParaRPr lang="en-US" sz="2400" dirty="0"/>
          </a:p>
          <a:p>
            <a:pPr>
              <a:buSzPct val="151000"/>
            </a:pPr>
            <a:r>
              <a:rPr lang="en-US" sz="2400" dirty="0"/>
              <a:t> New species discovery </a:t>
            </a:r>
          </a:p>
          <a:p>
            <a:pPr>
              <a:buSzPct val="151000"/>
            </a:pPr>
            <a:r>
              <a:rPr lang="en-US" sz="2400" dirty="0"/>
              <a:t> Phylogenetic analyses </a:t>
            </a:r>
            <a:r>
              <a:rPr lang="en-US" sz="2400" dirty="0"/>
              <a:t>(</a:t>
            </a:r>
            <a:r>
              <a:rPr lang="en-US" sz="2400" dirty="0"/>
              <a:t>molecular + morph. data) </a:t>
            </a:r>
            <a:endParaRPr lang="en-US" sz="2400" dirty="0"/>
          </a:p>
          <a:p>
            <a:pPr>
              <a:buSzPct val="151000"/>
            </a:pPr>
            <a:r>
              <a:rPr lang="en-US" sz="2400" dirty="0"/>
              <a:t>Ecological studies of dung beetles</a:t>
            </a:r>
            <a:endParaRPr lang="en-US" sz="2400" dirty="0"/>
          </a:p>
        </p:txBody>
      </p:sp>
      <p:sp>
        <p:nvSpPr>
          <p:cNvPr id="4" name="Title 3"/>
          <p:cNvSpPr>
            <a:spLocks noGrp="1"/>
          </p:cNvSpPr>
          <p:nvPr>
            <p:ph type="title"/>
          </p:nvPr>
        </p:nvSpPr>
        <p:spPr>
          <a:xfrm>
            <a:off x="1835150" y="304800"/>
            <a:ext cx="8229600" cy="1143000"/>
          </a:xfrm>
        </p:spPr>
        <p:txBody>
          <a:bodyPr>
            <a:normAutofit fontScale="90000"/>
          </a:bodyPr>
          <a:lstStyle/>
          <a:p>
            <a:r>
              <a:rPr lang="en-US" sz="4400" dirty="0">
                <a:solidFill>
                  <a:schemeClr val="tx1"/>
                </a:solidFill>
              </a:rPr>
              <a:t>Insects – </a:t>
            </a:r>
            <a:r>
              <a:rPr lang="en-US" sz="4400" dirty="0">
                <a:solidFill>
                  <a:schemeClr val="tx1"/>
                </a:solidFill>
              </a:rPr>
              <a:t>the </a:t>
            </a:r>
            <a:r>
              <a:rPr lang="en-US" sz="4400" dirty="0">
                <a:solidFill>
                  <a:schemeClr val="tx1"/>
                </a:solidFill>
              </a:rPr>
              <a:t>most diverse </a:t>
            </a:r>
            <a:r>
              <a:rPr lang="en-US" sz="4400" dirty="0">
                <a:solidFill>
                  <a:schemeClr val="tx1"/>
                </a:solidFill>
              </a:rPr>
              <a:t>and fascinating group </a:t>
            </a:r>
            <a:r>
              <a:rPr lang="en-US" sz="4400" dirty="0">
                <a:solidFill>
                  <a:schemeClr val="tx1"/>
                </a:solidFill>
              </a:rPr>
              <a:t>on Earth</a:t>
            </a:r>
            <a:r>
              <a:rPr lang="en-US" dirty="0">
                <a:solidFill>
                  <a:schemeClr val="tx1"/>
                </a:solidFill>
              </a:rPr>
              <a:t/>
            </a:r>
            <a:br>
              <a:rPr lang="en-US" dirty="0">
                <a:solidFill>
                  <a:schemeClr val="tx1"/>
                </a:solidFill>
              </a:rPr>
            </a:br>
            <a:endParaRPr lang="en-US" dirty="0">
              <a:solidFill>
                <a:schemeClr val="tx1"/>
              </a:solidFill>
            </a:endParaRPr>
          </a:p>
        </p:txBody>
      </p:sp>
      <p:pic>
        <p:nvPicPr>
          <p:cNvPr id="5" name="Picture 10" descr="http://www.pteron-world.com/kuwabaka/phanaeini/imper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066801"/>
            <a:ext cx="4022819" cy="2880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C:\Karen Bell\Diplocotidus\photos\habitus_pronotum.wmf"/>
          <p:cNvPicPr>
            <a:picLocks noChangeAspect="1" noChangeArrowheads="1"/>
          </p:cNvPicPr>
          <p:nvPr/>
        </p:nvPicPr>
        <p:blipFill>
          <a:blip r:embed="rId3" cstate="print"/>
          <a:srcRect/>
          <a:stretch>
            <a:fillRect/>
          </a:stretch>
        </p:blipFill>
        <p:spPr bwMode="auto">
          <a:xfrm>
            <a:off x="7162800" y="4038601"/>
            <a:ext cx="2901950" cy="2674841"/>
          </a:xfrm>
          <a:prstGeom prst="rect">
            <a:avLst/>
          </a:prstGeom>
          <a:noFill/>
          <a:ln w="9525">
            <a:noFill/>
            <a:miter lim="800000"/>
            <a:headEnd/>
            <a:tailEnd/>
          </a:ln>
        </p:spPr>
      </p:pic>
      <p:pic>
        <p:nvPicPr>
          <p:cNvPr id="7" name="Picture 4" descr="cihotspotmap[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448" y="4169304"/>
            <a:ext cx="5217552" cy="261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735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0" y="1066801"/>
            <a:ext cx="5791200" cy="4525963"/>
          </a:xfrm>
        </p:spPr>
        <p:txBody>
          <a:bodyPr>
            <a:normAutofit/>
          </a:bodyPr>
          <a:lstStyle/>
          <a:p>
            <a:pPr>
              <a:buClr>
                <a:srgbClr val="FFFF00"/>
              </a:buClr>
              <a:buSzPct val="149000"/>
              <a:buFont typeface="Arial" panose="020B0604020202020204" pitchFamily="34" charset="0"/>
              <a:buChar char="•"/>
            </a:pPr>
            <a:r>
              <a:rPr lang="en-US" dirty="0" smtClean="0"/>
              <a:t>The Ghana and West Africa Insect Project</a:t>
            </a:r>
            <a:r>
              <a:rPr lang="en-US" dirty="0"/>
              <a:t> </a:t>
            </a:r>
          </a:p>
          <a:p>
            <a:pPr>
              <a:buClr>
                <a:srgbClr val="FFFF00"/>
              </a:buClr>
              <a:buSzPct val="149000"/>
              <a:buFont typeface="Arial" panose="020B0604020202020204" pitchFamily="34" charset="0"/>
              <a:buChar char="•"/>
            </a:pPr>
            <a:r>
              <a:rPr lang="en-US" dirty="0" smtClean="0"/>
              <a:t>Evolution of cave </a:t>
            </a:r>
            <a:r>
              <a:rPr lang="en-US" dirty="0"/>
              <a:t>b</a:t>
            </a:r>
            <a:r>
              <a:rPr lang="en-US" dirty="0" smtClean="0"/>
              <a:t>eetles</a:t>
            </a:r>
          </a:p>
          <a:p>
            <a:pPr>
              <a:buClr>
                <a:srgbClr val="FFFF00"/>
              </a:buClr>
              <a:buSzPct val="149000"/>
              <a:buFont typeface="Arial" panose="020B0604020202020204" pitchFamily="34" charset="0"/>
              <a:buChar char="•"/>
            </a:pPr>
            <a:r>
              <a:rPr lang="en-US" dirty="0" smtClean="0"/>
              <a:t>Diversity + </a:t>
            </a:r>
            <a:r>
              <a:rPr lang="en-US" dirty="0"/>
              <a:t>ecological studies of </a:t>
            </a:r>
            <a:r>
              <a:rPr lang="en-US" dirty="0" err="1" smtClean="0"/>
              <a:t>african</a:t>
            </a:r>
            <a:r>
              <a:rPr lang="en-US" dirty="0" smtClean="0"/>
              <a:t> dung </a:t>
            </a:r>
            <a:r>
              <a:rPr lang="en-US" dirty="0"/>
              <a:t>b</a:t>
            </a:r>
            <a:r>
              <a:rPr lang="en-US" dirty="0" smtClean="0"/>
              <a:t>eetles</a:t>
            </a:r>
          </a:p>
          <a:p>
            <a:pPr>
              <a:buClr>
                <a:srgbClr val="FFFF00"/>
              </a:buClr>
              <a:buSzPct val="149000"/>
              <a:buFont typeface="Arial" panose="020B0604020202020204" pitchFamily="34" charset="0"/>
              <a:buChar char="•"/>
            </a:pPr>
            <a:r>
              <a:rPr lang="en-US" dirty="0" smtClean="0"/>
              <a:t>Global diversity of spider </a:t>
            </a:r>
            <a:r>
              <a:rPr lang="en-US" dirty="0"/>
              <a:t>b</a:t>
            </a:r>
            <a:r>
              <a:rPr lang="en-US" dirty="0" smtClean="0"/>
              <a:t>eetles</a:t>
            </a:r>
            <a:endParaRPr lang="en-US" dirty="0"/>
          </a:p>
        </p:txBody>
      </p:sp>
      <p:sp>
        <p:nvSpPr>
          <p:cNvPr id="4" name="Title 3"/>
          <p:cNvSpPr>
            <a:spLocks noGrp="1"/>
          </p:cNvSpPr>
          <p:nvPr>
            <p:ph type="title"/>
          </p:nvPr>
        </p:nvSpPr>
        <p:spPr>
          <a:xfrm>
            <a:off x="1676400" y="76200"/>
            <a:ext cx="8229600" cy="1143000"/>
          </a:xfrm>
        </p:spPr>
        <p:txBody>
          <a:bodyPr>
            <a:normAutofit/>
          </a:bodyPr>
          <a:lstStyle/>
          <a:p>
            <a:r>
              <a:rPr lang="en-US" sz="4000" dirty="0">
                <a:solidFill>
                  <a:schemeClr val="tx1"/>
                </a:solidFill>
                <a:effectLst/>
              </a:rPr>
              <a:t>Current </a:t>
            </a:r>
            <a:r>
              <a:rPr lang="en-US" sz="4000" dirty="0">
                <a:solidFill>
                  <a:schemeClr val="tx1"/>
                </a:solidFill>
                <a:effectLst/>
              </a:rPr>
              <a:t>Projects</a:t>
            </a:r>
            <a:endParaRPr lang="en-US" sz="4000" dirty="0">
              <a:solidFill>
                <a:schemeClr val="tx1"/>
              </a:solidFill>
              <a:effectLst/>
            </a:endParaRPr>
          </a:p>
        </p:txBody>
      </p:sp>
      <p:pic>
        <p:nvPicPr>
          <p:cNvPr id="8" name="Shape 29"/>
          <p:cNvPicPr preferRelativeResize="0"/>
          <p:nvPr/>
        </p:nvPicPr>
        <p:blipFill>
          <a:blip r:embed="rId3">
            <a:alphaModFix/>
          </a:blip>
          <a:stretch>
            <a:fillRect/>
          </a:stretch>
        </p:blipFill>
        <p:spPr>
          <a:xfrm>
            <a:off x="7224176" y="258620"/>
            <a:ext cx="1767425" cy="3017981"/>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145" y="-1"/>
            <a:ext cx="1676656" cy="388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3446814"/>
            <a:ext cx="2621488" cy="3291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1" y="4183346"/>
            <a:ext cx="2466975" cy="25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5965" y="3804260"/>
            <a:ext cx="2895600" cy="2968237"/>
          </a:xfrm>
          <a:prstGeom prst="rect">
            <a:avLst/>
          </a:prstGeom>
        </p:spPr>
      </p:pic>
    </p:spTree>
    <p:extLst>
      <p:ext uri="{BB962C8B-B14F-4D97-AF65-F5344CB8AC3E}">
        <p14:creationId xmlns:p14="http://schemas.microsoft.com/office/powerpoint/2010/main" val="315071343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752600" y="1219200"/>
            <a:ext cx="3886200" cy="5486400"/>
          </a:xfrm>
        </p:spPr>
        <p:txBody>
          <a:bodyPr>
            <a:normAutofit fontScale="55000" lnSpcReduction="20000"/>
          </a:bodyPr>
          <a:lstStyle/>
          <a:p>
            <a:pPr marL="109728" indent="0" algn="ctr">
              <a:buNone/>
            </a:pPr>
            <a:r>
              <a:rPr lang="en-US" b="1" u="sng" dirty="0" smtClean="0"/>
              <a:t>Bio</a:t>
            </a:r>
          </a:p>
          <a:p>
            <a:r>
              <a:rPr lang="en-US" b="1" dirty="0" smtClean="0"/>
              <a:t>Ph.D.</a:t>
            </a:r>
            <a:r>
              <a:rPr lang="en-US" dirty="0" smtClean="0"/>
              <a:t> – Biochemistry; University of Tennessee, Memphis </a:t>
            </a:r>
          </a:p>
          <a:p>
            <a:r>
              <a:rPr lang="en-US" b="1" dirty="0" smtClean="0"/>
              <a:t>B.S. – </a:t>
            </a:r>
            <a:r>
              <a:rPr lang="en-US" dirty="0" smtClean="0"/>
              <a:t>Recombinant Genetics, Western Kentucky University</a:t>
            </a:r>
          </a:p>
          <a:p>
            <a:endParaRPr lang="en-US" dirty="0" smtClean="0"/>
          </a:p>
          <a:p>
            <a:endParaRPr lang="en-US" dirty="0" smtClean="0"/>
          </a:p>
          <a:p>
            <a:pPr marL="109728" indent="0" algn="ctr">
              <a:buNone/>
            </a:pPr>
            <a:r>
              <a:rPr lang="en-US" b="1" u="sng" dirty="0" smtClean="0"/>
              <a:t>Courses</a:t>
            </a:r>
          </a:p>
          <a:p>
            <a:r>
              <a:rPr lang="en-US" dirty="0" smtClean="0"/>
              <a:t>BIOL 120 Introductory Biology</a:t>
            </a:r>
          </a:p>
          <a:p>
            <a:r>
              <a:rPr lang="en-US" dirty="0" smtClean="0"/>
              <a:t>BIOL 403 Molecular Basis of Cancer</a:t>
            </a:r>
          </a:p>
          <a:p>
            <a:r>
              <a:rPr lang="en-US" dirty="0" smtClean="0"/>
              <a:t>BIOL 411 Cell Biology</a:t>
            </a:r>
          </a:p>
          <a:p>
            <a:r>
              <a:rPr lang="en-US" dirty="0" smtClean="0"/>
              <a:t>BIOL 475 Medicine in Kenya</a:t>
            </a:r>
          </a:p>
          <a:p>
            <a:r>
              <a:rPr lang="en-US" dirty="0" smtClean="0"/>
              <a:t>BIOL 560 Advanced Cell Biology</a:t>
            </a:r>
          </a:p>
          <a:p>
            <a:endParaRPr lang="en-US" dirty="0" smtClean="0"/>
          </a:p>
          <a:p>
            <a:pPr marL="109728" indent="0" algn="ctr">
              <a:buNone/>
            </a:pPr>
            <a:r>
              <a:rPr lang="en-US" b="1" u="sng" dirty="0" smtClean="0"/>
              <a:t>Research Interests</a:t>
            </a:r>
          </a:p>
          <a:p>
            <a:r>
              <a:rPr lang="en-US" sz="3300" dirty="0"/>
              <a:t>Mammalian cell signaling, transcriptional regulation of metabolic genes, and molecular epidemiology of chronic disease in developing countries</a:t>
            </a:r>
          </a:p>
        </p:txBody>
      </p:sp>
      <p:sp>
        <p:nvSpPr>
          <p:cNvPr id="8" name="Title 7"/>
          <p:cNvSpPr>
            <a:spLocks noGrp="1"/>
          </p:cNvSpPr>
          <p:nvPr>
            <p:ph type="title"/>
          </p:nvPr>
        </p:nvSpPr>
        <p:spPr/>
        <p:txBody>
          <a:bodyPr>
            <a:noAutofit/>
          </a:bodyPr>
          <a:lstStyle/>
          <a:p>
            <a:pPr algn="ctr"/>
            <a:r>
              <a:rPr lang="en-US" sz="2400" dirty="0">
                <a:solidFill>
                  <a:schemeClr val="bg1"/>
                </a:solidFill>
              </a:rPr>
              <a:t>Nancy Rice, Ph.D.</a:t>
            </a:r>
            <a:br>
              <a:rPr lang="en-US" sz="2400" dirty="0">
                <a:solidFill>
                  <a:schemeClr val="bg1"/>
                </a:solidFill>
              </a:rPr>
            </a:br>
            <a:r>
              <a:rPr lang="en-US" sz="2400" dirty="0">
                <a:solidFill>
                  <a:schemeClr val="bg1"/>
                </a:solidFill>
              </a:rPr>
              <a:t>University of Tennessee, Health Science Center</a:t>
            </a:r>
            <a:br>
              <a:rPr lang="en-US" sz="2400" dirty="0">
                <a:solidFill>
                  <a:schemeClr val="bg1"/>
                </a:solidFill>
              </a:rPr>
            </a:br>
            <a:r>
              <a:rPr lang="en-US" sz="2400" dirty="0" smtClean="0">
                <a:solidFill>
                  <a:schemeClr val="bg1"/>
                </a:solidFill>
              </a:rPr>
              <a:t>Professor</a:t>
            </a:r>
            <a:endParaRPr lang="en-US" sz="2400" dirty="0">
              <a:solidFill>
                <a:schemeClr val="bg1"/>
              </a:solidFill>
            </a:endParaRPr>
          </a:p>
        </p:txBody>
      </p:sp>
      <p:pic>
        <p:nvPicPr>
          <p:cNvPr id="2050" name="Picture 2" descr="https://fbcdn-sphotos-a.akamaihd.net/hphotos-ak-snc7/74050_444131828881_700318881_5340702_1716902_n.jpg"/>
          <p:cNvPicPr>
            <a:picLocks noChangeAspect="1" noChangeArrowheads="1"/>
          </p:cNvPicPr>
          <p:nvPr/>
        </p:nvPicPr>
        <p:blipFill>
          <a:blip r:embed="rId2" cstate="print"/>
          <a:srcRect/>
          <a:stretch>
            <a:fillRect/>
          </a:stretch>
        </p:blipFill>
        <p:spPr bwMode="auto">
          <a:xfrm>
            <a:off x="7543800" y="1371601"/>
            <a:ext cx="2971800" cy="3962401"/>
          </a:xfrm>
          <a:prstGeom prst="rect">
            <a:avLst/>
          </a:prstGeom>
          <a:noFill/>
        </p:spPr>
      </p:pic>
      <p:pic>
        <p:nvPicPr>
          <p:cNvPr id="2052" name="Picture 4" descr="https://fbcdn-sphotos-a.akamaihd.net/hphotos-ak-ash4/645_44935368881_700318881_1295271_1400_n.jpg"/>
          <p:cNvPicPr>
            <a:picLocks noChangeAspect="1" noChangeArrowheads="1"/>
          </p:cNvPicPr>
          <p:nvPr/>
        </p:nvPicPr>
        <p:blipFill>
          <a:blip r:embed="rId3" cstate="print"/>
          <a:srcRect/>
          <a:stretch>
            <a:fillRect/>
          </a:stretch>
        </p:blipFill>
        <p:spPr bwMode="auto">
          <a:xfrm>
            <a:off x="5867401" y="4191000"/>
            <a:ext cx="3563867" cy="2667000"/>
          </a:xfrm>
          <a:prstGeom prst="rect">
            <a:avLst/>
          </a:prstGeom>
          <a:noFill/>
        </p:spPr>
      </p:pic>
      <p:pic>
        <p:nvPicPr>
          <p:cNvPr id="2054" name="Picture 6" descr="https://fbcdn-sphotos-a.akamaihd.net/hphotos-ak-ash4/156792_463336583881_700318881_5637081_2279277_n.jpg"/>
          <p:cNvPicPr>
            <a:picLocks noChangeAspect="1" noChangeArrowheads="1"/>
          </p:cNvPicPr>
          <p:nvPr/>
        </p:nvPicPr>
        <p:blipFill>
          <a:blip r:embed="rId4" cstate="print"/>
          <a:srcRect/>
          <a:stretch>
            <a:fillRect/>
          </a:stretch>
        </p:blipFill>
        <p:spPr bwMode="auto">
          <a:xfrm>
            <a:off x="5410201" y="3124200"/>
            <a:ext cx="2539999" cy="1905000"/>
          </a:xfrm>
          <a:prstGeom prst="rect">
            <a:avLst/>
          </a:prstGeom>
          <a:noFill/>
        </p:spPr>
      </p:pic>
      <p:pic>
        <p:nvPicPr>
          <p:cNvPr id="12" name="Picture 718" descr="DSCN5456"/>
          <p:cNvPicPr>
            <a:picLocks noChangeAspect="1" noChangeArrowheads="1"/>
          </p:cNvPicPr>
          <p:nvPr/>
        </p:nvPicPr>
        <p:blipFill>
          <a:blip r:embed="rId5" cstate="print"/>
          <a:srcRect l="25252" r="11111"/>
          <a:stretch>
            <a:fillRect/>
          </a:stretch>
        </p:blipFill>
        <p:spPr bwMode="auto">
          <a:xfrm>
            <a:off x="5791201" y="1524000"/>
            <a:ext cx="1318327" cy="1524000"/>
          </a:xfrm>
          <a:prstGeom prst="rect">
            <a:avLst/>
          </a:prstGeom>
          <a:noFill/>
        </p:spPr>
      </p:pic>
    </p:spTree>
    <p:extLst>
      <p:ext uri="{BB962C8B-B14F-4D97-AF65-F5344CB8AC3E}">
        <p14:creationId xmlns:p14="http://schemas.microsoft.com/office/powerpoint/2010/main" val="42113325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0"/>
            <a:ext cx="8229600" cy="1143000"/>
          </a:xfrm>
        </p:spPr>
        <p:txBody>
          <a:bodyPr/>
          <a:lstStyle/>
          <a:p>
            <a:r>
              <a:rPr lang="en-US" dirty="0" smtClean="0"/>
              <a:t>Research by Dr. Rice</a:t>
            </a:r>
            <a:endParaRPr lang="en-US" dirty="0"/>
          </a:p>
        </p:txBody>
      </p:sp>
      <p:pic>
        <p:nvPicPr>
          <p:cNvPr id="9" name="Picture 706" descr="DSCN5426"/>
          <p:cNvPicPr>
            <a:picLocks noChangeAspect="1" noChangeArrowheads="1"/>
          </p:cNvPicPr>
          <p:nvPr/>
        </p:nvPicPr>
        <p:blipFill>
          <a:blip r:embed="rId2" cstate="print"/>
          <a:srcRect/>
          <a:stretch>
            <a:fillRect/>
          </a:stretch>
        </p:blipFill>
        <p:spPr bwMode="auto">
          <a:xfrm>
            <a:off x="21183600" y="8686800"/>
            <a:ext cx="4266015" cy="3200400"/>
          </a:xfrm>
          <a:prstGeom prst="rect">
            <a:avLst/>
          </a:prstGeom>
          <a:noFill/>
        </p:spPr>
      </p:pic>
      <p:pic>
        <p:nvPicPr>
          <p:cNvPr id="11" name="Picture 706" descr="DSCN5426"/>
          <p:cNvPicPr>
            <a:picLocks noChangeAspect="1" noChangeArrowheads="1"/>
          </p:cNvPicPr>
          <p:nvPr/>
        </p:nvPicPr>
        <p:blipFill>
          <a:blip r:embed="rId3" cstate="print"/>
          <a:srcRect/>
          <a:stretch>
            <a:fillRect/>
          </a:stretch>
        </p:blipFill>
        <p:spPr bwMode="auto">
          <a:xfrm>
            <a:off x="21564600" y="3581400"/>
            <a:ext cx="1931981" cy="1449388"/>
          </a:xfrm>
          <a:prstGeom prst="rect">
            <a:avLst/>
          </a:prstGeom>
          <a:noFill/>
        </p:spPr>
      </p:pic>
      <p:pic>
        <p:nvPicPr>
          <p:cNvPr id="15" name="Picture 2"/>
          <p:cNvPicPr>
            <a:picLocks noChangeAspect="1" noChangeArrowheads="1"/>
          </p:cNvPicPr>
          <p:nvPr/>
        </p:nvPicPr>
        <p:blipFill>
          <a:blip r:embed="rId4" cstate="print"/>
          <a:srcRect/>
          <a:stretch>
            <a:fillRect/>
          </a:stretch>
        </p:blipFill>
        <p:spPr bwMode="auto">
          <a:xfrm>
            <a:off x="8610600" y="2057401"/>
            <a:ext cx="1219200" cy="1491311"/>
          </a:xfrm>
          <a:prstGeom prst="rect">
            <a:avLst/>
          </a:prstGeom>
          <a:noFill/>
          <a:ln w="9525">
            <a:noFill/>
            <a:miter lim="800000"/>
            <a:headEnd/>
            <a:tailEnd/>
          </a:ln>
        </p:spPr>
      </p:pic>
      <p:grpSp>
        <p:nvGrpSpPr>
          <p:cNvPr id="10" name="Group 133"/>
          <p:cNvGrpSpPr>
            <a:grpSpLocks/>
          </p:cNvGrpSpPr>
          <p:nvPr/>
        </p:nvGrpSpPr>
        <p:grpSpPr bwMode="auto">
          <a:xfrm>
            <a:off x="31546800" y="-762000"/>
            <a:ext cx="4572000" cy="3124200"/>
            <a:chOff x="15087600" y="8305800"/>
            <a:chExt cx="5889625" cy="4443480"/>
          </a:xfrm>
        </p:grpSpPr>
        <p:pic>
          <p:nvPicPr>
            <p:cNvPr id="16" name="Picture 129" descr="10%10m-2006-0063_(c1)"/>
            <p:cNvPicPr>
              <a:picLocks noChangeAspect="1" noChangeArrowheads="1"/>
            </p:cNvPicPr>
            <p:nvPr/>
          </p:nvPicPr>
          <p:blipFill>
            <a:blip r:embed="rId5" cstate="print"/>
            <a:srcRect/>
            <a:stretch>
              <a:fillRect/>
            </a:stretch>
          </p:blipFill>
          <p:spPr bwMode="auto">
            <a:xfrm>
              <a:off x="15087600" y="8305800"/>
              <a:ext cx="2919413" cy="2187575"/>
            </a:xfrm>
            <a:prstGeom prst="rect">
              <a:avLst/>
            </a:prstGeom>
            <a:noFill/>
            <a:ln w="9525">
              <a:noFill/>
              <a:miter lim="800000"/>
              <a:headEnd/>
              <a:tailEnd/>
            </a:ln>
          </p:spPr>
        </p:pic>
        <p:pic>
          <p:nvPicPr>
            <p:cNvPr id="17" name="Picture 130" descr="0% 5min-2006-0022_(c1)"/>
            <p:cNvPicPr>
              <a:picLocks noChangeAspect="1" noChangeArrowheads="1"/>
            </p:cNvPicPr>
            <p:nvPr/>
          </p:nvPicPr>
          <p:blipFill>
            <a:blip r:embed="rId6" cstate="print"/>
            <a:srcRect/>
            <a:stretch>
              <a:fillRect/>
            </a:stretch>
          </p:blipFill>
          <p:spPr bwMode="auto">
            <a:xfrm>
              <a:off x="18059400" y="8305800"/>
              <a:ext cx="2917825" cy="2185988"/>
            </a:xfrm>
            <a:prstGeom prst="rect">
              <a:avLst/>
            </a:prstGeom>
            <a:noFill/>
            <a:ln w="9525">
              <a:noFill/>
              <a:miter lim="800000"/>
              <a:headEnd/>
              <a:tailEnd/>
            </a:ln>
          </p:spPr>
        </p:pic>
        <p:pic>
          <p:nvPicPr>
            <p:cNvPr id="18" name="Picture 131" descr="10%egta 10m-2006-0044_(c1)"/>
            <p:cNvPicPr>
              <a:picLocks noChangeAspect="1" noChangeArrowheads="1"/>
            </p:cNvPicPr>
            <p:nvPr/>
          </p:nvPicPr>
          <p:blipFill>
            <a:blip r:embed="rId7" cstate="print"/>
            <a:srcRect/>
            <a:stretch>
              <a:fillRect/>
            </a:stretch>
          </p:blipFill>
          <p:spPr bwMode="auto">
            <a:xfrm>
              <a:off x="15087600" y="10561705"/>
              <a:ext cx="2919413" cy="2187575"/>
            </a:xfrm>
            <a:prstGeom prst="rect">
              <a:avLst/>
            </a:prstGeom>
            <a:noFill/>
            <a:ln w="9525">
              <a:noFill/>
              <a:miter lim="800000"/>
              <a:headEnd/>
              <a:tailEnd/>
            </a:ln>
          </p:spPr>
        </p:pic>
        <p:pic>
          <p:nvPicPr>
            <p:cNvPr id="19" name="Picture 132" descr="0% EG 5min-2006-0070_(c1)"/>
            <p:cNvPicPr>
              <a:picLocks noChangeAspect="1" noChangeArrowheads="1"/>
            </p:cNvPicPr>
            <p:nvPr/>
          </p:nvPicPr>
          <p:blipFill>
            <a:blip r:embed="rId8" cstate="print"/>
            <a:srcRect/>
            <a:stretch>
              <a:fillRect/>
            </a:stretch>
          </p:blipFill>
          <p:spPr bwMode="auto">
            <a:xfrm>
              <a:off x="18059400" y="10561705"/>
              <a:ext cx="2917825" cy="2185988"/>
            </a:xfrm>
            <a:prstGeom prst="rect">
              <a:avLst/>
            </a:prstGeom>
            <a:noFill/>
            <a:ln w="9525">
              <a:noFill/>
              <a:miter lim="800000"/>
              <a:headEnd/>
              <a:tailEnd/>
            </a:ln>
          </p:spPr>
        </p:pic>
      </p:grpSp>
      <p:grpSp>
        <p:nvGrpSpPr>
          <p:cNvPr id="20" name="Group 133"/>
          <p:cNvGrpSpPr>
            <a:grpSpLocks noGrp="1"/>
          </p:cNvGrpSpPr>
          <p:nvPr/>
        </p:nvGrpSpPr>
        <p:grpSpPr bwMode="auto">
          <a:xfrm>
            <a:off x="2362200" y="2209800"/>
            <a:ext cx="2514600" cy="1752600"/>
            <a:chOff x="15087600" y="8305800"/>
            <a:chExt cx="5889625" cy="4443480"/>
          </a:xfrm>
        </p:grpSpPr>
        <p:pic>
          <p:nvPicPr>
            <p:cNvPr id="21" name="Picture 129" descr="10%10m-2006-0063_(c1)"/>
            <p:cNvPicPr>
              <a:picLocks noChangeAspect="1" noChangeArrowheads="1"/>
            </p:cNvPicPr>
            <p:nvPr/>
          </p:nvPicPr>
          <p:blipFill>
            <a:blip r:embed="rId9" cstate="print"/>
            <a:srcRect/>
            <a:stretch>
              <a:fillRect/>
            </a:stretch>
          </p:blipFill>
          <p:spPr bwMode="auto">
            <a:xfrm>
              <a:off x="15087600" y="8305800"/>
              <a:ext cx="2919413" cy="2187575"/>
            </a:xfrm>
            <a:prstGeom prst="rect">
              <a:avLst/>
            </a:prstGeom>
            <a:noFill/>
            <a:ln w="9525">
              <a:noFill/>
              <a:miter lim="800000"/>
              <a:headEnd/>
              <a:tailEnd/>
            </a:ln>
          </p:spPr>
        </p:pic>
        <p:pic>
          <p:nvPicPr>
            <p:cNvPr id="22" name="Picture 130" descr="0% 5min-2006-0022_(c1)"/>
            <p:cNvPicPr>
              <a:picLocks noChangeAspect="1" noChangeArrowheads="1"/>
            </p:cNvPicPr>
            <p:nvPr/>
          </p:nvPicPr>
          <p:blipFill>
            <a:blip r:embed="rId10" cstate="print"/>
            <a:srcRect/>
            <a:stretch>
              <a:fillRect/>
            </a:stretch>
          </p:blipFill>
          <p:spPr bwMode="auto">
            <a:xfrm>
              <a:off x="18059400" y="8305800"/>
              <a:ext cx="2917825" cy="2185988"/>
            </a:xfrm>
            <a:prstGeom prst="rect">
              <a:avLst/>
            </a:prstGeom>
            <a:noFill/>
            <a:ln w="9525">
              <a:noFill/>
              <a:miter lim="800000"/>
              <a:headEnd/>
              <a:tailEnd/>
            </a:ln>
          </p:spPr>
        </p:pic>
        <p:pic>
          <p:nvPicPr>
            <p:cNvPr id="23" name="Picture 131" descr="10%egta 10m-2006-0044_(c1)"/>
            <p:cNvPicPr>
              <a:picLocks noChangeAspect="1" noChangeArrowheads="1"/>
            </p:cNvPicPr>
            <p:nvPr/>
          </p:nvPicPr>
          <p:blipFill>
            <a:blip r:embed="rId11" cstate="print"/>
            <a:srcRect/>
            <a:stretch>
              <a:fillRect/>
            </a:stretch>
          </p:blipFill>
          <p:spPr bwMode="auto">
            <a:xfrm>
              <a:off x="15087600" y="10561705"/>
              <a:ext cx="2919413" cy="2187575"/>
            </a:xfrm>
            <a:prstGeom prst="rect">
              <a:avLst/>
            </a:prstGeom>
            <a:noFill/>
            <a:ln w="9525">
              <a:noFill/>
              <a:miter lim="800000"/>
              <a:headEnd/>
              <a:tailEnd/>
            </a:ln>
          </p:spPr>
        </p:pic>
        <p:pic>
          <p:nvPicPr>
            <p:cNvPr id="24" name="Picture 132" descr="0% EG 5min-2006-0070_(c1)"/>
            <p:cNvPicPr>
              <a:picLocks noChangeAspect="1" noChangeArrowheads="1"/>
            </p:cNvPicPr>
            <p:nvPr/>
          </p:nvPicPr>
          <p:blipFill>
            <a:blip r:embed="rId12" cstate="print"/>
            <a:srcRect/>
            <a:stretch>
              <a:fillRect/>
            </a:stretch>
          </p:blipFill>
          <p:spPr bwMode="auto">
            <a:xfrm>
              <a:off x="18059400" y="10561705"/>
              <a:ext cx="2917825" cy="2185988"/>
            </a:xfrm>
            <a:prstGeom prst="rect">
              <a:avLst/>
            </a:prstGeom>
            <a:noFill/>
            <a:ln w="9525">
              <a:noFill/>
              <a:miter lim="800000"/>
              <a:headEnd/>
              <a:tailEnd/>
            </a:ln>
          </p:spPr>
        </p:pic>
      </p:grpSp>
      <p:pic>
        <p:nvPicPr>
          <p:cNvPr id="3074" name="Picture 2" descr="https://fbcdn-sphotos-a.akamaihd.net/hphotos-ak-ash4/403770_10150605342665288_750735287_11458874_1130714607_n.jpg"/>
          <p:cNvPicPr>
            <a:picLocks noChangeAspect="1" noChangeArrowheads="1"/>
          </p:cNvPicPr>
          <p:nvPr/>
        </p:nvPicPr>
        <p:blipFill>
          <a:blip r:embed="rId13" cstate="print"/>
          <a:srcRect/>
          <a:stretch>
            <a:fillRect/>
          </a:stretch>
        </p:blipFill>
        <p:spPr bwMode="auto">
          <a:xfrm>
            <a:off x="8001000" y="4876800"/>
            <a:ext cx="2514600" cy="1671162"/>
          </a:xfrm>
          <a:prstGeom prst="rect">
            <a:avLst/>
          </a:prstGeom>
          <a:noFill/>
        </p:spPr>
      </p:pic>
      <p:sp>
        <p:nvSpPr>
          <p:cNvPr id="26" name="TextBox 25"/>
          <p:cNvSpPr txBox="1"/>
          <p:nvPr/>
        </p:nvSpPr>
        <p:spPr>
          <a:xfrm>
            <a:off x="2209800" y="990600"/>
            <a:ext cx="2743200" cy="923330"/>
          </a:xfrm>
          <a:prstGeom prst="rect">
            <a:avLst/>
          </a:prstGeom>
          <a:noFill/>
        </p:spPr>
        <p:txBody>
          <a:bodyPr wrap="square" rtlCol="0">
            <a:spAutoFit/>
          </a:bodyPr>
          <a:lstStyle/>
          <a:p>
            <a:pPr algn="ctr"/>
            <a:r>
              <a:rPr lang="en-US" dirty="0">
                <a:solidFill>
                  <a:prstClr val="white"/>
                </a:solidFill>
              </a:rPr>
              <a:t>The role of nitric oxide signaling in pulmonary </a:t>
            </a:r>
            <a:r>
              <a:rPr lang="en-US" dirty="0" err="1">
                <a:solidFill>
                  <a:prstClr val="white"/>
                </a:solidFill>
              </a:rPr>
              <a:t>myofibroblasts</a:t>
            </a:r>
            <a:endParaRPr lang="en-US" dirty="0">
              <a:solidFill>
                <a:prstClr val="white"/>
              </a:solidFill>
            </a:endParaRPr>
          </a:p>
        </p:txBody>
      </p:sp>
      <p:pic>
        <p:nvPicPr>
          <p:cNvPr id="3079" name="Picture 7" descr="C:\Documents and Settings\wkuuser\My Documents\My Pictures\Artp newsletter\DSCN1689.JPG"/>
          <p:cNvPicPr>
            <a:picLocks noChangeAspect="1" noChangeArrowheads="1"/>
          </p:cNvPicPr>
          <p:nvPr/>
        </p:nvPicPr>
        <p:blipFill>
          <a:blip r:embed="rId14" cstate="print"/>
          <a:srcRect/>
          <a:stretch>
            <a:fillRect/>
          </a:stretch>
        </p:blipFill>
        <p:spPr bwMode="auto">
          <a:xfrm>
            <a:off x="5562600" y="2286000"/>
            <a:ext cx="1981200" cy="1485900"/>
          </a:xfrm>
          <a:prstGeom prst="rect">
            <a:avLst/>
          </a:prstGeom>
          <a:noFill/>
        </p:spPr>
      </p:pic>
      <p:pic>
        <p:nvPicPr>
          <p:cNvPr id="3081" name="Picture 9" descr="C:\Documents and Settings\wkuuser\My Documents\My Pictures\Africa 2012\108___01\IMG_1036.JPG"/>
          <p:cNvPicPr>
            <a:picLocks noChangeAspect="1" noChangeArrowheads="1"/>
          </p:cNvPicPr>
          <p:nvPr/>
        </p:nvPicPr>
        <p:blipFill>
          <a:blip r:embed="rId15" cstate="print"/>
          <a:srcRect/>
          <a:stretch>
            <a:fillRect/>
          </a:stretch>
        </p:blipFill>
        <p:spPr bwMode="auto">
          <a:xfrm>
            <a:off x="8458200" y="3581400"/>
            <a:ext cx="1651000" cy="1238250"/>
          </a:xfrm>
          <a:prstGeom prst="rect">
            <a:avLst/>
          </a:prstGeom>
          <a:noFill/>
        </p:spPr>
      </p:pic>
      <p:sp>
        <p:nvSpPr>
          <p:cNvPr id="30" name="TextBox 29"/>
          <p:cNvSpPr txBox="1"/>
          <p:nvPr/>
        </p:nvSpPr>
        <p:spPr>
          <a:xfrm>
            <a:off x="5486400" y="914401"/>
            <a:ext cx="2209800" cy="1200329"/>
          </a:xfrm>
          <a:prstGeom prst="rect">
            <a:avLst/>
          </a:prstGeom>
          <a:noFill/>
        </p:spPr>
        <p:txBody>
          <a:bodyPr wrap="square" rtlCol="0">
            <a:spAutoFit/>
          </a:bodyPr>
          <a:lstStyle/>
          <a:p>
            <a:pPr algn="ctr"/>
            <a:r>
              <a:rPr lang="en-US" dirty="0">
                <a:solidFill>
                  <a:prstClr val="white"/>
                </a:solidFill>
              </a:rPr>
              <a:t>Transcriptional regulation of </a:t>
            </a:r>
            <a:r>
              <a:rPr lang="en-US" dirty="0" err="1">
                <a:solidFill>
                  <a:prstClr val="white"/>
                </a:solidFill>
              </a:rPr>
              <a:t>phosphorylase</a:t>
            </a:r>
            <a:r>
              <a:rPr lang="en-US" dirty="0">
                <a:solidFill>
                  <a:prstClr val="white"/>
                </a:solidFill>
              </a:rPr>
              <a:t> </a:t>
            </a:r>
            <a:r>
              <a:rPr lang="en-US" dirty="0" err="1">
                <a:solidFill>
                  <a:prstClr val="white"/>
                </a:solidFill>
              </a:rPr>
              <a:t>kinase</a:t>
            </a:r>
            <a:r>
              <a:rPr lang="en-US" dirty="0">
                <a:solidFill>
                  <a:prstClr val="white"/>
                </a:solidFill>
              </a:rPr>
              <a:t> genes</a:t>
            </a:r>
          </a:p>
        </p:txBody>
      </p:sp>
      <p:sp>
        <p:nvSpPr>
          <p:cNvPr id="31" name="TextBox 30"/>
          <p:cNvSpPr txBox="1"/>
          <p:nvPr/>
        </p:nvSpPr>
        <p:spPr>
          <a:xfrm>
            <a:off x="8229600" y="609600"/>
            <a:ext cx="1981200" cy="1477328"/>
          </a:xfrm>
          <a:prstGeom prst="rect">
            <a:avLst/>
          </a:prstGeom>
          <a:noFill/>
        </p:spPr>
        <p:txBody>
          <a:bodyPr wrap="square" rtlCol="0">
            <a:spAutoFit/>
          </a:bodyPr>
          <a:lstStyle/>
          <a:p>
            <a:pPr algn="ctr"/>
            <a:r>
              <a:rPr lang="en-US" dirty="0">
                <a:solidFill>
                  <a:prstClr val="white"/>
                </a:solidFill>
              </a:rPr>
              <a:t>Genetic epidemiology of essential hypertension in </a:t>
            </a:r>
            <a:r>
              <a:rPr lang="en-US" dirty="0" err="1">
                <a:solidFill>
                  <a:prstClr val="white"/>
                </a:solidFill>
              </a:rPr>
              <a:t>Kasigau</a:t>
            </a:r>
            <a:r>
              <a:rPr lang="en-US" dirty="0">
                <a:solidFill>
                  <a:prstClr val="white"/>
                </a:solidFill>
              </a:rPr>
              <a:t>, Kenya</a:t>
            </a:r>
          </a:p>
        </p:txBody>
      </p:sp>
      <p:sp>
        <p:nvSpPr>
          <p:cNvPr id="3085" name="AutoShape 13" descr="data:image/jpeg;base64,/9j/4AAQSkZJRgABAQAAAQABAAD/2wCEAAkGBhQQDxIUExQUFBUVGBgVGBUWGBgWHBgZGhoVGBgXGhoYHCYiFxojHBQVIC8hIyc1LSwsGCAxNTAqNScsLTUBCQoKBQUFDQUFDSkYEhgpKSkpKSkpKSkpKSkpKSkpKSkpKSkpKSkpKSkpKSkpKSkpKSkpKSkpKSkpKSkpKSkpKf/AABEIALwBDAMBIgACEQEDEQH/xAAbAAEBAQEBAQEBAAAAAAAAAAAABQQGAwECB//EAEgQAAIBAwIDAwYKBgkEAwEAAAECAwAEERIhBRMxBiJBFDJRYXGTFSNCUlNUgZGS0QcWM3Kh0jRDYnOCg7GzwSSUorIX0/DC/8QAFAEBAAAAAAAAAAAAAAAAAAAAAP/EABQRAQAAAAAAAAAAAAAAAAAAAAD/2gAMAwEAAhEDEQA/AP7jSlKBSlKBSlKBSlKBSlKBSlKBSlKBSlKBUy6v5ueY4o4mCorkvIybszqAAsbZ/ZnfPiKp1z9zx2C3v5RNLHETBCRzGVNXfuc6dR3x4+jI9NBtM13kfF25Gd/jZBt7k716c64+ih98/wD9NeTdqLQLqNzCF+cXUDfpvnFaoeKQvG0iyxtGudTh1KrgZOWBwMDc5oMs/EZYygdbdS7aEDTsNTYLaVzDucKxwPQaXHE5YihkjjCu6R5WVmILkKuxiGdyPGoPaF7e8kRlv4ozCNSKpjfEutGV3yTt8WBgYOGYZwSKo8T4xbztBGksUj8+NgisC3cOrOAc7YBoOhpSlApSlApSlApSlApSlApSlApSlApSlApSlApSvK4ukjXU7Ki9MsQo+80HrSsHw9b/AE8PvE/Onw/bfWIfeJ+dBvpWD4et/rEPvE/Onw/bfWIfeJ+dBvpWD4et/rEPvE/Onw/b/WIfeJ+dBvpWD4ft/rEPvE/Onw/b/WIfeJ+dBvqddcTZZTGkLSEKrkhkUAMXAHeO57h/hX6+H7f6xD7xPzqfDxy38slPPhxyYR+0T59x6/XQbPhGf6q3vIv5qlTGB5zzIpEn7reT5GJ9P7N8KdMgQ+JPd21bBas/D9v9Yh94n50+Hbb6eD3ifnQZn41IpCmDST0BmhBPsGrev38LyKyB4GQOwTVrjbBPTYHNc72j4bDd3DSC8gUcqOPRriIYpKZCHyCQu4HdIPXfpVji/G7ciHE8JxNGf2iek+ugv0rB8P2/1iH3ifnT4ft/rEPvE/Og30rB8P2/1iH3ifnT4ft/rEPvE/Og30rB8P2/1iH3ifnXxu0FsBk3EAHpMqfnQUKicR4zMs7xwRJJyo1lkLycvIcyBVTukFvimOWIHQZ3JHg/bq2YHkOs/hqV40T3kjAMP3NVTb+CG7lD3FxaRrpCMkcuougbVokYuqumc90xnqd9zQbbvtSZ+dFaCQzxMgI0p5hdkMgDnBTKOMbMcbYyGq7w6SVkJmRUbU4ARi40hiEOSBuVwSKj8OHD7d2kilhVmGknngjTqZ9IBchRqdjgDxNXoLlZFDIyup6FSGH3ig9KUpQKUpQKUpQKUpQKi2Fgs8kk0yq7LI6RhhqEaoxTug7BmKliw3OQM4Aq1U/gv7N/76f/AHXoMvai0TySRdIGvRGSAMhZHSNvZ3XO9fji18IZIoILZJZXR5AmUiVY4yisSxU75kRQAPHwAzVPivDxcQSRMSA6ldQ6qfBh6wcEeyoy263ulZmkguoAVflO0bYbAYqflwvpUg+BA6MpwHnd8djZWiijK3Zj1rC0ahs/Fl1DNiNmUSDOGIH9rGK/F9HIUVpYI0MU9rokXB162jjlOjcp+1kXBJ61s4f2LtredZolZWQEKuolVBRUIweuyL16Y2xk18vpPLJRFExEcTa5JlwRzF/ZxpkFWZXw7dQNAB3bYLPkifMX8Ip5InzF/CKwpY3Kja5Vv7yEH/0dPXXxWvFO620g9IaSL+Gl/wDWg3+SJ8xfwinkifMX8IrC/EJ162pb+7ljP+5opHx3fDwXMftj1j74i4oN3kifMX8Ir75InzF/CKwHtLbg4Zyn94jx/wDuorHddvLKK4jheeNWkGUbUpRjnBXWCQrDI2bGdQxnegteSJ8xfwinkifMX8Ir8X3E4oI+ZK6omw1McAk9APST6BXxOIo8POjZXTSXDA5BAB8Rn0UHp5InzF/CK++SJ8xfwip3Ae0AulzodDpD5wShBZ1Gl8DJ7mSpAIyAQDkV4z9tLVLprYyrzEQu4BBCDKgK39ti2yjJ2zgbUFbyRPmL+EU8kT5i/hFYfheSQ4hgcj6SX4lfsBBc/gx66+fB88mObPoHisChM9Ni76m+1dNBovJIIV1SmKNfS+lf9etYjxBX2htmk/tMghT8UgBP+FTW204NDESyoNR6u2Xc+12yx++ttBF+CJZCC7xxL8yGNSfeyA5+xFNe1r2Yto3D8pWkH9ZJ8Y/2O+SvsG1VKUHkbVPmL9wr8ScPiYYaNCPQVUj+IrRSgy/BUOnTyotPo0Lj7sVL4xw5LdPKIVWN4yCdACCRMjWjgDDd3OCfNOCPHN6pnab+hz/uH/igp0oKUClYeN8XS0t5J3DFYxkhcZO4G2SB1I6mp47Z26Rh52W2BYqvNkhOrSAWIMUjjYHfJ269KC9SoVz23tI5+SZk1KHZyGGmMIFLaznu+ev2mvC7/SFZRkAzBsrG+pd1CyS8kMW6bPsR1HooOkpUj9bLXuYnjYyLrQKwJcd7GPbocAeJU+g1nsO3FrKkbmRY+YVCq7LqOpYmGQrHT+2jG+N2A8RQX6n8F/Zv/fT/AO69evC+JLcQrKgIVtWAwwe6xU9D6VNeXBf2b/30/wDuvQUKyX3Cop9JkQEoSUbdWQnqVdcMufUa10oJR7ORnZmndfmvPKykegjV3h6jmqMECxqFRVVVGAqgAADoABsBXpSgUpSgUpSgVB4t2Gs7ucTXMIncDSokJZFHjhM6d/EkZ+6r1KCNxLgRxam3EaeSvqSMjTGVMbxFRpHcwshIIG2MYwTUqHsvci9huGkh7p1OEBTZhPrQDBJGqYHOoBimWXUdQ66uC4t2wmi40lottrcxM0b6sKYjodmIxnWDC6ADYkruOlB3bpkEb7jGxIP2Ebg+sVznDP0c2NrOJ4ITFKDnWssuWzuQ2XOsHxB61FWabBny4UWyz+V81iDIQxMfJ8wpqAXlgZ3BzqrvYySASMHG49FB+qUpQKx8Yv8Aye3klwG0KWwTjOPX4VsrJxO5iSJjOUEZGDzMaTnbTg+dnpjxoPaS5VWVTnLZA2J6bncDA+2ucTtc/LMpjj0NzOWgl+MblyiLBUqBuTuQcISAc5zULgHGeI3HEmtligtbSDTI7IjanD5KIBJjQXwScoCBn0iu6XhUIZnEUYZ/ObQuW3zucb7gH20EVe3EZgeTlyKUyNLad2DRoVBVjsHlVc48CRmsth+kON8a43BxqITDBVDEMxJIyANJ2BPXbauifgsB05hiOgkrlF7pOMkbbZwPuFfpeEQjcQxDII2Reh6jp0oM3Ae0Ud6rNEHAXT5wxqDDUrDBOxHgdx4gV97Tf0Of9w/8VstLCOIERoiajk6QFyfScVj7Tf0Of9w/8UFMUoKUEftfaRy2Fwk0nKjKd6TAbSAQc4PndOnjnFczZcLt5opVeYQ6EljZTbCy0i6RUDlXAySI9m8cEHpius7RcI8rtpItWgnSytjIV0dZEJGRkakXIzuM1z/HOyl1eqpmlhyj6lhUOsYHKljYl/PLky59AC4G5LUE6HszbzXBt0u5NVuZnSPlr8W5ktpnbUV74EjREKfByN8bV4+wCiVZTPIX1rLJ3VAkdZ+eNh5oySMD0Kc5BJ+dmOxDWV00vNDqUZAukg7raKDksfqx/EN9q62g4y1/RnFG4YSuRnUwZUYsweR1IJ83Bk8B8kYIJJOf/wCKkCKi3EoUaTghSMqINLAbDP8A065JzsSBjrXd0oMXCeGi2hWJSWC6jk4z3mZvD96vPg37OT++n/3ZKo1P4L+zf++n/wB16DNwLiMklpAWV2mCRCUSK0R1lV5h7ygHBz5u1ROI8av0u5jHCxgOmGLUmpQ4aLVKyoQ+kh59ycHlJjGqu0pQfz+PtdeyzvHGkbMjKrBY5cRl5ZY+/wB48xVSIvqUgZOK9rPtFxEyNm22DHIMcneCtax/F79wMHmk31Y0nwBNdrDbImrSqrqOptIA1E9ScdT669aCB2U4vcXFs0k8QSQHAQLJHvoUlTzPEOWXUMg49orZ5dcfVx75f5ap1k4hxRIANWSzHCIo1O59CqOvr8ANyQN6DP5dcfVx75f5ax3faV4m0vEgf5gmDOc+hFQsfur3FjNcbzOYUOPiYmwf8yUYJPqTAHpaqFlw6OBSIkVATk6QBk+k+k+s0EeDtBcu2BYShfnvJEgPrCsdf3qOlapeI3K9LXV7Jk//AKAqtSgltfXH1YH/ADl/lrIWczpObF+aqNGG5kOysVZl8/fdF/8AxNeXaHtM9rd264UwGOSSc/KjUPDGso/sKZctn5OT8modp2tu5rSW7V4EW1iSSSExkmZjbx3D4fX8UrczSpAO6knPSguC1HN5vwederXq1wed8/GvGr+11rf8KT/VJPeQ/wA9ROG9o52vVErKkUskkcamPKsEVyoWZHYc/wCLbVG4XGHA3TfsKCZ8JzYz5K4/zIvX/a9X8a/J4pP9Uk95D/PUD9LRuW4a8VqpLysqs+QojQEEtqJ2JIVQOvePoqrwztBLJCgNtKZ1ROegKKI5MDUmpmAY/KAHyWUkjUKDNJd38pYNA0CeHKkhkcj0l5CFT2BD086vW0haNtYspWk+keWJ39HnNISB6htVrh9+s8YdcjcqVYYZWUkMrDwIIIrTQcl2r7RXVvaSSxWzLIukqG5codsgCMpG+o6und3HXwrxte0l7Nwu7luLR7OVIJWQ61bLBGIKr5yEEDZhXZ0oP5jJ2gullWCeeSJUitxNOqgZR5HAuASMIXAjR26IdZ2wDXV9kL4yG5VZTPBHIqwzswkLAorOmsftAjkjVv6CSVqvJeEXKRY7rRyOT6CrRKB9odvurWqgAAbAbYoPtTO039Dn/cP/ABVOpnab+hz/ALh/4oKYpQUoFKUoFKUoFKUoBqV2bQrC4PXn3R++4mYfwIqqan8E/Zv/AH0/+7JQUKUpQKUpQTrvtDbxTLC8qq7adjnYucIGOMKWOwBIyema/VhwoRu8jsZJXyC52wmcrGi5IRQMdPOIycmo/E+zU0j3KI8QgumR5dSsZFKpHGwTHdbKxJgt5pye9sKr8NmlaWfmDCBgI8gAkb5OQTlfNx49ScZAAUKUpQKUpQZ5uHxu+tkVm0NHkgE6GILJ+6SoyPVWGTsnaM0RNvFmJVVO6O6qeYuOhC+APTwqtSgwRcBt0mMywxiUkkuFAOW2Y+0jqeprZHKGGVII9IORtsenrFfuub7PWUptnQTKsetzHLB5/wC1kZgwlQqD8nofH1UG/jwWaGWISRh+5kMwGNTDTnxGrSQPTUu6ZY5CV5M0c7pcIOeI2DnlxBl8HjJ0YIPVsYORU7i/CIn4hK4uUSUSWZdNLElNQEaN6dUiqVYeacjoxqHZ9kIGMMXlcLEZtEADA/8ATvBO8a+tHjnb2FPRQf0LhLrGrcyWMyPKdYVhhZCAREucElUC9QCcasDOKqV/KuHcKjuGXlXfMkMnlavFBI8ZuXEJLyMUKxpqt5AO8DolIz6f6qKBSlKCZrzfYz5sGcfvv4+7P8ap1K4bh7q6k9Bjg/ApkP8A5TkfZVWgVM7Tf0Of9w/8VTqZ2m/oc/7h/wCKCmKUFKBSlKBSlKBSlKBURHktJJQY3lhdmkVo8M0bNu6MnUrqywZc+cQQMAm3SglfrAPoLn3TU+Hx9Bc+6aqtKCV8Pj6C5901Ph8fQXPumqrSglfD4+gufdNQ9oVHWG5H+RI3/qDVWlBL+Hx9Bc+6avq8dB/qbke2Jqp0oJXw+PoLn3TV+m4+gxmO5zjO1vM38VUjNU6UEt+0KDT8VckNvkQSnHtGnI+6vn6xx/R3P/bT/wAlVaUEr9Y4/o7n/tp/5Kj8KkEUckTtdvGWLIFtbiJkDOzka0GW3YDO3T111tKDiOIcPgluDP8A9YsnMikBFrMf2WO4cx95WKoxHpQGpw7K26gBH4goCjBNvO7LJ8WGkDOhxlYlXT0xn01/Qrq6SKNnkYIiAszMcAAdSTWO149FKjNHrcoQrJoZHGrBGUkCsBg5yRuOmaDj+FcDhtblZYueFHyGspiVAMmFRwBoAD46HpXUW/a6CTOgTPjroglbHt0ocV+u08eYkyC0QkRplAzmIZJ2A7yhtBYeKhhv0qS/EYRLFIJYG5Zd5JoRoSO2KPhZW1MPO0YyRkjUAADQWf1jj+juf+2n/kryuu1cUaM7JchVBYnyecbD2pVaGdXUMjKyncMpBB9hHWo19crPLpLBbe3YPM7EBWkXDJFk7YU4dj6Qq/OADw4JxhYoFEkdwJG1SSYtp8B3Yu4zo3ALEZ9ArbH2niYZVbhh6RbzEfeEry45PHLBA5Ie2Z1eRh3lMWlirHHWPXyifDTnO2ay8NCeVR8vkl8PzTbjEfK/qte5HMzp0+ONeNs0FH9Y4/o7n/tp/wCSvC7na8HKSORIyRzJJUaPugglEVsMzNjGcYAJOSQAast8iyBGYByjSBfEqhQO3sBkT8QrOnHYDC0wlTlKocvnAClQwP2hlP20G+lYuGcYiuQxibVoOlgVZGU4BwyuAy7EHcbg1toFKUoFKUoFKUoFKUoFKUoFKV43V4kS6pHRF+c7BR95NB7UqUe0cZA5Syz56cqNip/xthP/ACr9G9uG8y3Vf72ULj7I1fP30FOlS3t7tv62CP1LEzn8TSAf+NfV4TJjvXUx/dEKf6R5/jQU6VL/AFfQnLS3Lf58q/wRlFP1ah8RIc9dU0zZ9pL70FSlQ+L8LtYLeaV4Q6xo0hUblgoLYAJwSceNRvhOwCoIrYu0iRFI41CsxkMqBMFlCuvIk1asaQhydqDtaVzvCYba4EoMBieJtEkch3U6Q4OVYqylWBBB+4ginDoLG5aQQSF+WRqMM0uFJycakfSDt0B2+2gp8c4X5VbvFq0FtJVsZ0srK6kj5Q1KMjxGRUeSyuYedcEpJcSiKILEjFFRGcgkM+o7yuSfRgAbZOy64XBGMtcTR+s3Uvt+W5FZPLY8ERXlxIR9GiXG/XGVib/WgtzcMR21MXzt5skiDb1KwArDxPgKGCUB3jJVu+8srKuQcsymQAgDfc1jgfiLEaeUExubhNL+rCwyEH15x7K/I4bcFgbmNLrG+Fk0JnwIgZAvsLuxHpoIPYzsJFaqVsnn0NtJdO7DWPEQRjC7/Sldvkluop9rP0V2nEY0RjNFyxhOXI2kdf6tsoTuSTgE+Jq8vHgDiSGeL1mPWv4oS4H2kVpsuKwz55UiPjqFYEj2gbj7aDLZcAVI0V2dmVQGZZJkBIGCQvMOkerO1eicBiAwOYB6BLKP9HqjSgg8a7KrdXEUjk6Y4ZotOXUlpGgIbUrAkAREYPXV6q5+3/RvIpU8yFWRY9EgjYs0kSWoQSZbvRB7YNpHpHQjJ76lByyQ3UE4lYJJJcSRROI0kKRxR699WchvjHOojHmrjHeHU0pQKVmvOJRQlRLJHGXOldbquo+hdR3O42FaaBSleUlyikAsoJIABIBJOcADxJ0t9x9FB60pSgUpWXiPEVgTU2TkhVVRlnY9EUeLH/gk4AJoNJOKl/Dwk2t0afcjWDoiBGP6w+d/gDdDX4j4U9xhrrBHUW4OY16Ea/pn28e6PAfKNcDFBL+D55cGWcoPFIBpHsMjAsfaumva14FBG2pY1L5zrbLufa7ksfvrfSgUpSgUpSgUpSgy8VsBcQSwsSBKjRkjqAwIJGfHeoNz2HjNzJNHK8UjskqY0kRyIZdbqp6rIJ3Dr46icgnNdRXMXnai2TiSRPKqyhGi5ZzqLyPblAq4ywI8Rt3WzjSaDR+p0MkU6XWLk3Dh5Cw0glVCIFVT3AqqBsc7k53rFwD9GdnZcxY4w8bkMI5Qr6Gxg6WI1aSAuzE4x66ztPPPKhxORJLMjNFLyxbrG0iqNOQGbKKzGRWB1EDbArpeA3rTW0Uj4LMu7KMBtyA6jJwrABhv0IoPSHhEKebDEuPQij/QVqAr7SgUpSgVkveEwzftI0f1soJHsPUfZWulBL+B3THJnkXHyJDzlPt1nX9zivnwpLEPj4jgdZIcyL7SmNa/YGA9NVaUHjaXiSoHjdXU9GUgg/aK9qmXnBAzGSJjDKdy6DZ8eEidJB7e8PBhX64fxMs5imUJMBnAOVkXONcZ8RkjIO6kjPUEhRpSlBxfbbgss02qKB3LQNErgwOhJYkxzxXHSI9064zq6jwGcF52Yv2aV1knDEXTIBcuFD86E2oC68BOXztsY373hXp2ogvF4tzrZZWU2sdvsDo1TSXA5nozEwgdvEKTWTgdxfWltFbrHckgwqhMJfuc2fnM7EYBKrHszA94EYG9BrfhHECxJExGpueBcf0heerKLccweT4iDA505B0/2qyr2HuJriFphJpzCzNzyWVI24gVjZg4YuEnt1LLnPf7xySftlxLiDRoJDegZk+MSBC7yaYDGuiSJDHEWafOtQMrjmacE/eGDiEV1FGokSHml8GMsrLJc3Dz6zp7uFZdOXXA0kB8kUHa9n4pI7SBJyTKEVWLNqJYDfLfKO3WqVcNxfhga8uTPaSXLuYvJXUHCKETKiYf0YiUSOW2JDDGrpWAw8SmkcTK7KJkYqBhV03KlOWdK5TlAk7t4ZIO1B/SKkWcfOu5pW3EJ5MY+adKvI49bawvqCbeca9OzNq0VjaRsCGSCJGDdQVRQQfXkV52coiu5om25x58ZPRu6qSIPWpRW9knqOAr0pSgh8f480EkcUSoXdJZS0rMqJHFo1sdKkscyIAAPSc7bz4+1lxIbQxRWzLcllBM7HDRhzIAUiIYfFtjofSFORVzinBEuCjMXR486JI3KMA2AwyOqnAyDtsD1ArztOzcMQgChviHkkjy7MdUvM1kliSxPNfr6aCL2d7btdXAj5celubvG7u0fLbSOaGjVV1dNmO+2/Wugn47bxsVeeFWGxVpEBHtBO1enDeHJbxCOMEKCxAJJ3Zmdtz62NacUE79ZbX6zb+9T86frLa/Wbf3qfnVHFSe0fE3gjjEYTmSyxwqXyVUufOYAgtgA4AIycDIzmg9f1ltfrNv71Pzp+str9Zt/ep+dYeCdoNSXPPZSbd8MyxTRHToVwWjkBIO580kEYI64HvxDtGsfJEcck7TI0qrHpB5aBCz/GFR/WIAOpLdOtB7/rLa/Wbf3qfnXOXthYS8Wt+IG5ttcMTx45ibknuN53yQ0o/xD0Vt/XlGdY0gmeViV5fcXDhp10MxbAOLaZ+vRR6RXge3ojJ5sTKOYEAyisqlLY99WfLOGuDkJkYQ+rIbbuXh0rlmmtyW87E4UPjbvqrgSbADvA7DFb17RWgAAubcAbACWP8AOok36RoU15ikDLLyQrNEhLfHbsGcGJcQO2XxkFcZziuj4XfpcwRzIDolUOAwwcEZwR6aDw/WW1+s2/vU/OpXCP0kWNzM0AnRJlcpypCFLNnA0NkrJnw0sc102mpHDeyVrbyPLHCnNdi7yt35GY7k62yR7Bt6qD82vadZIZZuVMsaRmVXIXEqDXumlic4TOGAOGX0nHP8Q7bXFvA7uIGdrc3EUapOo1DQeXzDlJhpfdlKkY83B26A8Pt7BJpY48FttILEsSx0RIGJCBnkOFXAy1Sr7gHDLZV8pEUOtGQLLO+FU4LpGHfCoNvNAAwOm1BN4p+k1lciKIaeRHIWcOxWV5rZHjKJuTGlypIG5JAFdP2W4vLcxyNKmAr6UcRyRCVdKNqEcw1rhmZd+unIr6Oydo3eEKHUzS5BbdpJIpmbY75eGJv8I8KpG+jHMy6Dl+f3h3MgMNXzdiDv4UHvSlKBU7jlgZYsptLGeZE3odQcA/2WBKsPFWNUaw8Z4hyIWYYLnuRr8+RtkX7WIz6Bk9BQe9hdiaKOQdJEVx7GAI/1r3rNw205MEUec8tFTPp0qFz/AArTQKYpSgYpSlApSlArJxPhq3CaWLKQQyuh0sjDoynwI39RBIIIJFa6UEePi7Qd27wvgLhRiJumNX0Lb9G7p8GOcCuDRlBBBGQdiD41K+AuWc20hh3yY8a4j/lkjR/gK/bQVqVJPFJoiBNASPnwHmgetkIDj/CG9tabLjMMxIjkUsOqZww9qHDD7RQbaUpQKz3/AA+OeMxyqHQ4yD6QQQQeoIIBBG4IBFc12v7QTRO0cJ0kJC2QEYkzXUcA08zugheZjVtlhnpU+27eSwyCCaN5H5rIWbSjhQ0KjUIg0bP8dq2IGnT4kgB2HDOCw2wblIE1nU5ySWIGNTMxJY42yTXzinBIboKJow+nOM5Gx2ZdiMqwwCp2ONwa5KL9JYAAKJIRDzCyuV1MscMjqFKY1ES90AnJ0g41bfL79JZEbGOKPJgklQmQnS6wPcKjgIBnQoyA2QSR0GaDoIux8Hx/MUSGabnk40FWCiNNJTBXCLjOcnU3ziK/cnY60bbkqBjThSyDGIwBhSNhyo8Dw0gjBqG36QTGH1Rq2gvq+MAYnmXKKI1099R5Pu22Ac4ODW/h3aeWS4jjeNU1NJGyq/MwwhguEYNpXI0SlSMdehI6huPZG13+KAJIbIZwVILEaGDZjGZH2Ugd9vSap2tqsSKiKFRAFVR0AGwFcX/8qwvxJLGOGfWSdTyRvGAqgsSiaTI5wNu6B45xXWxcVRmAAlydt4ZlH2koAPtoNlK4Ptxx7iQnjisrOZ4ldGmmBQa1BVjHHlwQCMgk4J3Ax51dFb8KaZVeeWVs4blAchV/slUJY+sM7Cg5ReGX8/H55FKx2URiGZVLa3SPcxLkbjmyLq80Z6Eir3HuGT+UtNCmvmQCAlWjR4yrs+QZVZSj68NsT3FwD4dPSgi8E4dPHaWaPIqPEiLKqIhVtKgFVwAEXbbSB7BXP8Z7N3huruWFu5MpREEnL0vyFVZ8jqQyFNJ6B9Q3zXdV+XcAZJAA8TsKDg77sveDUyEvzDIZUMzd7/qlePGXA2h1LpyFxsQRtWCLstxPTGA5WQQPFzWmLBO5MiadJBByYjghgcBshlAruJO0cZyIQ9wwOMQgMM+uQkRr9rV85NzN57Lbp82P4yQjHi7DSnsCn1MKCT2emaziZJhJzJH1RWwcTOF0opwAcImsMSS2nLZJGcCvw/hztIJ7jHMAISNTlIQeuD8uQjYv6NgAM512PDI4AdC4LbsxJZmPpZ2JZj7TWqgUpSgUpSgUpSgUpSgUpSgUpSgVmveGxTDEsaSD0Oob/UbVppQSj2fCgCKWeHHTTIXHs0yh1x6sUa3u0xplikHokjKk/wCKNsf+FVaUEWZphIsjWqOwBXVHMCcEqSMSKgIyoO58K/T8QXZpLWYFTqB5aSENjGRy2Y5xtkeirFKCE3F7VSGaNkO3ee2lTGNl7xj2x0G9fpeI2DkNrtsnO7aAflEjvb/Kfb1n01br4RQSW4lZArmS1BAKrloujeco36HxA6198ptOasvMg1qGUHWmwbRq8epEaDPXCgVSeBT1VT7QDX58jT5ifhFBguuIWblGkktmKMGQs8Z0t4FST3T7K9vh+2xnyiDHXPMT860+Rp8xPwivQRgeA+6gmS9qLZf65W/czJ/6A7+qg7RxnzUuG8NrecDpnqyAVUr7QSn4vKfMtZmz4sYkH25k1fw8KNNdsNo7eM+lpHkx/hVFz4/KqrSglPwudx37pl9IhRI8/a/MYfYc19Xs1BqDOhlYdDMzTYPpAkJCn2AVUpQfFUAYG1faUoFKUoFKUoP/2Q=="/>
          <p:cNvSpPr>
            <a:spLocks noChangeAspect="1" noChangeArrowheads="1"/>
          </p:cNvSpPr>
          <p:nvPr/>
        </p:nvSpPr>
        <p:spPr bwMode="auto">
          <a:xfrm>
            <a:off x="1587500" y="-862013"/>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87" name="AutoShape 15" descr="data:image/jpeg;base64,/9j/4AAQSkZJRgABAQAAAQABAAD/2wCEAAkGBhQQDxIUExQUFBUVGBgVGBUWGBgWHBgZGhoVGBgXGhoYHCYiFxojHBQVIC8hIyc1LSwsGCAxNTAqNScsLTUBCQoKBQUFDQUFDSkYEhgpKSkpKSkpKSkpKSkpKSkpKSkpKSkpKSkpKSkpKSkpKSkpKSkpKSkpKSkpKSkpKSkpKf/AABEIALwBDAMBIgACEQEDEQH/xAAbAAEBAQEBAQEBAAAAAAAAAAAABQQGAwECB//EAEgQAAIBAwIDAwYKBgkEAwEAAAECAwAEERIhBRMxBiJBFDJRYXGTFSNCUlNUgZGS0QcWM3Kh0jRDYnOCg7GzwSSUorIX0/DC/8QAFAEBAAAAAAAAAAAAAAAAAAAAAP/EABQRAQAAAAAAAAAAAAAAAAAAAAD/2gAMAwEAAhEDEQA/AP7jSlKBSlKBSlKBSlKBSlKBSlKBSlKBSlKBUy6v5ueY4o4mCorkvIybszqAAsbZ/ZnfPiKp1z9zx2C3v5RNLHETBCRzGVNXfuc6dR3x4+jI9NBtM13kfF25Gd/jZBt7k716c64+ih98/wD9NeTdqLQLqNzCF+cXUDfpvnFaoeKQvG0iyxtGudTh1KrgZOWBwMDc5oMs/EZYygdbdS7aEDTsNTYLaVzDucKxwPQaXHE5YihkjjCu6R5WVmILkKuxiGdyPGoPaF7e8kRlv4ozCNSKpjfEutGV3yTt8WBgYOGYZwSKo8T4xbztBGksUj8+NgisC3cOrOAc7YBoOhpSlApSlApSlApSlApSlApSlApSlApSlApSlApSvK4ukjXU7Ki9MsQo+80HrSsHw9b/AE8PvE/Onw/bfWIfeJ+dBvpWD4et/rEPvE/Onw/bfWIfeJ+dBvpWD4et/rEPvE/Onw/b/WIfeJ+dBvpWD4ft/rEPvE/Onw/b/WIfeJ+dBvqddcTZZTGkLSEKrkhkUAMXAHeO57h/hX6+H7f6xD7xPzqfDxy38slPPhxyYR+0T59x6/XQbPhGf6q3vIv5qlTGB5zzIpEn7reT5GJ9P7N8KdMgQ+JPd21bBas/D9v9Yh94n50+Hbb6eD3ifnQZn41IpCmDST0BmhBPsGrev38LyKyB4GQOwTVrjbBPTYHNc72j4bDd3DSC8gUcqOPRriIYpKZCHyCQu4HdIPXfpVji/G7ciHE8JxNGf2iek+ugv0rB8P2/1iH3ifnT4ft/rEPvE/Og30rB8P2/1iH3ifnT4ft/rEPvE/Og30rB8P2/1iH3ifnXxu0FsBk3EAHpMqfnQUKicR4zMs7xwRJJyo1lkLycvIcyBVTukFvimOWIHQZ3JHg/bq2YHkOs/hqV40T3kjAMP3NVTb+CG7lD3FxaRrpCMkcuougbVokYuqumc90xnqd9zQbbvtSZ+dFaCQzxMgI0p5hdkMgDnBTKOMbMcbYyGq7w6SVkJmRUbU4ARi40hiEOSBuVwSKj8OHD7d2kilhVmGknngjTqZ9IBchRqdjgDxNXoLlZFDIyup6FSGH3ig9KUpQKUpQKUpQKUpQKi2Fgs8kk0yq7LI6RhhqEaoxTug7BmKliw3OQM4Aq1U/gv7N/76f/AHXoMvai0TySRdIGvRGSAMhZHSNvZ3XO9fji18IZIoILZJZXR5AmUiVY4yisSxU75kRQAPHwAzVPivDxcQSRMSA6ldQ6qfBh6wcEeyoy263ulZmkguoAVflO0bYbAYqflwvpUg+BA6MpwHnd8djZWiijK3Zj1rC0ahs/Fl1DNiNmUSDOGIH9rGK/F9HIUVpYI0MU9rokXB162jjlOjcp+1kXBJ61s4f2LtredZolZWQEKuolVBRUIweuyL16Y2xk18vpPLJRFExEcTa5JlwRzF/ZxpkFWZXw7dQNAB3bYLPkifMX8Ip5InzF/CKwpY3Kja5Vv7yEH/0dPXXxWvFO620g9IaSL+Gl/wDWg3+SJ8xfwinkifMX8IrC/EJ162pb+7ljP+5opHx3fDwXMftj1j74i4oN3kifMX8Ir75InzF/CKwHtLbg4Zyn94jx/wDuorHddvLKK4jheeNWkGUbUpRjnBXWCQrDI2bGdQxnegteSJ8xfwinkifMX8Ir8X3E4oI+ZK6omw1McAk9APST6BXxOIo8POjZXTSXDA5BAB8Rn0UHp5InzF/CK++SJ8xfwip3Ae0AulzodDpD5wShBZ1Gl8DJ7mSpAIyAQDkV4z9tLVLprYyrzEQu4BBCDKgK39ti2yjJ2zgbUFbyRPmL+EU8kT5i/hFYfheSQ4hgcj6SX4lfsBBc/gx66+fB88mObPoHisChM9Ni76m+1dNBovJIIV1SmKNfS+lf9etYjxBX2htmk/tMghT8UgBP+FTW204NDESyoNR6u2Xc+12yx++ttBF+CJZCC7xxL8yGNSfeyA5+xFNe1r2Yto3D8pWkH9ZJ8Y/2O+SvsG1VKUHkbVPmL9wr8ScPiYYaNCPQVUj+IrRSgy/BUOnTyotPo0Lj7sVL4xw5LdPKIVWN4yCdACCRMjWjgDDd3OCfNOCPHN6pnab+hz/uH/igp0oKUClYeN8XS0t5J3DFYxkhcZO4G2SB1I6mp47Z26Rh52W2BYqvNkhOrSAWIMUjjYHfJ269KC9SoVz23tI5+SZk1KHZyGGmMIFLaznu+ev2mvC7/SFZRkAzBsrG+pd1CyS8kMW6bPsR1HooOkpUj9bLXuYnjYyLrQKwJcd7GPbocAeJU+g1nsO3FrKkbmRY+YVCq7LqOpYmGQrHT+2jG+N2A8RQX6n8F/Zv/fT/AO69evC+JLcQrKgIVtWAwwe6xU9D6VNeXBf2b/30/wDuvQUKyX3Cop9JkQEoSUbdWQnqVdcMufUa10oJR7ORnZmndfmvPKykegjV3h6jmqMECxqFRVVVGAqgAADoABsBXpSgUpSgUpSgVB4t2Gs7ucTXMIncDSokJZFHjhM6d/EkZ+6r1KCNxLgRxam3EaeSvqSMjTGVMbxFRpHcwshIIG2MYwTUqHsvci9huGkh7p1OEBTZhPrQDBJGqYHOoBimWXUdQ66uC4t2wmi40lottrcxM0b6sKYjodmIxnWDC6ADYkruOlB3bpkEb7jGxIP2Ebg+sVznDP0c2NrOJ4ITFKDnWssuWzuQ2XOsHxB61FWabBny4UWyz+V81iDIQxMfJ8wpqAXlgZ3BzqrvYySASMHG49FB+qUpQKx8Yv8Aye3klwG0KWwTjOPX4VsrJxO5iSJjOUEZGDzMaTnbTg+dnpjxoPaS5VWVTnLZA2J6bncDA+2ucTtc/LMpjj0NzOWgl+MblyiLBUqBuTuQcISAc5zULgHGeI3HEmtligtbSDTI7IjanD5KIBJjQXwScoCBn0iu6XhUIZnEUYZ/ObQuW3zucb7gH20EVe3EZgeTlyKUyNLad2DRoVBVjsHlVc48CRmsth+kON8a43BxqITDBVDEMxJIyANJ2BPXbauifgsB05hiOgkrlF7pOMkbbZwPuFfpeEQjcQxDII2Reh6jp0oM3Ae0Ud6rNEHAXT5wxqDDUrDBOxHgdx4gV97Tf0Of9w/8VstLCOIERoiajk6QFyfScVj7Tf0Of9w/8UFMUoKUEftfaRy2Fwk0nKjKd6TAbSAQc4PndOnjnFczZcLt5opVeYQ6EljZTbCy0i6RUDlXAySI9m8cEHpius7RcI8rtpItWgnSytjIV0dZEJGRkakXIzuM1z/HOyl1eqpmlhyj6lhUOsYHKljYl/PLky59AC4G5LUE6HszbzXBt0u5NVuZnSPlr8W5ktpnbUV74EjREKfByN8bV4+wCiVZTPIX1rLJ3VAkdZ+eNh5oySMD0Kc5BJ+dmOxDWV00vNDqUZAukg7raKDksfqx/EN9q62g4y1/RnFG4YSuRnUwZUYsweR1IJ83Bk8B8kYIJJOf/wCKkCKi3EoUaTghSMqINLAbDP8A065JzsSBjrXd0oMXCeGi2hWJSWC6jk4z3mZvD96vPg37OT++n/3ZKo1P4L+zf++n/wB16DNwLiMklpAWV2mCRCUSK0R1lV5h7ygHBz5u1ROI8av0u5jHCxgOmGLUmpQ4aLVKyoQ+kh59ycHlJjGqu0pQfz+PtdeyzvHGkbMjKrBY5cRl5ZY+/wB48xVSIvqUgZOK9rPtFxEyNm22DHIMcneCtax/F79wMHmk31Y0nwBNdrDbImrSqrqOptIA1E9ScdT669aCB2U4vcXFs0k8QSQHAQLJHvoUlTzPEOWXUMg49orZ5dcfVx75f5ap1k4hxRIANWSzHCIo1O59CqOvr8ANyQN6DP5dcfVx75f5ax3faV4m0vEgf5gmDOc+hFQsfur3FjNcbzOYUOPiYmwf8yUYJPqTAHpaqFlw6OBSIkVATk6QBk+k+k+s0EeDtBcu2BYShfnvJEgPrCsdf3qOlapeI3K9LXV7Jk//AKAqtSgltfXH1YH/ADl/lrIWczpObF+aqNGG5kOysVZl8/fdF/8AxNeXaHtM9rd264UwGOSSc/KjUPDGso/sKZctn5OT8modp2tu5rSW7V4EW1iSSSExkmZjbx3D4fX8UrczSpAO6knPSguC1HN5vwederXq1wed8/GvGr+11rf8KT/VJPeQ/wA9ROG9o52vVErKkUskkcamPKsEVyoWZHYc/wCLbVG4XGHA3TfsKCZ8JzYz5K4/zIvX/a9X8a/J4pP9Uk95D/PUD9LRuW4a8VqpLysqs+QojQEEtqJ2JIVQOvePoqrwztBLJCgNtKZ1ROegKKI5MDUmpmAY/KAHyWUkjUKDNJd38pYNA0CeHKkhkcj0l5CFT2BD086vW0haNtYspWk+keWJ39HnNISB6htVrh9+s8YdcjcqVYYZWUkMrDwIIIrTQcl2r7RXVvaSSxWzLIukqG5codsgCMpG+o6und3HXwrxte0l7Nwu7luLR7OVIJWQ61bLBGIKr5yEEDZhXZ0oP5jJ2gullWCeeSJUitxNOqgZR5HAuASMIXAjR26IdZ2wDXV9kL4yG5VZTPBHIqwzswkLAorOmsftAjkjVv6CSVqvJeEXKRY7rRyOT6CrRKB9odvurWqgAAbAbYoPtTO039Dn/cP/ABVOpnab+hz/ALh/4oKYpQUoFKUoFKUoFKUoBqV2bQrC4PXn3R++4mYfwIqqan8E/Zv/AH0/+7JQUKUpQKUpQTrvtDbxTLC8qq7adjnYucIGOMKWOwBIyema/VhwoRu8jsZJXyC52wmcrGi5IRQMdPOIycmo/E+zU0j3KI8QgumR5dSsZFKpHGwTHdbKxJgt5pye9sKr8NmlaWfmDCBgI8gAkb5OQTlfNx49ScZAAUKUpQKUpQZ5uHxu+tkVm0NHkgE6GILJ+6SoyPVWGTsnaM0RNvFmJVVO6O6qeYuOhC+APTwqtSgwRcBt0mMywxiUkkuFAOW2Y+0jqeprZHKGGVII9IORtsenrFfuub7PWUptnQTKsetzHLB5/wC1kZgwlQqD8nofH1UG/jwWaGWISRh+5kMwGNTDTnxGrSQPTUu6ZY5CV5M0c7pcIOeI2DnlxBl8HjJ0YIPVsYORU7i/CIn4hK4uUSUSWZdNLElNQEaN6dUiqVYeacjoxqHZ9kIGMMXlcLEZtEADA/8ATvBO8a+tHjnb2FPRQf0LhLrGrcyWMyPKdYVhhZCAREucElUC9QCcasDOKqV/KuHcKjuGXlXfMkMnlavFBI8ZuXEJLyMUKxpqt5AO8DolIz6f6qKBSlKCZrzfYz5sGcfvv4+7P8ap1K4bh7q6k9Bjg/ApkP8A5TkfZVWgVM7Tf0Of9w/8VTqZ2m/oc/7h/wCKCmKUFKBSlKBSlKBSlKBURHktJJQY3lhdmkVo8M0bNu6MnUrqywZc+cQQMAm3SglfrAPoLn3TU+Hx9Bc+6aqtKCV8Pj6C5901Ph8fQXPumqrSglfD4+gufdNQ9oVHWG5H+RI3/qDVWlBL+Hx9Bc+6avq8dB/qbke2Jqp0oJXw+PoLn3TV+m4+gxmO5zjO1vM38VUjNU6UEt+0KDT8VckNvkQSnHtGnI+6vn6xx/R3P/bT/wAlVaUEr9Y4/o7n/tp/5Kj8KkEUckTtdvGWLIFtbiJkDOzka0GW3YDO3T111tKDiOIcPgluDP8A9YsnMikBFrMf2WO4cx95WKoxHpQGpw7K26gBH4goCjBNvO7LJ8WGkDOhxlYlXT0xn01/Qrq6SKNnkYIiAszMcAAdSTWO149FKjNHrcoQrJoZHGrBGUkCsBg5yRuOmaDj+FcDhtblZYueFHyGspiVAMmFRwBoAD46HpXUW/a6CTOgTPjroglbHt0ocV+u08eYkyC0QkRplAzmIZJ2A7yhtBYeKhhv0qS/EYRLFIJYG5Zd5JoRoSO2KPhZW1MPO0YyRkjUAADQWf1jj+juf+2n/kryuu1cUaM7JchVBYnyecbD2pVaGdXUMjKyncMpBB9hHWo19crPLpLBbe3YPM7EBWkXDJFk7YU4dj6Qq/OADw4JxhYoFEkdwJG1SSYtp8B3Yu4zo3ALEZ9ArbH2niYZVbhh6RbzEfeEry45PHLBA5Ie2Z1eRh3lMWlirHHWPXyifDTnO2ay8NCeVR8vkl8PzTbjEfK/qte5HMzp0+ONeNs0FH9Y4/o7n/tp/wCSvC7na8HKSORIyRzJJUaPugglEVsMzNjGcYAJOSQAast8iyBGYByjSBfEqhQO3sBkT8QrOnHYDC0wlTlKocvnAClQwP2hlP20G+lYuGcYiuQxibVoOlgVZGU4BwyuAy7EHcbg1toFKUoFKUoFKUoFKUoFKUoFKV43V4kS6pHRF+c7BR95NB7UqUe0cZA5Syz56cqNip/xthP/ACr9G9uG8y3Vf72ULj7I1fP30FOlS3t7tv62CP1LEzn8TSAf+NfV4TJjvXUx/dEKf6R5/jQU6VL/AFfQnLS3Lf58q/wRlFP1ah8RIc9dU0zZ9pL70FSlQ+L8LtYLeaV4Q6xo0hUblgoLYAJwSceNRvhOwCoIrYu0iRFI41CsxkMqBMFlCuvIk1asaQhydqDtaVzvCYba4EoMBieJtEkch3U6Q4OVYqylWBBB+4ginDoLG5aQQSF+WRqMM0uFJycakfSDt0B2+2gp8c4X5VbvFq0FtJVsZ0srK6kj5Q1KMjxGRUeSyuYedcEpJcSiKILEjFFRGcgkM+o7yuSfRgAbZOy64XBGMtcTR+s3Uvt+W5FZPLY8ERXlxIR9GiXG/XGVib/WgtzcMR21MXzt5skiDb1KwArDxPgKGCUB3jJVu+8srKuQcsymQAgDfc1jgfiLEaeUExubhNL+rCwyEH15x7K/I4bcFgbmNLrG+Fk0JnwIgZAvsLuxHpoIPYzsJFaqVsnn0NtJdO7DWPEQRjC7/Sldvkluop9rP0V2nEY0RjNFyxhOXI2kdf6tsoTuSTgE+Jq8vHgDiSGeL1mPWv4oS4H2kVpsuKwz55UiPjqFYEj2gbj7aDLZcAVI0V2dmVQGZZJkBIGCQvMOkerO1eicBiAwOYB6BLKP9HqjSgg8a7KrdXEUjk6Y4ZotOXUlpGgIbUrAkAREYPXV6q5+3/RvIpU8yFWRY9EgjYs0kSWoQSZbvRB7YNpHpHQjJ76lByyQ3UE4lYJJJcSRROI0kKRxR699WchvjHOojHmrjHeHU0pQKVmvOJRQlRLJHGXOldbquo+hdR3O42FaaBSleUlyikAsoJIABIBJOcADxJ0t9x9FB60pSgUpWXiPEVgTU2TkhVVRlnY9EUeLH/gk4AJoNJOKl/Dwk2t0afcjWDoiBGP6w+d/gDdDX4j4U9xhrrBHUW4OY16Ea/pn28e6PAfKNcDFBL+D55cGWcoPFIBpHsMjAsfaumva14FBG2pY1L5zrbLufa7ksfvrfSgUpSgUpSgUpSgy8VsBcQSwsSBKjRkjqAwIJGfHeoNz2HjNzJNHK8UjskqY0kRyIZdbqp6rIJ3Dr46icgnNdRXMXnai2TiSRPKqyhGi5ZzqLyPblAq4ywI8Rt3WzjSaDR+p0MkU6XWLk3Dh5Cw0glVCIFVT3AqqBsc7k53rFwD9GdnZcxY4w8bkMI5Qr6Gxg6WI1aSAuzE4x66ztPPPKhxORJLMjNFLyxbrG0iqNOQGbKKzGRWB1EDbArpeA3rTW0Uj4LMu7KMBtyA6jJwrABhv0IoPSHhEKebDEuPQij/QVqAr7SgUpSgVkveEwzftI0f1soJHsPUfZWulBL+B3THJnkXHyJDzlPt1nX9zivnwpLEPj4jgdZIcyL7SmNa/YGA9NVaUHjaXiSoHjdXU9GUgg/aK9qmXnBAzGSJjDKdy6DZ8eEidJB7e8PBhX64fxMs5imUJMBnAOVkXONcZ8RkjIO6kjPUEhRpSlBxfbbgss02qKB3LQNErgwOhJYkxzxXHSI9064zq6jwGcF52Yv2aV1knDEXTIBcuFD86E2oC68BOXztsY373hXp2ogvF4tzrZZWU2sdvsDo1TSXA5nozEwgdvEKTWTgdxfWltFbrHckgwqhMJfuc2fnM7EYBKrHszA94EYG9BrfhHECxJExGpueBcf0heerKLccweT4iDA505B0/2qyr2HuJriFphJpzCzNzyWVI24gVjZg4YuEnt1LLnPf7xySftlxLiDRoJDegZk+MSBC7yaYDGuiSJDHEWafOtQMrjmacE/eGDiEV1FGokSHml8GMsrLJc3Dz6zp7uFZdOXXA0kB8kUHa9n4pI7SBJyTKEVWLNqJYDfLfKO3WqVcNxfhga8uTPaSXLuYvJXUHCKETKiYf0YiUSOW2JDDGrpWAw8SmkcTK7KJkYqBhV03KlOWdK5TlAk7t4ZIO1B/SKkWcfOu5pW3EJ5MY+adKvI49bawvqCbeca9OzNq0VjaRsCGSCJGDdQVRQQfXkV52coiu5om25x58ZPRu6qSIPWpRW9knqOAr0pSgh8f480EkcUSoXdJZS0rMqJHFo1sdKkscyIAAPSc7bz4+1lxIbQxRWzLcllBM7HDRhzIAUiIYfFtjofSFORVzinBEuCjMXR486JI3KMA2AwyOqnAyDtsD1ArztOzcMQgChviHkkjy7MdUvM1kliSxPNfr6aCL2d7btdXAj5celubvG7u0fLbSOaGjVV1dNmO+2/Wugn47bxsVeeFWGxVpEBHtBO1enDeHJbxCOMEKCxAJJ3Zmdtz62NacUE79ZbX6zb+9T86frLa/Wbf3qfnVHFSe0fE3gjjEYTmSyxwqXyVUufOYAgtgA4AIycDIzmg9f1ltfrNv71Pzp+str9Zt/ep+dYeCdoNSXPPZSbd8MyxTRHToVwWjkBIO580kEYI64HvxDtGsfJEcck7TI0qrHpB5aBCz/GFR/WIAOpLdOtB7/rLa/Wbf3qfnXOXthYS8Wt+IG5ttcMTx45ibknuN53yQ0o/xD0Vt/XlGdY0gmeViV5fcXDhp10MxbAOLaZ+vRR6RXge3ojJ5sTKOYEAyisqlLY99WfLOGuDkJkYQ+rIbbuXh0rlmmtyW87E4UPjbvqrgSbADvA7DFb17RWgAAubcAbACWP8AOok36RoU15ikDLLyQrNEhLfHbsGcGJcQO2XxkFcZziuj4XfpcwRzIDolUOAwwcEZwR6aDw/WW1+s2/vU/OpXCP0kWNzM0AnRJlcpypCFLNnA0NkrJnw0sc102mpHDeyVrbyPLHCnNdi7yt35GY7k62yR7Bt6qD82vadZIZZuVMsaRmVXIXEqDXumlic4TOGAOGX0nHP8Q7bXFvA7uIGdrc3EUapOo1DQeXzDlJhpfdlKkY83B26A8Pt7BJpY48FttILEsSx0RIGJCBnkOFXAy1Sr7gHDLZV8pEUOtGQLLO+FU4LpGHfCoNvNAAwOm1BN4p+k1lciKIaeRHIWcOxWV5rZHjKJuTGlypIG5JAFdP2W4vLcxyNKmAr6UcRyRCVdKNqEcw1rhmZd+unIr6Oydo3eEKHUzS5BbdpJIpmbY75eGJv8I8KpG+jHMy6Dl+f3h3MgMNXzdiDv4UHvSlKBU7jlgZYsptLGeZE3odQcA/2WBKsPFWNUaw8Z4hyIWYYLnuRr8+RtkX7WIz6Bk9BQe9hdiaKOQdJEVx7GAI/1r3rNw205MEUec8tFTPp0qFz/AArTQKYpSgYpSlApSlArJxPhq3CaWLKQQyuh0sjDoynwI39RBIIIJFa6UEePi7Qd27wvgLhRiJumNX0Lb9G7p8GOcCuDRlBBBGQdiD41K+AuWc20hh3yY8a4j/lkjR/gK/bQVqVJPFJoiBNASPnwHmgetkIDj/CG9tabLjMMxIjkUsOqZww9qHDD7RQbaUpQKz3/AA+OeMxyqHQ4yD6QQQQeoIIBBG4IBFc12v7QTRO0cJ0kJC2QEYkzXUcA08zugheZjVtlhnpU+27eSwyCCaN5H5rIWbSjhQ0KjUIg0bP8dq2IGnT4kgB2HDOCw2wblIE1nU5ySWIGNTMxJY42yTXzinBIboKJow+nOM5Gx2ZdiMqwwCp2ONwa5KL9JYAAKJIRDzCyuV1MscMjqFKY1ES90AnJ0g41bfL79JZEbGOKPJgklQmQnS6wPcKjgIBnQoyA2QSR0GaDoIux8Hx/MUSGabnk40FWCiNNJTBXCLjOcnU3ziK/cnY60bbkqBjThSyDGIwBhSNhyo8Dw0gjBqG36QTGH1Rq2gvq+MAYnmXKKI1099R5Pu22Ac4ODW/h3aeWS4jjeNU1NJGyq/MwwhguEYNpXI0SlSMdehI6huPZG13+KAJIbIZwVILEaGDZjGZH2Ugd9vSap2tqsSKiKFRAFVR0AGwFcX/8qwvxJLGOGfWSdTyRvGAqgsSiaTI5wNu6B45xXWxcVRmAAlydt4ZlH2koAPtoNlK4Ptxx7iQnjisrOZ4ldGmmBQa1BVjHHlwQCMgk4J3Ax51dFb8KaZVeeWVs4blAchV/slUJY+sM7Cg5ReGX8/H55FKx2URiGZVLa3SPcxLkbjmyLq80Z6Eir3HuGT+UtNCmvmQCAlWjR4yrs+QZVZSj68NsT3FwD4dPSgi8E4dPHaWaPIqPEiLKqIhVtKgFVwAEXbbSB7BXP8Z7N3huruWFu5MpREEnL0vyFVZ8jqQyFNJ6B9Q3zXdV+XcAZJAA8TsKDg77sveDUyEvzDIZUMzd7/qlePGXA2h1LpyFxsQRtWCLstxPTGA5WQQPFzWmLBO5MiadJBByYjghgcBshlAruJO0cZyIQ9wwOMQgMM+uQkRr9rV85NzN57Lbp82P4yQjHi7DSnsCn1MKCT2emaziZJhJzJH1RWwcTOF0opwAcImsMSS2nLZJGcCvw/hztIJ7jHMAISNTlIQeuD8uQjYv6NgAM512PDI4AdC4LbsxJZmPpZ2JZj7TWqgUpSgUpSgUpSgUpSgUpSgUpSgVmveGxTDEsaSD0Oob/UbVppQSj2fCgCKWeHHTTIXHs0yh1x6sUa3u0xplikHokjKk/wCKNsf+FVaUEWZphIsjWqOwBXVHMCcEqSMSKgIyoO58K/T8QXZpLWYFTqB5aSENjGRy2Y5xtkeirFKCE3F7VSGaNkO3ee2lTGNl7xj2x0G9fpeI2DkNrtsnO7aAflEjvb/Kfb1n01br4RQSW4lZArmS1BAKrloujeco36HxA6198ptOasvMg1qGUHWmwbRq8epEaDPXCgVSeBT1VT7QDX58jT5ifhFBguuIWblGkktmKMGQs8Z0t4FST3T7K9vh+2xnyiDHXPMT860+Rp8xPwivQRgeA+6gmS9qLZf65W/czJ/6A7+qg7RxnzUuG8NrecDpnqyAVUr7QSn4vKfMtZmz4sYkH25k1fw8KNNdsNo7eM+lpHkx/hVFz4/KqrSglPwudx37pl9IhRI8/a/MYfYc19Xs1BqDOhlYdDMzTYPpAkJCn2AVUpQfFUAYG1faUoFKUoFKUoP/2Q=="/>
          <p:cNvSpPr>
            <a:spLocks noChangeAspect="1" noChangeArrowheads="1"/>
          </p:cNvSpPr>
          <p:nvPr/>
        </p:nvSpPr>
        <p:spPr bwMode="auto">
          <a:xfrm>
            <a:off x="1587500" y="-862013"/>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3089" name="Picture 17" descr="http://www.cvphysiology.com/Blood%20Flow/BF011%20-%20nitric%20oxide.gif"/>
          <p:cNvPicPr>
            <a:picLocks noChangeAspect="1" noChangeArrowheads="1"/>
          </p:cNvPicPr>
          <p:nvPr/>
        </p:nvPicPr>
        <p:blipFill>
          <a:blip r:embed="rId16" cstate="print"/>
          <a:srcRect/>
          <a:stretch>
            <a:fillRect/>
          </a:stretch>
        </p:blipFill>
        <p:spPr bwMode="auto">
          <a:xfrm>
            <a:off x="3048000" y="4038600"/>
            <a:ext cx="1288550" cy="1058594"/>
          </a:xfrm>
          <a:prstGeom prst="rect">
            <a:avLst/>
          </a:prstGeom>
          <a:noFill/>
        </p:spPr>
      </p:pic>
      <p:pic>
        <p:nvPicPr>
          <p:cNvPr id="13" name="Picture 706" descr="DSCN5426"/>
          <p:cNvPicPr>
            <a:picLocks noGrp="1" noChangeAspect="1" noChangeArrowheads="1"/>
          </p:cNvPicPr>
          <p:nvPr>
            <p:ph sz="half" idx="1"/>
          </p:nvPr>
        </p:nvPicPr>
        <p:blipFill>
          <a:blip r:embed="rId17" cstate="print"/>
          <a:srcRect/>
          <a:stretch>
            <a:fillRect/>
          </a:stretch>
        </p:blipFill>
        <p:spPr bwMode="auto">
          <a:xfrm>
            <a:off x="5715000" y="5181600"/>
            <a:ext cx="1905000" cy="1428750"/>
          </a:xfrm>
          <a:prstGeom prst="rect">
            <a:avLst/>
          </a:prstGeom>
          <a:noFill/>
        </p:spPr>
      </p:pic>
      <p:pic>
        <p:nvPicPr>
          <p:cNvPr id="3092" name="Picture 20"/>
          <p:cNvPicPr>
            <a:picLocks noChangeAspect="1" noChangeArrowheads="1"/>
          </p:cNvPicPr>
          <p:nvPr/>
        </p:nvPicPr>
        <p:blipFill>
          <a:blip r:embed="rId18" cstate="print"/>
          <a:srcRect/>
          <a:stretch>
            <a:fillRect/>
          </a:stretch>
        </p:blipFill>
        <p:spPr bwMode="auto">
          <a:xfrm>
            <a:off x="5943600" y="3962400"/>
            <a:ext cx="1509078" cy="1066800"/>
          </a:xfrm>
          <a:prstGeom prst="rect">
            <a:avLst/>
          </a:prstGeom>
          <a:noFill/>
          <a:ln w="9525">
            <a:noFill/>
            <a:miter lim="800000"/>
            <a:headEnd/>
            <a:tailEnd/>
          </a:ln>
          <a:effectLst/>
        </p:spPr>
      </p:pic>
      <p:pic>
        <p:nvPicPr>
          <p:cNvPr id="3096" name="Picture 24" descr="http://ajcp.ascpjournals.org/content/131/3/405/F2/graphic-6.large.jpg"/>
          <p:cNvPicPr>
            <a:picLocks noChangeAspect="1" noChangeArrowheads="1"/>
          </p:cNvPicPr>
          <p:nvPr/>
        </p:nvPicPr>
        <p:blipFill>
          <a:blip r:embed="rId19" cstate="print"/>
          <a:srcRect/>
          <a:stretch>
            <a:fillRect/>
          </a:stretch>
        </p:blipFill>
        <p:spPr bwMode="auto">
          <a:xfrm>
            <a:off x="2057401" y="5181600"/>
            <a:ext cx="3385819" cy="1430628"/>
          </a:xfrm>
          <a:prstGeom prst="rect">
            <a:avLst/>
          </a:prstGeom>
          <a:noFill/>
        </p:spPr>
      </p:pic>
    </p:spTree>
    <p:extLst>
      <p:ext uri="{BB962C8B-B14F-4D97-AF65-F5344CB8AC3E}">
        <p14:creationId xmlns:p14="http://schemas.microsoft.com/office/powerpoint/2010/main" val="20939452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00200" y="1371600"/>
            <a:ext cx="3352800" cy="5181600"/>
          </a:xfrm>
        </p:spPr>
        <p:txBody>
          <a:bodyPr>
            <a:noAutofit/>
          </a:bodyPr>
          <a:lstStyle/>
          <a:p>
            <a:r>
              <a:rPr lang="en-US" sz="1400" b="1" dirty="0"/>
              <a:t>Partners in Caring: Medicine in Kenya </a:t>
            </a:r>
          </a:p>
          <a:p>
            <a:pPr>
              <a:buNone/>
            </a:pPr>
            <a:r>
              <a:rPr lang="en-US" sz="1400" b="1" dirty="0"/>
              <a:t>	</a:t>
            </a:r>
          </a:p>
          <a:p>
            <a:pPr>
              <a:buNone/>
            </a:pPr>
            <a:r>
              <a:rPr lang="en-US" sz="1400" b="1" dirty="0"/>
              <a:t>	O</a:t>
            </a:r>
            <a:r>
              <a:rPr lang="en-US" sz="1400" dirty="0"/>
              <a:t>pportunities to participate in service learning and /or independent research on the genetic epidemiology of hypertension in rural Kenya</a:t>
            </a:r>
          </a:p>
          <a:p>
            <a:endParaRPr lang="en-US" sz="1400" dirty="0"/>
          </a:p>
          <a:p>
            <a:r>
              <a:rPr lang="en-US" sz="1400" b="1" dirty="0" err="1"/>
              <a:t>Harlaxton</a:t>
            </a:r>
            <a:r>
              <a:rPr lang="en-US" sz="1400" b="1" dirty="0"/>
              <a:t>, England </a:t>
            </a:r>
            <a:endParaRPr lang="en-US" sz="1400" dirty="0"/>
          </a:p>
          <a:p>
            <a:endParaRPr lang="en-US" sz="1400" dirty="0"/>
          </a:p>
          <a:p>
            <a:r>
              <a:rPr lang="en-US" sz="1400" dirty="0"/>
              <a:t>Biology in </a:t>
            </a:r>
            <a:r>
              <a:rPr lang="en-US" sz="1400" dirty="0" err="1"/>
              <a:t>Harlaxton</a:t>
            </a:r>
            <a:r>
              <a:rPr lang="en-US" sz="1400" dirty="0"/>
              <a:t> </a:t>
            </a:r>
          </a:p>
          <a:p>
            <a:endParaRPr lang="en-US" sz="1400" dirty="0"/>
          </a:p>
          <a:p>
            <a:pPr marL="365760" lvl="1" indent="0">
              <a:buNone/>
            </a:pPr>
            <a:r>
              <a:rPr lang="en-US" sz="1400" dirty="0"/>
              <a:t>In 2016, the WKU Biology Department will begin offering courses at </a:t>
            </a:r>
            <a:r>
              <a:rPr lang="en-US" sz="1400" dirty="0" err="1"/>
              <a:t>Harlaxton</a:t>
            </a:r>
            <a:r>
              <a:rPr lang="en-US" sz="1400" dirty="0"/>
              <a:t> College in order to provide students with an opportunity to  study abroad AND take courses in the biology MAJOR</a:t>
            </a:r>
            <a:r>
              <a:rPr lang="en-US" sz="1400" b="1" i="1" dirty="0"/>
              <a:t>. Contact Dr. Rice for more information.</a:t>
            </a:r>
            <a:endParaRPr lang="en-US" sz="1400" dirty="0"/>
          </a:p>
          <a:p>
            <a:pPr marL="109728" indent="0">
              <a:buNone/>
            </a:pPr>
            <a:r>
              <a:rPr lang="en-US" sz="1400" dirty="0"/>
              <a:t> </a:t>
            </a:r>
          </a:p>
          <a:p>
            <a:endParaRPr lang="en-US" sz="1400" dirty="0"/>
          </a:p>
          <a:p>
            <a:endParaRPr lang="en-US" sz="1400" dirty="0"/>
          </a:p>
          <a:p>
            <a:pPr>
              <a:buNone/>
            </a:pPr>
            <a:r>
              <a:rPr lang="en-US" sz="1400" dirty="0"/>
              <a:t>	</a:t>
            </a:r>
          </a:p>
        </p:txBody>
      </p:sp>
      <p:sp>
        <p:nvSpPr>
          <p:cNvPr id="2" name="Title 1"/>
          <p:cNvSpPr>
            <a:spLocks noGrp="1"/>
          </p:cNvSpPr>
          <p:nvPr>
            <p:ph type="title"/>
          </p:nvPr>
        </p:nvSpPr>
        <p:spPr>
          <a:xfrm>
            <a:off x="1981200" y="304800"/>
            <a:ext cx="8229600" cy="1143000"/>
          </a:xfrm>
        </p:spPr>
        <p:txBody>
          <a:bodyPr>
            <a:normAutofit fontScale="90000"/>
          </a:bodyPr>
          <a:lstStyle/>
          <a:p>
            <a:r>
              <a:rPr lang="en-US" dirty="0" smtClean="0"/>
              <a:t>Opportunities to Study or Research Abroad with Dr. Rice</a:t>
            </a:r>
            <a:endParaRPr lang="en-US" dirty="0"/>
          </a:p>
        </p:txBody>
      </p:sp>
      <p:pic>
        <p:nvPicPr>
          <p:cNvPr id="5" name="Picture 7"/>
          <p:cNvPicPr>
            <a:picLocks noGrp="1" noChangeAspect="1" noChangeArrowheads="1"/>
          </p:cNvPicPr>
          <p:nvPr>
            <p:ph sz="half" idx="2"/>
          </p:nvPr>
        </p:nvPicPr>
        <p:blipFill>
          <a:blip r:embed="rId2" cstate="print"/>
          <a:srcRect/>
          <a:stretch>
            <a:fillRect/>
          </a:stretch>
        </p:blipFill>
        <p:spPr bwMode="auto">
          <a:xfrm>
            <a:off x="7924800" y="762001"/>
            <a:ext cx="2514600" cy="1877623"/>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7721602" y="2667000"/>
            <a:ext cx="2946399" cy="2209800"/>
          </a:xfrm>
          <a:prstGeom prst="rect">
            <a:avLst/>
          </a:prstGeom>
          <a:noFill/>
          <a:ln w="9525">
            <a:noFill/>
            <a:miter lim="800000"/>
            <a:headEnd/>
            <a:tailEnd/>
          </a:ln>
          <a:effectLst/>
        </p:spPr>
      </p:pic>
      <p:pic>
        <p:nvPicPr>
          <p:cNvPr id="1026" name="Picture 2" descr="https://fbcdn-sphotos-a.akamaihd.net/hphotos-ak-snc3/31453_425248605287_750735287_5795571_7766321_n.jpg"/>
          <p:cNvPicPr>
            <a:picLocks noChangeAspect="1" noChangeArrowheads="1"/>
          </p:cNvPicPr>
          <p:nvPr/>
        </p:nvPicPr>
        <p:blipFill>
          <a:blip r:embed="rId4" cstate="print"/>
          <a:srcRect/>
          <a:stretch>
            <a:fillRect/>
          </a:stretch>
        </p:blipFill>
        <p:spPr bwMode="auto">
          <a:xfrm>
            <a:off x="7010400" y="1828800"/>
            <a:ext cx="1162050" cy="1549400"/>
          </a:xfrm>
          <a:prstGeom prst="rect">
            <a:avLst/>
          </a:prstGeom>
          <a:noFill/>
        </p:spPr>
      </p:pic>
      <p:pic>
        <p:nvPicPr>
          <p:cNvPr id="1028" name="Picture 4" descr="https://fbcdn-sphotos-a.akamaihd.net/hphotos-ak-snc6/61022_427077088881_700318881_5021684_4317251_n.jpg"/>
          <p:cNvPicPr>
            <a:picLocks noChangeAspect="1" noChangeArrowheads="1"/>
          </p:cNvPicPr>
          <p:nvPr/>
        </p:nvPicPr>
        <p:blipFill>
          <a:blip r:embed="rId5" cstate="print"/>
          <a:srcRect/>
          <a:stretch>
            <a:fillRect/>
          </a:stretch>
        </p:blipFill>
        <p:spPr bwMode="auto">
          <a:xfrm>
            <a:off x="5791200" y="4876800"/>
            <a:ext cx="2438400" cy="1828800"/>
          </a:xfrm>
          <a:prstGeom prst="rect">
            <a:avLst/>
          </a:prstGeom>
          <a:noFill/>
        </p:spPr>
      </p:pic>
      <p:pic>
        <p:nvPicPr>
          <p:cNvPr id="1030" name="Picture 6" descr="https://fbcdn-sphotos-a.akamaihd.net/hphotos-ak-snc6/215600_10150152459268882_700318881_6626437_3275484_n.jpg"/>
          <p:cNvPicPr>
            <a:picLocks noChangeAspect="1" noChangeArrowheads="1"/>
          </p:cNvPicPr>
          <p:nvPr/>
        </p:nvPicPr>
        <p:blipFill>
          <a:blip r:embed="rId6" cstate="print"/>
          <a:srcRect/>
          <a:stretch>
            <a:fillRect/>
          </a:stretch>
        </p:blipFill>
        <p:spPr bwMode="auto">
          <a:xfrm>
            <a:off x="8001000" y="4953000"/>
            <a:ext cx="2540000" cy="1905000"/>
          </a:xfrm>
          <a:prstGeom prst="rect">
            <a:avLst/>
          </a:prstGeom>
          <a:noFill/>
        </p:spPr>
      </p:pic>
      <p:pic>
        <p:nvPicPr>
          <p:cNvPr id="1034" name="Picture 10" descr="https://fbcdn-sphotos-a.akamaihd.net/hphotos-ak-snc7/395384_10150628342555288_750735287_11525598_739240201_n.jpg"/>
          <p:cNvPicPr>
            <a:picLocks noChangeAspect="1" noChangeArrowheads="1"/>
          </p:cNvPicPr>
          <p:nvPr/>
        </p:nvPicPr>
        <p:blipFill>
          <a:blip r:embed="rId7" cstate="print"/>
          <a:srcRect/>
          <a:stretch>
            <a:fillRect/>
          </a:stretch>
        </p:blipFill>
        <p:spPr bwMode="auto">
          <a:xfrm>
            <a:off x="4876800" y="1524001"/>
            <a:ext cx="3637056" cy="2417127"/>
          </a:xfrm>
          <a:prstGeom prst="rect">
            <a:avLst/>
          </a:prstGeom>
          <a:noFill/>
        </p:spPr>
      </p:pic>
      <p:pic>
        <p:nvPicPr>
          <p:cNvPr id="1032" name="Picture 8" descr="https://fbcdn-sphotos-a.akamaihd.net/hphotos-ak-ash4/40121_444131928881_700318881_5340705_310011_n.jpg"/>
          <p:cNvPicPr>
            <a:picLocks noChangeAspect="1" noChangeArrowheads="1"/>
          </p:cNvPicPr>
          <p:nvPr/>
        </p:nvPicPr>
        <p:blipFill>
          <a:blip r:embed="rId8" cstate="print"/>
          <a:srcRect/>
          <a:stretch>
            <a:fillRect/>
          </a:stretch>
        </p:blipFill>
        <p:spPr bwMode="auto">
          <a:xfrm>
            <a:off x="5410200" y="3505200"/>
            <a:ext cx="1828800" cy="1371600"/>
          </a:xfrm>
          <a:prstGeom prst="rect">
            <a:avLst/>
          </a:prstGeom>
          <a:noFill/>
        </p:spPr>
      </p:pic>
    </p:spTree>
    <p:extLst>
      <p:ext uri="{BB962C8B-B14F-4D97-AF65-F5344CB8AC3E}">
        <p14:creationId xmlns:p14="http://schemas.microsoft.com/office/powerpoint/2010/main" val="24294322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4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a:t>Bio</a:t>
            </a:r>
          </a:p>
          <a:p>
            <a:r>
              <a:rPr lang="en-US" b="1" dirty="0"/>
              <a:t>Ph.D. </a:t>
            </a:r>
            <a:r>
              <a:rPr lang="en-US" dirty="0"/>
              <a:t>- Botany/Biochemistry, University of Georgia, Athens, GA, 1984</a:t>
            </a:r>
          </a:p>
          <a:p>
            <a:r>
              <a:rPr lang="en-US" b="1" dirty="0"/>
              <a:t>M.S. </a:t>
            </a:r>
            <a:r>
              <a:rPr lang="en-US" dirty="0"/>
              <a:t>- Botany/Plant Physiology, Brigham Young University, Provo, UT, 1979</a:t>
            </a:r>
          </a:p>
          <a:p>
            <a:r>
              <a:rPr lang="en-US" b="1" dirty="0"/>
              <a:t>B.S. </a:t>
            </a:r>
            <a:r>
              <a:rPr lang="en-US" dirty="0"/>
              <a:t>- Microbiology, Brigham Young University, Provo, UT, 1977</a:t>
            </a:r>
          </a:p>
          <a:p>
            <a:pPr marL="0" indent="0" algn="ctr">
              <a:buNone/>
            </a:pPr>
            <a:endParaRPr lang="en-US" dirty="0"/>
          </a:p>
        </p:txBody>
      </p:sp>
      <p:sp>
        <p:nvSpPr>
          <p:cNvPr id="4" name="Text Placeholder 3"/>
          <p:cNvSpPr>
            <a:spLocks noGrp="1"/>
          </p:cNvSpPr>
          <p:nvPr>
            <p:ph sz="half" idx="2"/>
          </p:nvPr>
        </p:nvSpPr>
        <p:spPr>
          <a:xfrm>
            <a:off x="6248400" y="1752600"/>
            <a:ext cx="4038600" cy="5181600"/>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312 Bioinformatics</a:t>
            </a:r>
          </a:p>
          <a:p>
            <a:r>
              <a:rPr lang="en-US" dirty="0" smtClean="0"/>
              <a:t>BIOL 350 Introduction to Recombinant Genetics</a:t>
            </a:r>
          </a:p>
          <a:p>
            <a:r>
              <a:rPr lang="en-US" dirty="0" smtClean="0"/>
              <a:t>BIOL 450 Recombinant Gene Technology</a:t>
            </a:r>
          </a:p>
          <a:p>
            <a:r>
              <a:rPr lang="en-US" dirty="0" smtClean="0"/>
              <a:t>BIOL 495 Molecular Genetics</a:t>
            </a:r>
          </a:p>
          <a:p>
            <a:r>
              <a:rPr lang="en-US" dirty="0" smtClean="0"/>
              <a:t>BIOL 566 Advanced Molecular Genetics</a:t>
            </a:r>
          </a:p>
          <a:p>
            <a:r>
              <a:rPr lang="en-US" dirty="0" smtClean="0"/>
              <a:t>BIOL 275 co-teach Genome Discovery and Exploration with Rodney King</a:t>
            </a:r>
          </a:p>
          <a:p>
            <a:endParaRPr lang="en-US" dirty="0" smtClean="0"/>
          </a:p>
          <a:p>
            <a:pPr marL="109728" indent="0" algn="ctr">
              <a:buNone/>
            </a:pPr>
            <a:r>
              <a:rPr lang="en-US" b="1" u="sng" dirty="0" smtClean="0">
                <a:effectLst/>
              </a:rPr>
              <a:t>Research</a:t>
            </a:r>
          </a:p>
          <a:p>
            <a:r>
              <a:rPr lang="en-US" dirty="0" smtClean="0"/>
              <a:t>Bioinformatics</a:t>
            </a:r>
          </a:p>
          <a:p>
            <a:r>
              <a:rPr lang="en-US" dirty="0" smtClean="0"/>
              <a:t>Application of genome analysis to discover genes that are differentially expressed and the metabolic and regulatory pathways to which they belong.</a:t>
            </a:r>
          </a:p>
          <a:p>
            <a:r>
              <a:rPr lang="en-US" dirty="0" smtClean="0"/>
              <a:t>Genome sequencing and annotation.</a:t>
            </a:r>
            <a:r>
              <a:rPr lang="en-US" b="1" dirty="0" smtClean="0"/>
              <a:t> </a:t>
            </a:r>
            <a:endParaRPr lang="en-US" dirty="0" smtClean="0"/>
          </a:p>
          <a:p>
            <a:r>
              <a:rPr lang="en-US" dirty="0" smtClean="0"/>
              <a:t>Comparison of </a:t>
            </a:r>
            <a:r>
              <a:rPr lang="en-US" dirty="0" err="1" smtClean="0"/>
              <a:t>bacteriophage</a:t>
            </a:r>
            <a:r>
              <a:rPr lang="en-US" dirty="0" smtClean="0"/>
              <a:t> families to discover the functional design of their genomes.</a:t>
            </a:r>
          </a:p>
          <a:p>
            <a:r>
              <a:rPr lang="en-US" dirty="0" smtClean="0"/>
              <a:t>In </a:t>
            </a:r>
            <a:r>
              <a:rPr lang="en-US" dirty="0" err="1" smtClean="0"/>
              <a:t>silico</a:t>
            </a:r>
            <a:r>
              <a:rPr lang="en-US" dirty="0" smtClean="0"/>
              <a:t> prediction of protein structure as an aid in discovering the protein's function.</a:t>
            </a:r>
          </a:p>
        </p:txBody>
      </p:sp>
      <p:sp>
        <p:nvSpPr>
          <p:cNvPr id="2" name="Title 1"/>
          <p:cNvSpPr>
            <a:spLocks noGrp="1"/>
          </p:cNvSpPr>
          <p:nvPr>
            <p:ph type="title"/>
          </p:nvPr>
        </p:nvSpPr>
        <p:spPr/>
        <p:txBody>
          <a:bodyPr>
            <a:normAutofit fontScale="90000"/>
          </a:bodyPr>
          <a:lstStyle/>
          <a:p>
            <a:pPr marL="571500" indent="-571500" algn="r">
              <a:buFont typeface="Arial" pitchFamily="34" charset="0"/>
              <a:buChar char="•"/>
            </a:pPr>
            <a:r>
              <a:rPr lang="en-US" dirty="0" smtClean="0">
                <a:solidFill>
                  <a:schemeClr val="bg1"/>
                </a:solidFill>
              </a:rPr>
              <a:t/>
            </a:r>
            <a:br>
              <a:rPr lang="en-US" dirty="0" smtClean="0">
                <a:solidFill>
                  <a:schemeClr val="bg1"/>
                </a:solidFill>
              </a:rPr>
            </a:br>
            <a:r>
              <a:rPr lang="en-US" dirty="0" smtClean="0">
                <a:solidFill>
                  <a:schemeClr val="bg1"/>
                </a:solidFill>
              </a:rPr>
              <a:t>Claire </a:t>
            </a:r>
            <a:r>
              <a:rPr lang="en-US" dirty="0">
                <a:solidFill>
                  <a:schemeClr val="bg1"/>
                </a:solidFill>
              </a:rPr>
              <a:t>Rinehart, Ph.D.</a:t>
            </a:r>
            <a:br>
              <a:rPr lang="en-US" dirty="0">
                <a:solidFill>
                  <a:schemeClr val="bg1"/>
                </a:solidFill>
              </a:rPr>
            </a:br>
            <a:r>
              <a:rPr lang="en-US" dirty="0">
                <a:solidFill>
                  <a:schemeClr val="bg1"/>
                </a:solidFill>
              </a:rPr>
              <a:t>University of Georgia</a:t>
            </a:r>
            <a:br>
              <a:rPr lang="en-US" dirty="0">
                <a:solidFill>
                  <a:schemeClr val="bg1"/>
                </a:solidFill>
              </a:rPr>
            </a:br>
            <a:r>
              <a:rPr lang="en-US" dirty="0">
                <a:solidFill>
                  <a:schemeClr val="bg1"/>
                </a:solidFill>
              </a:rPr>
              <a:t>Professor</a:t>
            </a:r>
            <a:r>
              <a:rPr lang="en-US" dirty="0"/>
              <a:t/>
            </a:r>
            <a:br>
              <a:rPr lang="en-US" dirty="0"/>
            </a:br>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2438400" y="76201"/>
            <a:ext cx="2381250" cy="3000375"/>
          </a:xfrm>
          <a:prstGeom prst="rect">
            <a:avLst/>
          </a:prstGeom>
          <a:noFill/>
          <a:ln w="9525">
            <a:noFill/>
            <a:miter lim="800000"/>
            <a:headEnd/>
            <a:tailEnd/>
          </a:ln>
        </p:spPr>
      </p:pic>
    </p:spTree>
    <p:extLst>
      <p:ext uri="{BB962C8B-B14F-4D97-AF65-F5344CB8AC3E}">
        <p14:creationId xmlns:p14="http://schemas.microsoft.com/office/powerpoint/2010/main" val="36605148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dirty="0" smtClean="0"/>
              <a:t>Research by Dr. Rinehart</a:t>
            </a:r>
            <a:endParaRPr lang="en-US" dirty="0"/>
          </a:p>
        </p:txBody>
      </p:sp>
      <p:sp>
        <p:nvSpPr>
          <p:cNvPr id="9" name="Rectangle 3"/>
          <p:cNvSpPr>
            <a:spLocks noGrp="1"/>
          </p:cNvSpPr>
          <p:nvPr>
            <p:ph sz="quarter" idx="4294967295"/>
          </p:nvPr>
        </p:nvSpPr>
        <p:spPr>
          <a:xfrm>
            <a:off x="1524000" y="1436689"/>
            <a:ext cx="4419600" cy="4371975"/>
          </a:xfrm>
        </p:spPr>
        <p:txBody>
          <a:bodyPr>
            <a:normAutofit fontScale="92500" lnSpcReduction="10000"/>
          </a:bodyPr>
          <a:lstStyle/>
          <a:p>
            <a:pPr eaLnBrk="1" hangingPunct="1"/>
            <a:r>
              <a:rPr lang="en-US" dirty="0" smtClean="0"/>
              <a:t>Assembly and annotation of functions on newly sequenced viral and bacterial genomes.</a:t>
            </a:r>
          </a:p>
          <a:p>
            <a:pPr eaLnBrk="1" hangingPunct="1">
              <a:buNone/>
            </a:pPr>
            <a:endParaRPr lang="en-US" sz="1000" dirty="0"/>
          </a:p>
          <a:p>
            <a:pPr eaLnBrk="1" hangingPunct="1"/>
            <a:r>
              <a:rPr lang="en-US" dirty="0" smtClean="0"/>
              <a:t>Developing and applying bioinformatics tools.</a:t>
            </a:r>
          </a:p>
          <a:p>
            <a:pPr eaLnBrk="1" hangingPunct="1">
              <a:buNone/>
            </a:pPr>
            <a:endParaRPr lang="en-US" sz="1000" dirty="0"/>
          </a:p>
          <a:p>
            <a:pPr eaLnBrk="1" hangingPunct="1"/>
            <a:r>
              <a:rPr lang="en-US" dirty="0" smtClean="0"/>
              <a:t>Correlating protein structure and amino acid properties with protein function.</a:t>
            </a:r>
            <a:endParaRPr lang="en-US" dirty="0"/>
          </a:p>
        </p:txBody>
      </p:sp>
      <p:pic>
        <p:nvPicPr>
          <p:cNvPr id="12" name="Picture 11" descr="Wizard007_EM_Thumb.jpg"/>
          <p:cNvPicPr>
            <a:picLocks noChangeAspect="1"/>
          </p:cNvPicPr>
          <p:nvPr/>
        </p:nvPicPr>
        <p:blipFill>
          <a:blip r:embed="rId2" cstate="print"/>
          <a:stretch>
            <a:fillRect/>
          </a:stretch>
        </p:blipFill>
        <p:spPr>
          <a:xfrm>
            <a:off x="6668010" y="1666616"/>
            <a:ext cx="3541774" cy="3541774"/>
          </a:xfrm>
          <a:prstGeom prst="rect">
            <a:avLst/>
          </a:prstGeom>
        </p:spPr>
      </p:pic>
    </p:spTree>
    <p:extLst>
      <p:ext uri="{BB962C8B-B14F-4D97-AF65-F5344CB8AC3E}">
        <p14:creationId xmlns:p14="http://schemas.microsoft.com/office/powerpoint/2010/main" val="30148575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rmAutofit fontScale="90000"/>
          </a:bodyPr>
          <a:lstStyle/>
          <a:p>
            <a:r>
              <a:rPr lang="en-US" sz="3600" dirty="0"/>
              <a:t>Graduate Research with </a:t>
            </a:r>
            <a:br>
              <a:rPr lang="en-US" sz="3600" dirty="0"/>
            </a:br>
            <a:r>
              <a:rPr lang="en-US" sz="3600" dirty="0"/>
              <a:t>Dr. Rinehart</a:t>
            </a:r>
          </a:p>
        </p:txBody>
      </p:sp>
      <p:sp>
        <p:nvSpPr>
          <p:cNvPr id="3" name="Content Placeholder 2"/>
          <p:cNvSpPr>
            <a:spLocks noGrp="1"/>
          </p:cNvSpPr>
          <p:nvPr>
            <p:ph sz="half" idx="4294967295"/>
          </p:nvPr>
        </p:nvSpPr>
        <p:spPr>
          <a:xfrm>
            <a:off x="1524000" y="1600201"/>
            <a:ext cx="4038600" cy="1243013"/>
          </a:xfrm>
        </p:spPr>
        <p:txBody>
          <a:bodyPr/>
          <a:lstStyle/>
          <a:p>
            <a:r>
              <a:rPr lang="en-US" dirty="0" err="1" smtClean="0"/>
              <a:t>Shrikant</a:t>
            </a:r>
            <a:r>
              <a:rPr lang="en-US" dirty="0" smtClean="0"/>
              <a:t> </a:t>
            </a:r>
            <a:r>
              <a:rPr lang="en-US" dirty="0" err="1" smtClean="0"/>
              <a:t>Pawar</a:t>
            </a:r>
            <a:endParaRPr lang="en-US" dirty="0" smtClean="0"/>
          </a:p>
          <a:p>
            <a:r>
              <a:rPr lang="en-US" dirty="0" err="1" smtClean="0"/>
              <a:t>Jitesh</a:t>
            </a:r>
            <a:r>
              <a:rPr lang="en-US" dirty="0" smtClean="0"/>
              <a:t> </a:t>
            </a:r>
            <a:r>
              <a:rPr lang="en-US" dirty="0" err="1" smtClean="0"/>
              <a:t>Tiwari</a:t>
            </a:r>
            <a:endParaRPr lang="en-US" dirty="0" smtClean="0"/>
          </a:p>
        </p:txBody>
      </p:sp>
      <p:sp>
        <p:nvSpPr>
          <p:cNvPr id="7" name="TextBox 6"/>
          <p:cNvSpPr txBox="1"/>
          <p:nvPr/>
        </p:nvSpPr>
        <p:spPr>
          <a:xfrm>
            <a:off x="6051994" y="3216733"/>
            <a:ext cx="4546437" cy="369332"/>
          </a:xfrm>
          <a:prstGeom prst="rect">
            <a:avLst/>
          </a:prstGeom>
          <a:noFill/>
        </p:spPr>
        <p:txBody>
          <a:bodyPr wrap="none" rtlCol="0">
            <a:spAutoFit/>
          </a:bodyPr>
          <a:lstStyle/>
          <a:p>
            <a:r>
              <a:rPr lang="en-US" dirty="0">
                <a:solidFill>
                  <a:prstClr val="black"/>
                </a:solidFill>
              </a:rPr>
              <a:t>Microarray analysis of gene expression</a:t>
            </a:r>
          </a:p>
        </p:txBody>
      </p:sp>
      <p:sp>
        <p:nvSpPr>
          <p:cNvPr id="8" name="TextBox 7"/>
          <p:cNvSpPr txBox="1"/>
          <p:nvPr/>
        </p:nvSpPr>
        <p:spPr>
          <a:xfrm>
            <a:off x="6017319" y="5644363"/>
            <a:ext cx="4483920" cy="646331"/>
          </a:xfrm>
          <a:prstGeom prst="rect">
            <a:avLst/>
          </a:prstGeom>
          <a:noFill/>
        </p:spPr>
        <p:txBody>
          <a:bodyPr wrap="none" rtlCol="0">
            <a:spAutoFit/>
          </a:bodyPr>
          <a:lstStyle/>
          <a:p>
            <a:r>
              <a:rPr lang="en-US" dirty="0">
                <a:solidFill>
                  <a:prstClr val="black"/>
                </a:solidFill>
              </a:rPr>
              <a:t>Genome assembly is done at the WKU </a:t>
            </a:r>
          </a:p>
          <a:p>
            <a:r>
              <a:rPr lang="en-US" dirty="0">
                <a:solidFill>
                  <a:prstClr val="black"/>
                </a:solidFill>
              </a:rPr>
              <a:t>High Performance Computing Center</a:t>
            </a:r>
          </a:p>
        </p:txBody>
      </p:sp>
      <p:sp>
        <p:nvSpPr>
          <p:cNvPr id="10" name="TextBox 9"/>
          <p:cNvSpPr txBox="1"/>
          <p:nvPr/>
        </p:nvSpPr>
        <p:spPr>
          <a:xfrm>
            <a:off x="2174470" y="5833748"/>
            <a:ext cx="2569934" cy="369332"/>
          </a:xfrm>
          <a:prstGeom prst="rect">
            <a:avLst/>
          </a:prstGeom>
          <a:noFill/>
        </p:spPr>
        <p:txBody>
          <a:bodyPr wrap="none" rtlCol="0">
            <a:spAutoFit/>
          </a:bodyPr>
          <a:lstStyle/>
          <a:p>
            <a:r>
              <a:rPr lang="en-US" dirty="0">
                <a:solidFill>
                  <a:prstClr val="black"/>
                </a:solidFill>
              </a:rPr>
              <a:t>           Past students.</a:t>
            </a:r>
          </a:p>
        </p:txBody>
      </p:sp>
      <p:pic>
        <p:nvPicPr>
          <p:cNvPr id="12" name="Picture 11"/>
          <p:cNvPicPr>
            <a:picLocks noChangeAspect="1" noChangeArrowheads="1"/>
          </p:cNvPicPr>
          <p:nvPr/>
        </p:nvPicPr>
        <p:blipFill>
          <a:blip r:embed="rId2" cstate="print"/>
          <a:srcRect/>
          <a:stretch>
            <a:fillRect/>
          </a:stretch>
        </p:blipFill>
        <p:spPr bwMode="auto">
          <a:xfrm rot="16163573">
            <a:off x="7627348" y="1333000"/>
            <a:ext cx="1539875" cy="2362200"/>
          </a:xfrm>
          <a:prstGeom prst="rect">
            <a:avLst/>
          </a:prstGeom>
          <a:noFill/>
          <a:ln w="9525">
            <a:noFill/>
            <a:miter lim="800000"/>
            <a:headEnd/>
            <a:tailEnd/>
          </a:ln>
          <a:effectLst/>
        </p:spPr>
      </p:pic>
      <p:pic>
        <p:nvPicPr>
          <p:cNvPr id="13" name="Picture 12" descr="CARsLab2'03.jpg                                                001802EARinehart2G4                    B75E23A5:"/>
          <p:cNvPicPr>
            <a:picLocks noChangeAspect="1" noChangeArrowheads="1"/>
          </p:cNvPicPr>
          <p:nvPr/>
        </p:nvPicPr>
        <p:blipFill>
          <a:blip r:embed="rId3" cstate="print"/>
          <a:srcRect/>
          <a:stretch>
            <a:fillRect/>
          </a:stretch>
        </p:blipFill>
        <p:spPr bwMode="auto">
          <a:xfrm>
            <a:off x="2265349" y="3094320"/>
            <a:ext cx="3048000" cy="2546350"/>
          </a:xfrm>
          <a:prstGeom prst="rect">
            <a:avLst/>
          </a:prstGeom>
          <a:noFill/>
        </p:spPr>
      </p:pic>
      <p:pic>
        <p:nvPicPr>
          <p:cNvPr id="14" name="Picture 13" descr="HPCClogo.jpg"/>
          <p:cNvPicPr>
            <a:picLocks noChangeAspect="1"/>
          </p:cNvPicPr>
          <p:nvPr/>
        </p:nvPicPr>
        <p:blipFill>
          <a:blip r:embed="rId4" cstate="print"/>
          <a:stretch>
            <a:fillRect/>
          </a:stretch>
        </p:blipFill>
        <p:spPr>
          <a:xfrm>
            <a:off x="5673414" y="4154433"/>
            <a:ext cx="4723217" cy="1480830"/>
          </a:xfrm>
          <a:prstGeom prst="rect">
            <a:avLst/>
          </a:prstGeom>
        </p:spPr>
      </p:pic>
    </p:spTree>
    <p:extLst>
      <p:ext uri="{BB962C8B-B14F-4D97-AF65-F5344CB8AC3E}">
        <p14:creationId xmlns:p14="http://schemas.microsoft.com/office/powerpoint/2010/main" val="18820962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Autofit/>
          </a:bodyPr>
          <a:lstStyle/>
          <a:p>
            <a:r>
              <a:rPr lang="en-US" sz="3200" dirty="0"/>
              <a:t>Undergraduate Research with </a:t>
            </a:r>
            <a:br>
              <a:rPr lang="en-US" sz="3200" dirty="0"/>
            </a:br>
            <a:r>
              <a:rPr lang="en-US" sz="3200" dirty="0"/>
              <a:t>Dr. Rinehart</a:t>
            </a:r>
          </a:p>
        </p:txBody>
      </p:sp>
      <p:sp>
        <p:nvSpPr>
          <p:cNvPr id="3" name="Content Placeholder 2"/>
          <p:cNvSpPr>
            <a:spLocks noGrp="1"/>
          </p:cNvSpPr>
          <p:nvPr>
            <p:ph sz="half" idx="4294967295"/>
          </p:nvPr>
        </p:nvSpPr>
        <p:spPr>
          <a:xfrm>
            <a:off x="1524001" y="1436688"/>
            <a:ext cx="4594225" cy="1060450"/>
          </a:xfrm>
        </p:spPr>
        <p:txBody>
          <a:bodyPr>
            <a:normAutofit fontScale="77500" lnSpcReduction="20000"/>
          </a:bodyPr>
          <a:lstStyle/>
          <a:p>
            <a:r>
              <a:rPr lang="en-US" dirty="0" smtClean="0"/>
              <a:t>HHMI Genome Discovery &amp;</a:t>
            </a:r>
            <a:br>
              <a:rPr lang="en-US" dirty="0" smtClean="0"/>
            </a:br>
            <a:r>
              <a:rPr lang="en-US" dirty="0" smtClean="0"/>
              <a:t>                            Exploration                         	</a:t>
            </a:r>
            <a:endParaRPr lang="en-US" dirty="0"/>
          </a:p>
        </p:txBody>
      </p:sp>
      <p:sp>
        <p:nvSpPr>
          <p:cNvPr id="12" name="TextBox 11"/>
          <p:cNvSpPr txBox="1"/>
          <p:nvPr/>
        </p:nvSpPr>
        <p:spPr>
          <a:xfrm>
            <a:off x="6380779" y="6031343"/>
            <a:ext cx="4033013" cy="923330"/>
          </a:xfrm>
          <a:prstGeom prst="rect">
            <a:avLst/>
          </a:prstGeom>
          <a:noFill/>
        </p:spPr>
        <p:txBody>
          <a:bodyPr wrap="square" rtlCol="0">
            <a:spAutoFit/>
          </a:bodyPr>
          <a:lstStyle/>
          <a:p>
            <a:r>
              <a:rPr lang="en-US" i="1" dirty="0">
                <a:solidFill>
                  <a:prstClr val="black"/>
                </a:solidFill>
              </a:rPr>
              <a:t>Clostridium </a:t>
            </a:r>
            <a:r>
              <a:rPr lang="en-US" i="1" dirty="0" err="1">
                <a:solidFill>
                  <a:prstClr val="black"/>
                </a:solidFill>
              </a:rPr>
              <a:t>scatologenes</a:t>
            </a:r>
            <a:r>
              <a:rPr lang="en-US" i="1" dirty="0">
                <a:solidFill>
                  <a:prstClr val="black"/>
                </a:solidFill>
              </a:rPr>
              <a:t> </a:t>
            </a:r>
            <a:r>
              <a:rPr lang="en-US" dirty="0">
                <a:solidFill>
                  <a:prstClr val="black"/>
                </a:solidFill>
              </a:rPr>
              <a:t>annotation teams took top honors at 2009 KAS</a:t>
            </a:r>
          </a:p>
        </p:txBody>
      </p:sp>
      <p:sp>
        <p:nvSpPr>
          <p:cNvPr id="13" name="TextBox 12"/>
          <p:cNvSpPr txBox="1"/>
          <p:nvPr/>
        </p:nvSpPr>
        <p:spPr>
          <a:xfrm>
            <a:off x="1786817" y="6028696"/>
            <a:ext cx="4988866" cy="646331"/>
          </a:xfrm>
          <a:prstGeom prst="rect">
            <a:avLst/>
          </a:prstGeom>
          <a:noFill/>
        </p:spPr>
        <p:txBody>
          <a:bodyPr wrap="none" rtlCol="0">
            <a:spAutoFit/>
          </a:bodyPr>
          <a:lstStyle/>
          <a:p>
            <a:r>
              <a:rPr lang="en-US" dirty="0">
                <a:solidFill>
                  <a:prstClr val="black"/>
                </a:solidFill>
              </a:rPr>
              <a:t>Spring 2011 phage explorers annotated </a:t>
            </a:r>
          </a:p>
          <a:p>
            <a:r>
              <a:rPr lang="en-US" dirty="0" err="1">
                <a:solidFill>
                  <a:prstClr val="black"/>
                </a:solidFill>
              </a:rPr>
              <a:t>BarrelRoll</a:t>
            </a:r>
            <a:r>
              <a:rPr lang="en-US" dirty="0">
                <a:solidFill>
                  <a:prstClr val="black"/>
                </a:solidFill>
              </a:rPr>
              <a:t> and Gemini </a:t>
            </a:r>
            <a:r>
              <a:rPr lang="en-US" dirty="0" err="1">
                <a:solidFill>
                  <a:prstClr val="black"/>
                </a:solidFill>
              </a:rPr>
              <a:t>mycobacteriophages</a:t>
            </a:r>
            <a:endParaRPr lang="en-US" dirty="0">
              <a:solidFill>
                <a:prstClr val="black"/>
              </a:solidFill>
            </a:endParaRPr>
          </a:p>
        </p:txBody>
      </p:sp>
      <p:pic>
        <p:nvPicPr>
          <p:cNvPr id="15" name="Picture 14" descr="GroupPicture2011.jpg"/>
          <p:cNvPicPr>
            <a:picLocks noChangeAspect="1"/>
          </p:cNvPicPr>
          <p:nvPr/>
        </p:nvPicPr>
        <p:blipFill>
          <a:blip r:embed="rId2" cstate="print"/>
          <a:srcRect t="14464" b="20893"/>
          <a:stretch>
            <a:fillRect/>
          </a:stretch>
        </p:blipFill>
        <p:spPr>
          <a:xfrm>
            <a:off x="1987373" y="4389941"/>
            <a:ext cx="4253065" cy="1673521"/>
          </a:xfrm>
          <a:prstGeom prst="rect">
            <a:avLst/>
          </a:prstGeom>
        </p:spPr>
      </p:pic>
      <p:sp>
        <p:nvSpPr>
          <p:cNvPr id="16" name="TextBox 15"/>
          <p:cNvSpPr txBox="1"/>
          <p:nvPr/>
        </p:nvSpPr>
        <p:spPr>
          <a:xfrm>
            <a:off x="1786817" y="3726215"/>
            <a:ext cx="4733988" cy="646331"/>
          </a:xfrm>
          <a:prstGeom prst="rect">
            <a:avLst/>
          </a:prstGeom>
          <a:noFill/>
        </p:spPr>
        <p:txBody>
          <a:bodyPr wrap="none" rtlCol="0">
            <a:spAutoFit/>
          </a:bodyPr>
          <a:lstStyle/>
          <a:p>
            <a:r>
              <a:rPr lang="en-US" dirty="0">
                <a:solidFill>
                  <a:prstClr val="black"/>
                </a:solidFill>
              </a:rPr>
              <a:t>Spring 2010 phage explorers annotated </a:t>
            </a:r>
          </a:p>
          <a:p>
            <a:r>
              <a:rPr lang="en-US" dirty="0">
                <a:solidFill>
                  <a:prstClr val="black"/>
                </a:solidFill>
              </a:rPr>
              <a:t>Wizard007and </a:t>
            </a:r>
            <a:r>
              <a:rPr lang="en-US" dirty="0" err="1">
                <a:solidFill>
                  <a:prstClr val="black"/>
                </a:solidFill>
              </a:rPr>
              <a:t>Backyardigan</a:t>
            </a:r>
            <a:r>
              <a:rPr lang="en-US" dirty="0">
                <a:solidFill>
                  <a:prstClr val="black"/>
                </a:solidFill>
              </a:rPr>
              <a:t> phages</a:t>
            </a:r>
          </a:p>
        </p:txBody>
      </p:sp>
      <p:pic>
        <p:nvPicPr>
          <p:cNvPr id="17" name="Picture 16" descr="Group Picture 2010.jpg"/>
          <p:cNvPicPr>
            <a:picLocks noChangeAspect="1"/>
          </p:cNvPicPr>
          <p:nvPr/>
        </p:nvPicPr>
        <p:blipFill>
          <a:blip r:embed="rId3" cstate="print"/>
          <a:srcRect b="21975"/>
          <a:stretch>
            <a:fillRect/>
          </a:stretch>
        </p:blipFill>
        <p:spPr>
          <a:xfrm>
            <a:off x="1981201" y="1816956"/>
            <a:ext cx="2903853" cy="1909258"/>
          </a:xfrm>
          <a:prstGeom prst="rect">
            <a:avLst/>
          </a:prstGeom>
        </p:spPr>
      </p:pic>
      <p:pic>
        <p:nvPicPr>
          <p:cNvPr id="18" name="Picture 17" descr="IMG_0508.jpg"/>
          <p:cNvPicPr>
            <a:picLocks noChangeAspect="1"/>
          </p:cNvPicPr>
          <p:nvPr/>
        </p:nvPicPr>
        <p:blipFill>
          <a:blip r:embed="rId4" cstate="print"/>
          <a:srcRect t="6000" b="15000"/>
          <a:stretch>
            <a:fillRect/>
          </a:stretch>
        </p:blipFill>
        <p:spPr>
          <a:xfrm>
            <a:off x="6904594" y="4338253"/>
            <a:ext cx="2853053" cy="1690442"/>
          </a:xfrm>
          <a:prstGeom prst="rect">
            <a:avLst/>
          </a:prstGeom>
        </p:spPr>
      </p:pic>
      <p:pic>
        <p:nvPicPr>
          <p:cNvPr id="22" name="Picture 21" descr="IMG_0506.jpg"/>
          <p:cNvPicPr>
            <a:picLocks noChangeAspect="1"/>
          </p:cNvPicPr>
          <p:nvPr/>
        </p:nvPicPr>
        <p:blipFill>
          <a:blip r:embed="rId5" cstate="print"/>
          <a:srcRect l="4500" t="3375" b="30375"/>
          <a:stretch>
            <a:fillRect/>
          </a:stretch>
        </p:blipFill>
        <p:spPr>
          <a:xfrm>
            <a:off x="8236732" y="2324456"/>
            <a:ext cx="1974069" cy="1825936"/>
          </a:xfrm>
          <a:prstGeom prst="rect">
            <a:avLst/>
          </a:prstGeom>
        </p:spPr>
      </p:pic>
      <p:pic>
        <p:nvPicPr>
          <p:cNvPr id="24" name="Picture 23" descr="IMG_0504.jpg"/>
          <p:cNvPicPr>
            <a:picLocks noChangeAspect="1"/>
          </p:cNvPicPr>
          <p:nvPr/>
        </p:nvPicPr>
        <p:blipFill>
          <a:blip r:embed="rId6" cstate="print"/>
          <a:srcRect l="6000" t="6750" r="3000"/>
          <a:stretch>
            <a:fillRect/>
          </a:stretch>
        </p:blipFill>
        <p:spPr>
          <a:xfrm>
            <a:off x="6630513" y="2286072"/>
            <a:ext cx="1364504" cy="1864321"/>
          </a:xfrm>
          <a:prstGeom prst="rect">
            <a:avLst/>
          </a:prstGeom>
        </p:spPr>
      </p:pic>
    </p:spTree>
    <p:extLst>
      <p:ext uri="{BB962C8B-B14F-4D97-AF65-F5344CB8AC3E}">
        <p14:creationId xmlns:p14="http://schemas.microsoft.com/office/powerpoint/2010/main" val="4515596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Graduate Students</a:t>
            </a:r>
            <a:endParaRPr lang="en-US" dirty="0"/>
          </a:p>
        </p:txBody>
      </p:sp>
      <p:sp>
        <p:nvSpPr>
          <p:cNvPr id="3" name="Content Placeholder 2"/>
          <p:cNvSpPr>
            <a:spLocks noGrp="1"/>
          </p:cNvSpPr>
          <p:nvPr>
            <p:ph sz="half" idx="1"/>
          </p:nvPr>
        </p:nvSpPr>
        <p:spPr/>
        <p:txBody>
          <a:bodyPr/>
          <a:lstStyle/>
          <a:p>
            <a:r>
              <a:rPr lang="en-US" dirty="0" smtClean="0"/>
              <a:t>Jennie </a:t>
            </a:r>
            <a:r>
              <a:rPr lang="en-US" dirty="0" err="1" smtClean="0"/>
              <a:t>Dumaine</a:t>
            </a:r>
            <a:endParaRPr lang="en-US" dirty="0" smtClean="0"/>
          </a:p>
          <a:p>
            <a:pPr lvl="1"/>
            <a:r>
              <a:rPr lang="en-US" dirty="0" smtClean="0"/>
              <a:t> B.S. Hanover College</a:t>
            </a:r>
          </a:p>
          <a:p>
            <a:pPr lvl="1"/>
            <a:r>
              <a:rPr lang="en-US" dirty="0" smtClean="0"/>
              <a:t>Starting in Fall 2013</a:t>
            </a:r>
          </a:p>
          <a:p>
            <a:r>
              <a:rPr lang="en-US" dirty="0" err="1" smtClean="0"/>
              <a:t>Laken</a:t>
            </a:r>
            <a:r>
              <a:rPr lang="en-US" dirty="0" smtClean="0"/>
              <a:t> Cooper</a:t>
            </a:r>
          </a:p>
          <a:p>
            <a:pPr lvl="1"/>
            <a:r>
              <a:rPr lang="en-US" dirty="0" smtClean="0"/>
              <a:t>B. S. Radford University</a:t>
            </a:r>
          </a:p>
          <a:p>
            <a:pPr lvl="1"/>
            <a:r>
              <a:rPr lang="en-US" dirty="0" smtClean="0"/>
              <a:t>Started in Fall 2014</a:t>
            </a:r>
          </a:p>
          <a:p>
            <a:pPr marL="0" indent="0">
              <a:buNone/>
            </a:pPr>
            <a:endParaRPr lang="en-US" dirty="0"/>
          </a:p>
        </p:txBody>
      </p:sp>
      <p:sp>
        <p:nvSpPr>
          <p:cNvPr id="4" name="Content Placeholder 3"/>
          <p:cNvSpPr>
            <a:spLocks noGrp="1"/>
          </p:cNvSpPr>
          <p:nvPr>
            <p:ph sz="half" idx="2"/>
          </p:nvPr>
        </p:nvSpPr>
        <p:spPr/>
        <p:txBody>
          <a:bodyPr/>
          <a:lstStyle/>
          <a:p>
            <a:r>
              <a:rPr lang="en-US" dirty="0" smtClean="0"/>
              <a:t>I am currently recruiting a student (Master’s level) who is interested in examining the comparative biology of sleep in songbirds. Please let me know if you are interested! Contact me at </a:t>
            </a:r>
            <a:r>
              <a:rPr lang="en-US" dirty="0" err="1" smtClean="0">
                <a:solidFill>
                  <a:srgbClr val="3366FF"/>
                </a:solidFill>
              </a:rPr>
              <a:t>noah.ashley@wku.edu</a:t>
            </a:r>
            <a:endParaRPr lang="en-US" dirty="0">
              <a:solidFill>
                <a:srgbClr val="3366FF"/>
              </a:solidFill>
            </a:endParaRPr>
          </a:p>
        </p:txBody>
      </p:sp>
      <p:pic>
        <p:nvPicPr>
          <p:cNvPr id="5" name="Picture 10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4495800"/>
            <a:ext cx="16256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2344059" y="5801901"/>
            <a:ext cx="4057195" cy="646331"/>
          </a:xfrm>
          <a:prstGeom prst="rect">
            <a:avLst/>
          </a:prstGeom>
          <a:noFill/>
        </p:spPr>
        <p:txBody>
          <a:bodyPr wrap="none" rtlCol="0">
            <a:spAutoFit/>
          </a:bodyPr>
          <a:lstStyle/>
          <a:p>
            <a:pPr defTabSz="457200"/>
            <a:r>
              <a:rPr lang="en-US" dirty="0">
                <a:solidFill>
                  <a:prstClr val="black"/>
                </a:solidFill>
              </a:rPr>
              <a:t>Land of the Midnight Sun, Barrow, Alaska</a:t>
            </a:r>
          </a:p>
          <a:p>
            <a:pPr defTabSz="457200"/>
            <a:r>
              <a:rPr lang="en-US" dirty="0">
                <a:solidFill>
                  <a:prstClr val="black"/>
                </a:solidFill>
              </a:rPr>
              <a:t>(Where we conduct field work!)</a:t>
            </a:r>
          </a:p>
        </p:txBody>
      </p:sp>
    </p:spTree>
    <p:extLst>
      <p:ext uri="{BB962C8B-B14F-4D97-AF65-F5344CB8AC3E}">
        <p14:creationId xmlns:p14="http://schemas.microsoft.com/office/powerpoint/2010/main" val="12372024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1668806" y="1792982"/>
          <a:ext cx="539928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Dr"/>
          <p:cNvPicPr>
            <a:picLocks noChangeArrowheads="1"/>
          </p:cNvPicPr>
          <p:nvPr/>
        </p:nvPicPr>
        <p:blipFill>
          <a:blip r:embed="rId8" cstate="print"/>
          <a:srcRect/>
          <a:stretch>
            <a:fillRect/>
          </a:stretch>
        </p:blipFill>
        <p:spPr bwMode="auto">
          <a:xfrm>
            <a:off x="7436792" y="2343323"/>
            <a:ext cx="2599937" cy="3173117"/>
          </a:xfrm>
          <a:prstGeom prst="rect">
            <a:avLst/>
          </a:prstGeom>
          <a:noFill/>
          <a:ln w="9525">
            <a:noFill/>
            <a:miter lim="800000"/>
            <a:headEnd/>
            <a:tailEnd/>
          </a:ln>
        </p:spPr>
      </p:pic>
      <p:sp>
        <p:nvSpPr>
          <p:cNvPr id="11" name="Rectangle 10"/>
          <p:cNvSpPr/>
          <p:nvPr/>
        </p:nvSpPr>
        <p:spPr>
          <a:xfrm>
            <a:off x="2764207" y="355107"/>
            <a:ext cx="6674554" cy="1077218"/>
          </a:xfrm>
          <a:prstGeom prst="rect">
            <a:avLst/>
          </a:prstGeom>
        </p:spPr>
        <p:txBody>
          <a:bodyPr wrap="square">
            <a:spAutoFit/>
          </a:bodyPr>
          <a:lstStyle/>
          <a:p>
            <a:pPr algn="ctr"/>
            <a:r>
              <a:rPr lang="en-US" sz="3200" b="1" dirty="0">
                <a:solidFill>
                  <a:srgbClr val="151514">
                    <a:lumMod val="75000"/>
                  </a:srgbClr>
                </a:solidFill>
              </a:rPr>
              <a:t>Shivendra Sahi, Ph.D.</a:t>
            </a:r>
            <a:r>
              <a:rPr lang="en-US" sz="3200" dirty="0">
                <a:solidFill>
                  <a:srgbClr val="151514">
                    <a:lumMod val="75000"/>
                  </a:srgbClr>
                </a:solidFill>
              </a:rPr>
              <a:t/>
            </a:r>
            <a:br>
              <a:rPr lang="en-US" sz="3200" dirty="0">
                <a:solidFill>
                  <a:srgbClr val="151514">
                    <a:lumMod val="75000"/>
                  </a:srgbClr>
                </a:solidFill>
              </a:rPr>
            </a:br>
            <a:r>
              <a:rPr lang="en-US" sz="3200" b="1" dirty="0" smtClean="0">
                <a:solidFill>
                  <a:srgbClr val="151514">
                    <a:lumMod val="75000"/>
                  </a:srgbClr>
                </a:solidFill>
              </a:rPr>
              <a:t>Professor</a:t>
            </a:r>
            <a:endParaRPr lang="en-US" sz="3200" b="1" dirty="0">
              <a:solidFill>
                <a:srgbClr val="151514">
                  <a:lumMod val="75000"/>
                </a:srgbClr>
              </a:solidFill>
            </a:endParaRPr>
          </a:p>
        </p:txBody>
      </p:sp>
    </p:spTree>
    <p:extLst>
      <p:ext uri="{BB962C8B-B14F-4D97-AF65-F5344CB8AC3E}">
        <p14:creationId xmlns:p14="http://schemas.microsoft.com/office/powerpoint/2010/main" val="28156020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1463974" y="147892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stretch>
            <a:fillRect/>
          </a:stretch>
        </p:blipFill>
        <p:spPr>
          <a:xfrm>
            <a:off x="7048500" y="1840135"/>
            <a:ext cx="2327357" cy="3475520"/>
          </a:xfrm>
          <a:prstGeom prst="rect">
            <a:avLst/>
          </a:prstGeom>
        </p:spPr>
      </p:pic>
      <p:sp>
        <p:nvSpPr>
          <p:cNvPr id="9" name="Rectangle 8"/>
          <p:cNvSpPr/>
          <p:nvPr/>
        </p:nvSpPr>
        <p:spPr>
          <a:xfrm>
            <a:off x="4496846" y="222770"/>
            <a:ext cx="3198312" cy="923330"/>
          </a:xfrm>
          <a:prstGeom prst="rect">
            <a:avLst/>
          </a:prstGeom>
          <a:noFill/>
        </p:spPr>
        <p:txBody>
          <a:bodyPr wrap="none" lIns="91440" tIns="45720" rIns="91440" bIns="45720">
            <a:spAutoFit/>
          </a:bodyPr>
          <a:lstStyle/>
          <a:p>
            <a:pPr algn="ctr"/>
            <a:r>
              <a:rPr lang="en-US" sz="5400" b="1" dirty="0">
                <a:ln w="12700">
                  <a:solidFill>
                    <a:srgbClr val="3B3B3B">
                      <a:satMod val="155000"/>
                    </a:srgbClr>
                  </a:solidFill>
                  <a:prstDash val="solid"/>
                </a:ln>
                <a:solidFill>
                  <a:srgbClr val="C00000">
                    <a:lumMod val="60000"/>
                    <a:lumOff val="40000"/>
                  </a:srgbClr>
                </a:solidFill>
                <a:effectLst>
                  <a:outerShdw blurRad="41275" dist="20320" dir="1800000" algn="tl" rotWithShape="0">
                    <a:srgbClr val="000000">
                      <a:alpha val="40000"/>
                    </a:srgbClr>
                  </a:outerShdw>
                </a:effectLst>
              </a:rPr>
              <a:t>Research</a:t>
            </a:r>
          </a:p>
        </p:txBody>
      </p:sp>
    </p:spTree>
    <p:extLst>
      <p:ext uri="{BB962C8B-B14F-4D97-AF65-F5344CB8AC3E}">
        <p14:creationId xmlns:p14="http://schemas.microsoft.com/office/powerpoint/2010/main" val="1656977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idx="1"/>
            <p:extLst/>
          </p:nvPr>
        </p:nvGraphicFramePr>
        <p:xfrm>
          <a:off x="1524000" y="245780"/>
          <a:ext cx="9144000" cy="6612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763889" y="245781"/>
            <a:ext cx="8734778" cy="2062103"/>
          </a:xfrm>
          <a:prstGeom prst="rect">
            <a:avLst/>
          </a:prstGeom>
          <a:noFill/>
        </p:spPr>
        <p:txBody>
          <a:bodyPr wrap="square" rtlCol="0">
            <a:spAutoFit/>
          </a:bodyPr>
          <a:lstStyle/>
          <a:p>
            <a:r>
              <a:rPr lang="en-US" sz="4800" dirty="0">
                <a:solidFill>
                  <a:srgbClr val="C00000">
                    <a:lumMod val="75000"/>
                  </a:srgbClr>
                </a:solidFill>
              </a:rPr>
              <a:t> </a:t>
            </a:r>
            <a:r>
              <a:rPr lang="en-US" sz="4000" b="1" dirty="0">
                <a:solidFill>
                  <a:srgbClr val="C00000">
                    <a:lumMod val="75000"/>
                  </a:srgbClr>
                </a:solidFill>
              </a:rPr>
              <a:t>Plant Based Synthesis of Nanoparticles </a:t>
            </a:r>
          </a:p>
          <a:p>
            <a:r>
              <a:rPr lang="en-US" sz="4000" dirty="0">
                <a:solidFill>
                  <a:srgbClr val="C00000">
                    <a:lumMod val="75000"/>
                  </a:srgbClr>
                </a:solidFill>
              </a:rPr>
              <a:t>               </a:t>
            </a:r>
            <a:endParaRPr lang="en-US" sz="3600" dirty="0">
              <a:solidFill>
                <a:srgbClr val="C00000">
                  <a:lumMod val="75000"/>
                </a:srgbClr>
              </a:solidFill>
            </a:endParaRPr>
          </a:p>
        </p:txBody>
      </p:sp>
    </p:spTree>
    <p:extLst>
      <p:ext uri="{BB962C8B-B14F-4D97-AF65-F5344CB8AC3E}">
        <p14:creationId xmlns:p14="http://schemas.microsoft.com/office/powerpoint/2010/main" val="32726364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064" y="274638"/>
            <a:ext cx="8726750" cy="944562"/>
          </a:xfrm>
        </p:spPr>
        <p:txBody>
          <a:bodyPr>
            <a:noAutofit/>
          </a:bodyPr>
          <a:lstStyle/>
          <a:p>
            <a:r>
              <a:rPr lang="en-US" sz="3200" dirty="0">
                <a:solidFill>
                  <a:schemeClr val="accent2">
                    <a:lumMod val="75000"/>
                  </a:schemeClr>
                </a:solidFill>
              </a:rPr>
              <a:t>Gene Expression in Plants in Response to Excess Phosphorus and Remediation</a:t>
            </a:r>
          </a:p>
        </p:txBody>
      </p:sp>
      <p:graphicFrame>
        <p:nvGraphicFramePr>
          <p:cNvPr id="5" name="Diagram 4"/>
          <p:cNvGraphicFramePr/>
          <p:nvPr>
            <p:extLst/>
          </p:nvPr>
        </p:nvGraphicFramePr>
        <p:xfrm>
          <a:off x="1981200" y="1542966"/>
          <a:ext cx="8372726" cy="5083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367053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28910"/>
          </a:xfrm>
        </p:spPr>
        <p:txBody>
          <a:bodyPr>
            <a:normAutofit fontScale="90000"/>
          </a:bodyPr>
          <a:lstStyle/>
          <a:p>
            <a:r>
              <a:rPr lang="en-US" b="1" dirty="0" smtClean="0">
                <a:solidFill>
                  <a:schemeClr val="tx2">
                    <a:lumMod val="60000"/>
                    <a:lumOff val="40000"/>
                  </a:schemeClr>
                </a:solidFill>
              </a:rPr>
              <a:t>Phytoremediation of Heavy Metals</a:t>
            </a:r>
            <a:endParaRPr lang="en-US" b="1" dirty="0">
              <a:solidFill>
                <a:schemeClr val="tx2">
                  <a:lumMod val="60000"/>
                  <a:lumOff val="40000"/>
                </a:schemeClr>
              </a:solidFill>
            </a:endParaRPr>
          </a:p>
        </p:txBody>
      </p:sp>
      <p:graphicFrame>
        <p:nvGraphicFramePr>
          <p:cNvPr id="4" name="Content Placeholder 3"/>
          <p:cNvGraphicFramePr>
            <a:graphicFrameLocks noGrp="1"/>
          </p:cNvGraphicFramePr>
          <p:nvPr>
            <p:ph idx="1"/>
            <p:extLst/>
          </p:nvPr>
        </p:nvGraphicFramePr>
        <p:xfrm>
          <a:off x="1524000" y="1228910"/>
          <a:ext cx="9144000" cy="56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93499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671804" y="152400"/>
            <a:ext cx="4786604" cy="6324600"/>
          </a:xfrm>
        </p:spPr>
        <p:txBody>
          <a:bodyPr>
            <a:normAutofit fontScale="40000" lnSpcReduction="20000"/>
          </a:bodyPr>
          <a:lstStyle/>
          <a:p>
            <a:pPr marL="109728" indent="0" algn="ctr">
              <a:buNone/>
            </a:pPr>
            <a:r>
              <a:rPr lang="en-US" b="1" u="sng" dirty="0" smtClean="0"/>
              <a:t>Bio</a:t>
            </a:r>
          </a:p>
          <a:p>
            <a:r>
              <a:rPr lang="en-US" b="1" dirty="0" smtClean="0"/>
              <a:t>Doctorate of Philosophy</a:t>
            </a:r>
            <a:r>
              <a:rPr lang="en-US" dirty="0" smtClean="0"/>
              <a:t> - Biology (1993).  State University of New York, College of Environmental Science and Forestry, Syracuse, NY.</a:t>
            </a:r>
          </a:p>
          <a:p>
            <a:r>
              <a:rPr lang="en-US" b="1" dirty="0" smtClean="0"/>
              <a:t>M.S.</a:t>
            </a:r>
            <a:r>
              <a:rPr lang="en-US" dirty="0" smtClean="0"/>
              <a:t> - Biology. University of Southern California, Los Angeles, CA.</a:t>
            </a:r>
          </a:p>
          <a:p>
            <a:r>
              <a:rPr lang="en-US" b="1" dirty="0" smtClean="0"/>
              <a:t>B.S. </a:t>
            </a:r>
            <a:r>
              <a:rPr lang="en-US" dirty="0" smtClean="0"/>
              <a:t>- Biology.  College of William and Mary, Williamsburg, VA.</a:t>
            </a:r>
          </a:p>
          <a:p>
            <a:endParaRPr lang="en-US" dirty="0" smtClean="0"/>
          </a:p>
          <a:p>
            <a:pPr marL="109728" indent="0" algn="ctr">
              <a:buNone/>
            </a:pPr>
            <a:r>
              <a:rPr lang="en-US" b="1" u="sng" dirty="0" smtClean="0">
                <a:effectLst/>
              </a:rPr>
              <a:t>Courses</a:t>
            </a:r>
          </a:p>
          <a:p>
            <a:r>
              <a:rPr lang="en-US" dirty="0" smtClean="0"/>
              <a:t>BIOL 113 General Biology</a:t>
            </a:r>
          </a:p>
          <a:p>
            <a:r>
              <a:rPr lang="en-US" dirty="0" smtClean="0"/>
              <a:t>BIOL 315 Ecology</a:t>
            </a:r>
          </a:p>
          <a:p>
            <a:r>
              <a:rPr lang="en-US" dirty="0" smtClean="0"/>
              <a:t>BIOL 334 Animal Behavior</a:t>
            </a:r>
          </a:p>
          <a:p>
            <a:r>
              <a:rPr lang="en-US" dirty="0" smtClean="0"/>
              <a:t>BIOL 380 </a:t>
            </a:r>
            <a:r>
              <a:rPr lang="en-US" dirty="0"/>
              <a:t>Challenges of a Changing </a:t>
            </a:r>
            <a:r>
              <a:rPr lang="en-US" dirty="0" smtClean="0"/>
              <a:t>Biosphere (Colonnade)</a:t>
            </a:r>
          </a:p>
          <a:p>
            <a:r>
              <a:rPr lang="en-US" dirty="0" smtClean="0"/>
              <a:t>BIOL 532 Behavioral Ecology</a:t>
            </a:r>
          </a:p>
          <a:p>
            <a:r>
              <a:rPr lang="en-US" dirty="0" smtClean="0"/>
              <a:t>BIOL 534 Chemical Ecology</a:t>
            </a:r>
          </a:p>
          <a:p>
            <a:r>
              <a:rPr lang="en-US" dirty="0" smtClean="0"/>
              <a:t>BIOL 543 Environmental Science Concepts</a:t>
            </a:r>
          </a:p>
          <a:p>
            <a:endParaRPr lang="en-US" dirty="0" smtClean="0"/>
          </a:p>
          <a:p>
            <a:pPr marL="109728" indent="0" algn="ctr">
              <a:buNone/>
            </a:pPr>
            <a:r>
              <a:rPr lang="en-US" b="1" u="sng" dirty="0" smtClean="0">
                <a:effectLst/>
              </a:rPr>
              <a:t>Research</a:t>
            </a:r>
          </a:p>
          <a:p>
            <a:r>
              <a:rPr lang="en-US" b="1" dirty="0" smtClean="0"/>
              <a:t>Communication and social behavior of herbivorous mammals, such as elephants, manatees, beavers and horses</a:t>
            </a:r>
            <a:endParaRPr lang="en-US" dirty="0" smtClean="0"/>
          </a:p>
          <a:p>
            <a:r>
              <a:rPr lang="en-US" dirty="0" smtClean="0"/>
              <a:t>Our research group examines the development of social and reproductive behaviors as well as the mechanisms, especially chemical that mediate these interactions. In recent years, we have taken more of a conservation behavior approach, as we work to reduce human-wildlife conflict by studying the behavioral ecology of these species, specifically their modes of communication, reproductive patterns and social systems. Thus, applications of our research hope to use an understanding of behavior to facilitate positive human-animal interactions.</a:t>
            </a:r>
          </a:p>
          <a:p>
            <a:endParaRPr lang="en-US" dirty="0"/>
          </a:p>
          <a:p>
            <a:r>
              <a:rPr lang="en-US" dirty="0" smtClean="0"/>
              <a:t>CV and list of recent publications at </a:t>
            </a:r>
            <a:r>
              <a:rPr lang="en-US" dirty="0" smtClean="0">
                <a:hlinkClick r:id="rId2"/>
              </a:rPr>
              <a:t>website</a:t>
            </a:r>
            <a:r>
              <a:rPr lang="en-US" dirty="0" smtClean="0"/>
              <a:t>: </a:t>
            </a:r>
          </a:p>
          <a:p>
            <a:r>
              <a:rPr lang="en-US" dirty="0" smtClean="0"/>
              <a:t>www.wku.edu/biology/</a:t>
            </a:r>
            <a:endParaRPr lang="en-US" dirty="0"/>
          </a:p>
        </p:txBody>
      </p:sp>
      <p:sp>
        <p:nvSpPr>
          <p:cNvPr id="3" name="Content Placeholder 2"/>
          <p:cNvSpPr>
            <a:spLocks noGrp="1"/>
          </p:cNvSpPr>
          <p:nvPr>
            <p:ph idx="4294967295"/>
          </p:nvPr>
        </p:nvSpPr>
        <p:spPr>
          <a:xfrm>
            <a:off x="5556249" y="1"/>
            <a:ext cx="5435211" cy="6126163"/>
          </a:xfrm>
        </p:spPr>
        <p:txBody>
          <a:bodyPr>
            <a:normAutofit/>
          </a:bodyPr>
          <a:lstStyle/>
          <a:p>
            <a:pPr marL="0" indent="0" algn="r">
              <a:buNone/>
            </a:pPr>
            <a:r>
              <a:rPr lang="en-US" sz="2400" b="1" dirty="0">
                <a:solidFill>
                  <a:schemeClr val="bg1"/>
                </a:solidFill>
              </a:rPr>
              <a:t>Bruce A. Schulte, Ph.D.</a:t>
            </a:r>
            <a:br>
              <a:rPr lang="en-US" sz="2400" b="1" dirty="0">
                <a:solidFill>
                  <a:schemeClr val="bg1"/>
                </a:solidFill>
              </a:rPr>
            </a:br>
            <a:r>
              <a:rPr lang="en-US" sz="2400" b="1" dirty="0" smtClean="0">
                <a:solidFill>
                  <a:schemeClr val="bg1"/>
                </a:solidFill>
              </a:rPr>
              <a:t>Professor</a:t>
            </a:r>
          </a:p>
          <a:p>
            <a:pPr marL="0" indent="0" algn="r">
              <a:buNone/>
            </a:pPr>
            <a:r>
              <a:rPr lang="en-US" sz="2400" b="1" dirty="0" smtClean="0">
                <a:solidFill>
                  <a:schemeClr val="bg1"/>
                </a:solidFill>
              </a:rPr>
              <a:t>Department </a:t>
            </a:r>
            <a:r>
              <a:rPr lang="en-US" sz="2400" b="1" dirty="0">
                <a:solidFill>
                  <a:schemeClr val="bg1"/>
                </a:solidFill>
              </a:rPr>
              <a:t>Head of Biology</a:t>
            </a:r>
          </a:p>
        </p:txBody>
      </p:sp>
      <p:pic>
        <p:nvPicPr>
          <p:cNvPr id="6" name="Picture 7" descr="beavergroom2"/>
          <p:cNvPicPr>
            <a:picLocks noChangeAspect="1" noChangeArrowheads="1"/>
          </p:cNvPicPr>
          <p:nvPr/>
        </p:nvPicPr>
        <p:blipFill>
          <a:blip r:embed="rId3" cstate="print"/>
          <a:srcRect/>
          <a:stretch>
            <a:fillRect/>
          </a:stretch>
        </p:blipFill>
        <p:spPr bwMode="auto">
          <a:xfrm>
            <a:off x="6298401" y="5312730"/>
            <a:ext cx="1972305" cy="1479229"/>
          </a:xfrm>
          <a:prstGeom prst="rect">
            <a:avLst/>
          </a:prstGeom>
          <a:noFill/>
          <a:ln w="9525">
            <a:noFill/>
            <a:miter lim="800000"/>
            <a:headEnd/>
            <a:tailEnd/>
          </a:ln>
        </p:spPr>
      </p:pic>
      <p:pic>
        <p:nvPicPr>
          <p:cNvPr id="13" name="Picture 12" descr="UvimbeGrpPA160013"/>
          <p:cNvPicPr>
            <a:picLocks noChangeAspect="1" noChangeArrowheads="1"/>
          </p:cNvPicPr>
          <p:nvPr/>
        </p:nvPicPr>
        <p:blipFill>
          <a:blip r:embed="rId4" cstate="print"/>
          <a:srcRect/>
          <a:stretch>
            <a:fillRect/>
          </a:stretch>
        </p:blipFill>
        <p:spPr bwMode="auto">
          <a:xfrm>
            <a:off x="8412519" y="1399289"/>
            <a:ext cx="2218935" cy="1661219"/>
          </a:xfrm>
          <a:prstGeom prst="rect">
            <a:avLst/>
          </a:prstGeom>
          <a:noFill/>
          <a:ln w="9525">
            <a:noFill/>
            <a:miter lim="800000"/>
            <a:headEnd/>
            <a:tailEnd/>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167" y="3182419"/>
            <a:ext cx="4606705" cy="197430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0913" y="5278632"/>
            <a:ext cx="2422280" cy="1544597"/>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31892" t="15259" r="35421" b="21112"/>
          <a:stretch/>
        </p:blipFill>
        <p:spPr>
          <a:xfrm>
            <a:off x="6677722" y="1334135"/>
            <a:ext cx="1374791" cy="1791525"/>
          </a:xfrm>
          <a:prstGeom prst="rect">
            <a:avLst/>
          </a:prstGeom>
        </p:spPr>
      </p:pic>
    </p:spTree>
    <p:extLst>
      <p:ext uri="{BB962C8B-B14F-4D97-AF65-F5344CB8AC3E}">
        <p14:creationId xmlns:p14="http://schemas.microsoft.com/office/powerpoint/2010/main" val="353386683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81200" y="87407"/>
            <a:ext cx="8229600" cy="959177"/>
          </a:xfrm>
        </p:spPr>
        <p:txBody>
          <a:bodyPr/>
          <a:lstStyle/>
          <a:p>
            <a:pPr algn="ctr"/>
            <a:r>
              <a:rPr lang="en-US" dirty="0" smtClean="0"/>
              <a:t>Research by Dr. Schulte</a:t>
            </a:r>
            <a:endParaRPr lang="en-US" dirty="0"/>
          </a:p>
        </p:txBody>
      </p:sp>
      <p:pic>
        <p:nvPicPr>
          <p:cNvPr id="8" name="Content Placeholder 7" descr="Westwind Mare Livermore Leslie 01.JPG"/>
          <p:cNvPicPr>
            <a:picLocks noGrp="1" noChangeAspect="1"/>
          </p:cNvPicPr>
          <p:nvPr>
            <p:ph sz="half" idx="4294967295"/>
          </p:nvPr>
        </p:nvPicPr>
        <p:blipFill>
          <a:blip r:embed="rId2" cstate="print"/>
          <a:stretch>
            <a:fillRect/>
          </a:stretch>
        </p:blipFill>
        <p:spPr>
          <a:xfrm>
            <a:off x="919030" y="3306350"/>
            <a:ext cx="2695104" cy="2021328"/>
          </a:xfrm>
        </p:spPr>
      </p:pic>
      <p:pic>
        <p:nvPicPr>
          <p:cNvPr id="9" name="Content Placeholder 8" descr="Master's Research 557.jpg"/>
          <p:cNvPicPr>
            <a:picLocks noGrp="1" noChangeAspect="1"/>
          </p:cNvPicPr>
          <p:nvPr>
            <p:ph sz="half" idx="4294967295"/>
          </p:nvPr>
        </p:nvPicPr>
        <p:blipFill>
          <a:blip r:embed="rId3" cstate="print"/>
          <a:stretch>
            <a:fillRect/>
          </a:stretch>
        </p:blipFill>
        <p:spPr>
          <a:xfrm>
            <a:off x="4605425" y="3487220"/>
            <a:ext cx="2981149" cy="1987432"/>
          </a:xfrm>
        </p:spPr>
      </p:pic>
      <p:sp>
        <p:nvSpPr>
          <p:cNvPr id="12" name="TextBox 11"/>
          <p:cNvSpPr txBox="1"/>
          <p:nvPr/>
        </p:nvSpPr>
        <p:spPr>
          <a:xfrm>
            <a:off x="4390572" y="942145"/>
            <a:ext cx="3399721" cy="369332"/>
          </a:xfrm>
          <a:prstGeom prst="rect">
            <a:avLst/>
          </a:prstGeom>
          <a:noFill/>
        </p:spPr>
        <p:txBody>
          <a:bodyPr wrap="square" rtlCol="0">
            <a:spAutoFit/>
          </a:bodyPr>
          <a:lstStyle/>
          <a:p>
            <a:pPr algn="ctr"/>
            <a:r>
              <a:rPr lang="en-US" dirty="0" smtClean="0">
                <a:solidFill>
                  <a:prstClr val="black"/>
                </a:solidFill>
              </a:rPr>
              <a:t>Human-wildlife interaction</a:t>
            </a:r>
            <a:endParaRPr lang="en-US" dirty="0">
              <a:solidFill>
                <a:prstClr val="black"/>
              </a:solidFill>
            </a:endParaRPr>
          </a:p>
        </p:txBody>
      </p:sp>
      <p:sp>
        <p:nvSpPr>
          <p:cNvPr id="6" name="TextBox 5"/>
          <p:cNvSpPr txBox="1"/>
          <p:nvPr/>
        </p:nvSpPr>
        <p:spPr>
          <a:xfrm>
            <a:off x="4006325" y="5746076"/>
            <a:ext cx="4179349" cy="369332"/>
          </a:xfrm>
          <a:prstGeom prst="rect">
            <a:avLst/>
          </a:prstGeom>
          <a:noFill/>
        </p:spPr>
        <p:txBody>
          <a:bodyPr wrap="none" rtlCol="0">
            <a:spAutoFit/>
          </a:bodyPr>
          <a:lstStyle/>
          <a:p>
            <a:r>
              <a:rPr lang="en-US" dirty="0" smtClean="0">
                <a:solidFill>
                  <a:prstClr val="black"/>
                </a:solidFill>
              </a:rPr>
              <a:t>Horse &amp; Elephant &amp; Beaver Behavior</a:t>
            </a:r>
            <a:endParaRPr lang="en-US" dirty="0">
              <a:solidFill>
                <a:prstClr val="black"/>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377" y="844796"/>
            <a:ext cx="3257397" cy="218057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226" y="820450"/>
            <a:ext cx="3344713" cy="222926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3381" y="1274700"/>
            <a:ext cx="1778411" cy="132076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9869" y="1271776"/>
            <a:ext cx="1363232" cy="1499131"/>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69289"/>
          <a:stretch/>
        </p:blipFill>
        <p:spPr>
          <a:xfrm>
            <a:off x="6712176" y="2364788"/>
            <a:ext cx="1353759" cy="457200"/>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t="57124" b="23686"/>
          <a:stretch/>
        </p:blipFill>
        <p:spPr>
          <a:xfrm>
            <a:off x="6712176" y="2183742"/>
            <a:ext cx="1363233" cy="287677"/>
          </a:xfrm>
          <a:prstGeom prst="rect">
            <a:avLst/>
          </a:prstGeom>
        </p:spPr>
      </p:pic>
      <p:sp>
        <p:nvSpPr>
          <p:cNvPr id="10" name="TextBox 9"/>
          <p:cNvSpPr txBox="1"/>
          <p:nvPr/>
        </p:nvSpPr>
        <p:spPr>
          <a:xfrm>
            <a:off x="5759445" y="2965200"/>
            <a:ext cx="2630848" cy="307777"/>
          </a:xfrm>
          <a:prstGeom prst="rect">
            <a:avLst/>
          </a:prstGeom>
          <a:noFill/>
        </p:spPr>
        <p:txBody>
          <a:bodyPr wrap="none" rtlCol="0">
            <a:spAutoFit/>
          </a:bodyPr>
          <a:lstStyle/>
          <a:p>
            <a:r>
              <a:rPr lang="en-US" sz="1400" dirty="0" smtClean="0"/>
              <a:t>Kenya, South Africa, Zambia</a:t>
            </a:r>
            <a:endParaRPr lang="en-US" sz="1400" dirty="0"/>
          </a:p>
        </p:txBody>
      </p:sp>
      <p:sp>
        <p:nvSpPr>
          <p:cNvPr id="11" name="TextBox 10"/>
          <p:cNvSpPr txBox="1"/>
          <p:nvPr/>
        </p:nvSpPr>
        <p:spPr>
          <a:xfrm>
            <a:off x="4213381" y="2661798"/>
            <a:ext cx="918841" cy="369332"/>
          </a:xfrm>
          <a:prstGeom prst="rect">
            <a:avLst/>
          </a:prstGeom>
          <a:noFill/>
        </p:spPr>
        <p:txBody>
          <a:bodyPr wrap="none" rtlCol="0">
            <a:spAutoFit/>
          </a:bodyPr>
          <a:lstStyle/>
          <a:p>
            <a:r>
              <a:rPr lang="en-US" dirty="0" smtClean="0"/>
              <a:t>Alaska</a:t>
            </a:r>
            <a:endParaRPr lang="en-US" dirty="0"/>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1015" y="3416189"/>
            <a:ext cx="3207206" cy="2058463"/>
          </a:xfrm>
          <a:prstGeom prst="rect">
            <a:avLst/>
          </a:prstGeom>
        </p:spPr>
      </p:pic>
    </p:spTree>
    <p:extLst>
      <p:ext uri="{BB962C8B-B14F-4D97-AF65-F5344CB8AC3E}">
        <p14:creationId xmlns:p14="http://schemas.microsoft.com/office/powerpoint/2010/main" val="23848269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0" y="0"/>
            <a:ext cx="5976938" cy="838707"/>
          </a:xfrm>
        </p:spPr>
        <p:txBody>
          <a:bodyPr>
            <a:noAutofit/>
          </a:bodyPr>
          <a:lstStyle/>
          <a:p>
            <a:r>
              <a:rPr lang="en-US" sz="3200" dirty="0" smtClean="0"/>
              <a:t>Schulte Graduate Students</a:t>
            </a:r>
            <a:endParaRPr lang="en-US" sz="3200" dirty="0"/>
          </a:p>
        </p:txBody>
      </p:sp>
      <p:sp>
        <p:nvSpPr>
          <p:cNvPr id="3" name="Content Placeholder 2"/>
          <p:cNvSpPr>
            <a:spLocks noGrp="1"/>
          </p:cNvSpPr>
          <p:nvPr>
            <p:ph sz="half" idx="4294967295"/>
          </p:nvPr>
        </p:nvSpPr>
        <p:spPr>
          <a:xfrm>
            <a:off x="185738" y="992630"/>
            <a:ext cx="5757862" cy="4922396"/>
          </a:xfrm>
        </p:spPr>
        <p:txBody>
          <a:bodyPr>
            <a:normAutofit fontScale="55000" lnSpcReduction="20000"/>
          </a:bodyPr>
          <a:lstStyle/>
          <a:p>
            <a:r>
              <a:rPr lang="en-US" dirty="0" smtClean="0"/>
              <a:t>WKU MS Thesis Students</a:t>
            </a:r>
          </a:p>
          <a:p>
            <a:pPr lvl="1"/>
            <a:r>
              <a:rPr lang="en-US" dirty="0"/>
              <a:t>Carly Sinderbrand, 2011. Examining dominance and stress relationship in a non-cooperative breeder, the domestic horse (</a:t>
            </a:r>
            <a:r>
              <a:rPr lang="en-US" i="1" dirty="0" err="1"/>
              <a:t>Equus</a:t>
            </a:r>
            <a:r>
              <a:rPr lang="en-US" i="1" dirty="0"/>
              <a:t> </a:t>
            </a:r>
            <a:r>
              <a:rPr lang="en-US" i="1" dirty="0" err="1"/>
              <a:t>caballus</a:t>
            </a:r>
            <a:r>
              <a:rPr lang="en-US" dirty="0"/>
              <a:t>).</a:t>
            </a:r>
          </a:p>
          <a:p>
            <a:pPr lvl="1"/>
            <a:r>
              <a:rPr lang="en-US" dirty="0" smtClean="0"/>
              <a:t>Maggie Wisniewska</a:t>
            </a:r>
            <a:r>
              <a:rPr lang="en-US" dirty="0"/>
              <a:t>, 2011. Dominance hierarchy, leadership, behavioral traits, and reproductive states in female African savanna elephants</a:t>
            </a:r>
            <a:r>
              <a:rPr lang="en-US" i="1" dirty="0"/>
              <a:t> (</a:t>
            </a:r>
            <a:r>
              <a:rPr lang="en-US" i="1" dirty="0" err="1"/>
              <a:t>Loxodonta</a:t>
            </a:r>
            <a:r>
              <a:rPr lang="en-US" i="1" dirty="0"/>
              <a:t> </a:t>
            </a:r>
            <a:r>
              <a:rPr lang="en-US" i="1" dirty="0" err="1"/>
              <a:t>africana</a:t>
            </a:r>
            <a:r>
              <a:rPr lang="en-US" i="1" dirty="0"/>
              <a:t> </a:t>
            </a:r>
            <a:r>
              <a:rPr lang="en-US" i="1" dirty="0" err="1"/>
              <a:t>africana</a:t>
            </a:r>
            <a:r>
              <a:rPr lang="en-US" i="1" dirty="0"/>
              <a:t>.</a:t>
            </a:r>
            <a:endParaRPr lang="en-US" dirty="0"/>
          </a:p>
          <a:p>
            <a:pPr lvl="1"/>
            <a:r>
              <a:rPr lang="en-US" dirty="0"/>
              <a:t>Margaret Rose Hook, 2012.  Effect of predation and competition risk on African elephant behavior based on age, sex, personality, reproductive status, and dominance rank</a:t>
            </a:r>
          </a:p>
          <a:p>
            <a:pPr lvl="1"/>
            <a:r>
              <a:rPr lang="en-US" dirty="0"/>
              <a:t>Kelly Derham, 2014.  Effectiveness of wire netting in reducing damage by </a:t>
            </a:r>
            <a:r>
              <a:rPr lang="en-US" dirty="0" err="1"/>
              <a:t>african</a:t>
            </a:r>
            <a:r>
              <a:rPr lang="en-US" dirty="0"/>
              <a:t> elephants (</a:t>
            </a:r>
            <a:r>
              <a:rPr lang="en-US" i="1" dirty="0" err="1"/>
              <a:t>loxodonta</a:t>
            </a:r>
            <a:r>
              <a:rPr lang="en-US" i="1" dirty="0"/>
              <a:t> </a:t>
            </a:r>
            <a:r>
              <a:rPr lang="en-US" i="1" dirty="0" err="1"/>
              <a:t>africana</a:t>
            </a:r>
            <a:r>
              <a:rPr lang="en-US" dirty="0"/>
              <a:t>) to </a:t>
            </a:r>
            <a:r>
              <a:rPr lang="en-US" dirty="0" err="1"/>
              <a:t>marula</a:t>
            </a:r>
            <a:r>
              <a:rPr lang="en-US" dirty="0"/>
              <a:t> (</a:t>
            </a:r>
            <a:r>
              <a:rPr lang="en-US" i="1" dirty="0" err="1"/>
              <a:t>sclerocarya</a:t>
            </a:r>
            <a:r>
              <a:rPr lang="en-US" cap="all" dirty="0"/>
              <a:t> </a:t>
            </a:r>
            <a:r>
              <a:rPr lang="en-US" i="1" dirty="0" err="1"/>
              <a:t>birrea</a:t>
            </a:r>
            <a:r>
              <a:rPr lang="en-US" dirty="0"/>
              <a:t>), </a:t>
            </a:r>
            <a:r>
              <a:rPr lang="en-US" dirty="0" err="1"/>
              <a:t>knobthorn</a:t>
            </a:r>
            <a:r>
              <a:rPr lang="en-US" dirty="0"/>
              <a:t> (</a:t>
            </a:r>
            <a:r>
              <a:rPr lang="en-US" i="1" dirty="0"/>
              <a:t>acacia </a:t>
            </a:r>
            <a:r>
              <a:rPr lang="en-US" i="1" dirty="0" err="1"/>
              <a:t>nigrescens</a:t>
            </a:r>
            <a:r>
              <a:rPr lang="en-US" dirty="0"/>
              <a:t>), and false </a:t>
            </a:r>
            <a:r>
              <a:rPr lang="en-US" dirty="0" err="1"/>
              <a:t>marula</a:t>
            </a:r>
            <a:r>
              <a:rPr lang="en-US" dirty="0"/>
              <a:t> (</a:t>
            </a:r>
            <a:r>
              <a:rPr lang="en-US" i="1" dirty="0" err="1"/>
              <a:t>lannea</a:t>
            </a:r>
            <a:r>
              <a:rPr lang="en-US" i="1" dirty="0"/>
              <a:t> </a:t>
            </a:r>
            <a:r>
              <a:rPr lang="en-US" i="1" dirty="0" err="1"/>
              <a:t>schweinfurti</a:t>
            </a:r>
            <a:r>
              <a:rPr lang="en-US" dirty="0"/>
              <a:t>) in the Associated Private Nature Reserves, South Africa.</a:t>
            </a:r>
          </a:p>
          <a:p>
            <a:pPr lvl="1"/>
            <a:r>
              <a:rPr lang="en-US" dirty="0"/>
              <a:t>Sarah Goodyear </a:t>
            </a:r>
            <a:r>
              <a:rPr lang="en-US" dirty="0" smtClean="0"/>
              <a:t>2015. </a:t>
            </a:r>
            <a:r>
              <a:rPr lang="en-US" dirty="0"/>
              <a:t>Habituation to </a:t>
            </a:r>
            <a:r>
              <a:rPr lang="en-US" dirty="0" smtClean="0"/>
              <a:t>auditory stimuli by captive </a:t>
            </a:r>
            <a:r>
              <a:rPr lang="en-US" dirty="0"/>
              <a:t>African </a:t>
            </a:r>
            <a:r>
              <a:rPr lang="en-US" dirty="0" smtClean="0"/>
              <a:t>elephants </a:t>
            </a:r>
            <a:r>
              <a:rPr lang="en-US" dirty="0"/>
              <a:t>(</a:t>
            </a:r>
            <a:r>
              <a:rPr lang="en-US" i="1" dirty="0" err="1"/>
              <a:t>Loxodonta</a:t>
            </a:r>
            <a:r>
              <a:rPr lang="en-US" i="1" dirty="0"/>
              <a:t> </a:t>
            </a:r>
            <a:r>
              <a:rPr lang="en-US" i="1" dirty="0" err="1"/>
              <a:t>africana</a:t>
            </a:r>
            <a:r>
              <a:rPr lang="en-US" dirty="0"/>
              <a:t>).</a:t>
            </a:r>
          </a:p>
          <a:p>
            <a:pPr lvl="1"/>
            <a:r>
              <a:rPr lang="en-US" dirty="0"/>
              <a:t>Charlotte Hacker, </a:t>
            </a:r>
            <a:r>
              <a:rPr lang="en-US" dirty="0" smtClean="0"/>
              <a:t>2015. </a:t>
            </a:r>
            <a:r>
              <a:rPr lang="en-US" dirty="0"/>
              <a:t>Examination of </a:t>
            </a:r>
            <a:r>
              <a:rPr lang="en-US" dirty="0" smtClean="0"/>
              <a:t>enrichment using space and food for African </a:t>
            </a:r>
            <a:r>
              <a:rPr lang="en-US" dirty="0"/>
              <a:t>e</a:t>
            </a:r>
            <a:r>
              <a:rPr lang="en-US" dirty="0" smtClean="0"/>
              <a:t>lephants </a:t>
            </a:r>
            <a:r>
              <a:rPr lang="en-US" dirty="0"/>
              <a:t>(</a:t>
            </a:r>
            <a:r>
              <a:rPr lang="en-US" i="1" dirty="0" err="1"/>
              <a:t>Loxodonta</a:t>
            </a:r>
            <a:r>
              <a:rPr lang="en-US" i="1" dirty="0"/>
              <a:t> </a:t>
            </a:r>
            <a:r>
              <a:rPr lang="en-US" i="1" dirty="0" err="1"/>
              <a:t>africana</a:t>
            </a:r>
            <a:r>
              <a:rPr lang="en-US" dirty="0"/>
              <a:t>) at the San Diego Zoo Safari Park.</a:t>
            </a:r>
          </a:p>
          <a:p>
            <a:pPr lvl="1"/>
            <a:r>
              <a:rPr lang="en-US" dirty="0" smtClean="0"/>
              <a:t>Chase </a:t>
            </a:r>
            <a:r>
              <a:rPr lang="en-US" dirty="0"/>
              <a:t>LaDue, </a:t>
            </a:r>
            <a:r>
              <a:rPr lang="en-US" dirty="0" smtClean="0"/>
              <a:t>2016. </a:t>
            </a:r>
            <a:r>
              <a:rPr lang="en-US" dirty="0"/>
              <a:t>Chemical </a:t>
            </a:r>
            <a:r>
              <a:rPr lang="en-US" dirty="0" smtClean="0"/>
              <a:t>signaling </a:t>
            </a:r>
            <a:r>
              <a:rPr lang="en-US" dirty="0"/>
              <a:t>in A</a:t>
            </a:r>
            <a:r>
              <a:rPr lang="en-US" dirty="0" smtClean="0"/>
              <a:t>sian elephants (</a:t>
            </a:r>
            <a:r>
              <a:rPr lang="en-US" i="1" dirty="0" err="1" smtClean="0"/>
              <a:t>Elephas</a:t>
            </a:r>
            <a:r>
              <a:rPr lang="en-US" i="1" dirty="0" smtClean="0"/>
              <a:t> maximus</a:t>
            </a:r>
            <a:r>
              <a:rPr lang="en-US" dirty="0" smtClean="0"/>
              <a:t>): concentration effects with applications for management and conservation</a:t>
            </a:r>
            <a:endParaRPr lang="en-US" dirty="0"/>
          </a:p>
          <a:p>
            <a:pPr lvl="1"/>
            <a:r>
              <a:rPr lang="en-US" dirty="0" smtClean="0"/>
              <a:t>Emily </a:t>
            </a:r>
            <a:r>
              <a:rPr lang="en-US" dirty="0" err="1"/>
              <a:t>McIntre</a:t>
            </a:r>
            <a:r>
              <a:rPr lang="en-US" dirty="0"/>
              <a:t>, 2010-present. Elephant leadership and personality in response to conspecific cues</a:t>
            </a:r>
            <a:r>
              <a:rPr lang="en-US" dirty="0" smtClean="0"/>
              <a:t>.</a:t>
            </a:r>
          </a:p>
          <a:p>
            <a:pPr lvl="1"/>
            <a:r>
              <a:rPr lang="en-US" dirty="0"/>
              <a:t>Rebecca Lynn von Hagen, 2016—present. A Comparison of Mitigation Techniques Utilized to Alleviate Human Elephant Conflict (HEC) in the </a:t>
            </a:r>
            <a:r>
              <a:rPr lang="en-US" dirty="0" err="1"/>
              <a:t>Kasigau</a:t>
            </a:r>
            <a:r>
              <a:rPr lang="en-US" dirty="0"/>
              <a:t> Corridor, Kenya. </a:t>
            </a:r>
          </a:p>
        </p:txBody>
      </p:sp>
      <p:pic>
        <p:nvPicPr>
          <p:cNvPr id="11" name="Content Placeholder 10"/>
          <p:cNvPicPr>
            <a:picLocks noGrp="1" noChangeAspect="1"/>
          </p:cNvPicPr>
          <p:nvPr>
            <p:ph sz="half" idx="4294967295"/>
          </p:nvPr>
        </p:nvPicPr>
        <p:blipFill>
          <a:blip r:embed="rId2" cstate="print"/>
          <a:stretch>
            <a:fillRect/>
          </a:stretch>
        </p:blipFill>
        <p:spPr>
          <a:xfrm>
            <a:off x="10801872" y="815644"/>
            <a:ext cx="1364777" cy="1819702"/>
          </a:xfrm>
          <a:prstGeom prst="rect">
            <a:avLst/>
          </a:prstGeom>
          <a:ln>
            <a:solidFill>
              <a:schemeClr val="tx1"/>
            </a:solidFill>
          </a:ln>
        </p:spPr>
      </p:pic>
      <p:sp>
        <p:nvSpPr>
          <p:cNvPr id="7" name="TextBox 6"/>
          <p:cNvSpPr txBox="1"/>
          <p:nvPr/>
        </p:nvSpPr>
        <p:spPr>
          <a:xfrm>
            <a:off x="5919458" y="2322498"/>
            <a:ext cx="2441820" cy="461665"/>
          </a:xfrm>
          <a:prstGeom prst="rect">
            <a:avLst/>
          </a:prstGeom>
          <a:noFill/>
        </p:spPr>
        <p:txBody>
          <a:bodyPr wrap="square" rtlCol="0">
            <a:spAutoFit/>
          </a:bodyPr>
          <a:lstStyle/>
          <a:p>
            <a:pPr algn="ctr"/>
            <a:r>
              <a:rPr lang="en-US" sz="1200" dirty="0">
                <a:solidFill>
                  <a:prstClr val="black"/>
                </a:solidFill>
              </a:rPr>
              <a:t>Maggie and Maggie at World Cup, South Africa</a:t>
            </a:r>
          </a:p>
        </p:txBody>
      </p:sp>
      <p:pic>
        <p:nvPicPr>
          <p:cNvPr id="10" name="Content Placeholder 8" descr="P1010802.JPG"/>
          <p:cNvPicPr>
            <a:picLocks noChangeAspect="1"/>
          </p:cNvPicPr>
          <p:nvPr/>
        </p:nvPicPr>
        <p:blipFill>
          <a:blip r:embed="rId3" cstate="print"/>
          <a:stretch>
            <a:fillRect/>
          </a:stretch>
        </p:blipFill>
        <p:spPr>
          <a:xfrm>
            <a:off x="6290096" y="939851"/>
            <a:ext cx="1764115" cy="1323086"/>
          </a:xfrm>
          <a:prstGeom prst="rect">
            <a:avLst/>
          </a:prstGeom>
        </p:spPr>
      </p:pic>
      <p:sp>
        <p:nvSpPr>
          <p:cNvPr id="12" name="TextBox 11"/>
          <p:cNvSpPr txBox="1"/>
          <p:nvPr/>
        </p:nvSpPr>
        <p:spPr>
          <a:xfrm>
            <a:off x="8622374" y="898268"/>
            <a:ext cx="1842149" cy="461665"/>
          </a:xfrm>
          <a:prstGeom prst="rect">
            <a:avLst/>
          </a:prstGeom>
          <a:noFill/>
        </p:spPr>
        <p:txBody>
          <a:bodyPr wrap="square" rtlCol="0">
            <a:spAutoFit/>
          </a:bodyPr>
          <a:lstStyle/>
          <a:p>
            <a:pPr algn="ctr"/>
            <a:r>
              <a:rPr lang="en-US" sz="1200" dirty="0" err="1">
                <a:solidFill>
                  <a:prstClr val="black"/>
                </a:solidFill>
              </a:rPr>
              <a:t>Carly</a:t>
            </a:r>
            <a:r>
              <a:rPr lang="en-US" sz="1200" dirty="0">
                <a:solidFill>
                  <a:prstClr val="black"/>
                </a:solidFill>
              </a:rPr>
              <a:t> and horse friend</a:t>
            </a:r>
          </a:p>
          <a:p>
            <a:pPr algn="ctr"/>
            <a:r>
              <a:rPr lang="en-US" sz="1200" dirty="0">
                <a:solidFill>
                  <a:prstClr val="black"/>
                </a:solidFill>
              </a:rPr>
              <a:t>Bowling Green, KY</a:t>
            </a:r>
          </a:p>
        </p:txBody>
      </p:sp>
      <p:pic>
        <p:nvPicPr>
          <p:cNvPr id="13" name="Content Placeholder 10" descr="DSCN2010.JPG"/>
          <p:cNvPicPr>
            <a:picLocks noChangeAspect="1"/>
          </p:cNvPicPr>
          <p:nvPr/>
        </p:nvPicPr>
        <p:blipFill>
          <a:blip r:embed="rId4" cstate="print"/>
          <a:srcRect l="28302" t="28118" r="16981" b="21567"/>
          <a:stretch>
            <a:fillRect/>
          </a:stretch>
        </p:blipFill>
        <p:spPr>
          <a:xfrm>
            <a:off x="4547858" y="46697"/>
            <a:ext cx="1371600" cy="945932"/>
          </a:xfrm>
          <a:prstGeom prst="rect">
            <a:avLst/>
          </a:prstGeom>
        </p:spPr>
      </p:pic>
      <p:pic>
        <p:nvPicPr>
          <p:cNvPr id="14" name="Content Placeholder 7"/>
          <p:cNvPicPr>
            <a:picLocks noChangeAspect="1"/>
          </p:cNvPicPr>
          <p:nvPr/>
        </p:nvPicPr>
        <p:blipFill rotWithShape="1">
          <a:blip r:embed="rId5" cstate="print">
            <a:extLst>
              <a:ext uri="{28A0092B-C50C-407E-A947-70E740481C1C}">
                <a14:useLocalDpi xmlns:a14="http://schemas.microsoft.com/office/drawing/2010/main" val="0"/>
              </a:ext>
            </a:extLst>
          </a:blip>
          <a:srcRect l="19582" r="23569"/>
          <a:stretch/>
        </p:blipFill>
        <p:spPr>
          <a:xfrm>
            <a:off x="9543448" y="1813356"/>
            <a:ext cx="875490" cy="115026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47446" t="20519" r="17554" b="43688"/>
          <a:stretch/>
        </p:blipFill>
        <p:spPr>
          <a:xfrm>
            <a:off x="6966708" y="4213858"/>
            <a:ext cx="1630545" cy="1250621"/>
          </a:xfrm>
          <a:prstGeom prst="rect">
            <a:avLst/>
          </a:prstGeom>
        </p:spPr>
      </p:pic>
      <p:sp>
        <p:nvSpPr>
          <p:cNvPr id="17" name="TextBox 16"/>
          <p:cNvSpPr txBox="1"/>
          <p:nvPr/>
        </p:nvSpPr>
        <p:spPr>
          <a:xfrm>
            <a:off x="8492669" y="1964500"/>
            <a:ext cx="982586" cy="646331"/>
          </a:xfrm>
          <a:prstGeom prst="rect">
            <a:avLst/>
          </a:prstGeom>
          <a:noFill/>
        </p:spPr>
        <p:txBody>
          <a:bodyPr wrap="square" rtlCol="0">
            <a:spAutoFit/>
          </a:bodyPr>
          <a:lstStyle/>
          <a:p>
            <a:pPr algn="ctr"/>
            <a:r>
              <a:rPr lang="en-US" sz="1200" dirty="0">
                <a:solidFill>
                  <a:prstClr val="black"/>
                </a:solidFill>
              </a:rPr>
              <a:t>Charlotte at SD Zoo Safari Park</a:t>
            </a:r>
          </a:p>
        </p:txBody>
      </p:sp>
      <p:sp>
        <p:nvSpPr>
          <p:cNvPr id="18" name="TextBox 17"/>
          <p:cNvSpPr txBox="1"/>
          <p:nvPr/>
        </p:nvSpPr>
        <p:spPr>
          <a:xfrm>
            <a:off x="5970396" y="4211570"/>
            <a:ext cx="982586" cy="646331"/>
          </a:xfrm>
          <a:prstGeom prst="rect">
            <a:avLst/>
          </a:prstGeom>
          <a:noFill/>
        </p:spPr>
        <p:txBody>
          <a:bodyPr wrap="square" rtlCol="0">
            <a:spAutoFit/>
          </a:bodyPr>
          <a:lstStyle/>
          <a:p>
            <a:pPr algn="r"/>
            <a:r>
              <a:rPr lang="en-US" sz="1200" dirty="0">
                <a:solidFill>
                  <a:prstClr val="black"/>
                </a:solidFill>
              </a:rPr>
              <a:t>Sarah at Nashville Zoo</a:t>
            </a:r>
          </a:p>
        </p:txBody>
      </p:sp>
      <p:sp>
        <p:nvSpPr>
          <p:cNvPr id="20" name="TextBox 19"/>
          <p:cNvSpPr txBox="1"/>
          <p:nvPr/>
        </p:nvSpPr>
        <p:spPr>
          <a:xfrm>
            <a:off x="0" y="234686"/>
            <a:ext cx="4547858" cy="523220"/>
          </a:xfrm>
          <a:prstGeom prst="rect">
            <a:avLst/>
          </a:prstGeom>
          <a:noFill/>
        </p:spPr>
        <p:txBody>
          <a:bodyPr wrap="square" rtlCol="0">
            <a:spAutoFit/>
          </a:bodyPr>
          <a:lstStyle/>
          <a:p>
            <a:r>
              <a:rPr lang="en-US" sz="2400" b="1" dirty="0">
                <a:solidFill>
                  <a:srgbClr val="00B050"/>
                </a:solidFill>
              </a:rPr>
              <a:t>We have a real good time</a:t>
            </a:r>
            <a:r>
              <a:rPr lang="en-US" sz="2800" b="1" dirty="0">
                <a:solidFill>
                  <a:srgbClr val="00B050"/>
                </a:solidFill>
              </a:rPr>
              <a:t>:</a:t>
            </a:r>
          </a:p>
        </p:txBody>
      </p:sp>
      <p:sp>
        <p:nvSpPr>
          <p:cNvPr id="21" name="TextBox 20"/>
          <p:cNvSpPr txBox="1"/>
          <p:nvPr/>
        </p:nvSpPr>
        <p:spPr>
          <a:xfrm>
            <a:off x="6521971" y="3023162"/>
            <a:ext cx="982586" cy="646331"/>
          </a:xfrm>
          <a:prstGeom prst="rect">
            <a:avLst/>
          </a:prstGeom>
          <a:noFill/>
        </p:spPr>
        <p:txBody>
          <a:bodyPr wrap="square" rtlCol="0">
            <a:spAutoFit/>
          </a:bodyPr>
          <a:lstStyle/>
          <a:p>
            <a:pPr algn="r"/>
            <a:r>
              <a:rPr lang="en-US" sz="1200" dirty="0">
                <a:solidFill>
                  <a:prstClr val="black"/>
                </a:solidFill>
              </a:rPr>
              <a:t>Kelly in South Africa</a:t>
            </a:r>
          </a:p>
        </p:txBody>
      </p:sp>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26506" t="24768" r="47603" b="14497"/>
          <a:stretch/>
        </p:blipFill>
        <p:spPr>
          <a:xfrm>
            <a:off x="7579787" y="2784162"/>
            <a:ext cx="849684" cy="1329870"/>
          </a:xfrm>
          <a:prstGeom prst="rect">
            <a:avLst/>
          </a:prstGeom>
        </p:spPr>
      </p:pic>
      <p:sp>
        <p:nvSpPr>
          <p:cNvPr id="25" name="TextBox 24"/>
          <p:cNvSpPr txBox="1"/>
          <p:nvPr/>
        </p:nvSpPr>
        <p:spPr>
          <a:xfrm>
            <a:off x="8896923" y="4375368"/>
            <a:ext cx="982586" cy="646331"/>
          </a:xfrm>
          <a:prstGeom prst="rect">
            <a:avLst/>
          </a:prstGeom>
          <a:noFill/>
        </p:spPr>
        <p:txBody>
          <a:bodyPr wrap="square" rtlCol="0">
            <a:spAutoFit/>
          </a:bodyPr>
          <a:lstStyle/>
          <a:p>
            <a:pPr algn="r"/>
            <a:r>
              <a:rPr lang="en-US" sz="1200" dirty="0" smtClean="0"/>
              <a:t>Emily in South Africa</a:t>
            </a:r>
            <a:endParaRPr lang="en-US" sz="1200" dirty="0"/>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2700" y="3413607"/>
            <a:ext cx="1196346" cy="797963"/>
          </a:xfrm>
          <a:prstGeom prst="rect">
            <a:avLst/>
          </a:prstGeom>
        </p:spPr>
      </p:pic>
      <p:sp>
        <p:nvSpPr>
          <p:cNvPr id="28" name="TextBox 27"/>
          <p:cNvSpPr txBox="1"/>
          <p:nvPr/>
        </p:nvSpPr>
        <p:spPr>
          <a:xfrm>
            <a:off x="9732949" y="3346327"/>
            <a:ext cx="982586" cy="646331"/>
          </a:xfrm>
          <a:prstGeom prst="rect">
            <a:avLst/>
          </a:prstGeom>
          <a:noFill/>
        </p:spPr>
        <p:txBody>
          <a:bodyPr wrap="square" rtlCol="0">
            <a:spAutoFit/>
          </a:bodyPr>
          <a:lstStyle/>
          <a:p>
            <a:pPr algn="r"/>
            <a:r>
              <a:rPr lang="en-US" sz="1200" dirty="0" smtClean="0"/>
              <a:t>Chase doing a bioassay</a:t>
            </a:r>
            <a:endParaRPr lang="en-US" sz="1200" dirty="0"/>
          </a:p>
        </p:txBody>
      </p:sp>
      <p:pic>
        <p:nvPicPr>
          <p:cNvPr id="29" name="Picture 28"/>
          <p:cNvPicPr>
            <a:picLocks noChangeAspect="1"/>
          </p:cNvPicPr>
          <p:nvPr/>
        </p:nvPicPr>
        <p:blipFill rotWithShape="1">
          <a:blip r:embed="rId9" cstate="print">
            <a:extLst>
              <a:ext uri="{28A0092B-C50C-407E-A947-70E740481C1C}">
                <a14:useLocalDpi xmlns:a14="http://schemas.microsoft.com/office/drawing/2010/main" val="0"/>
              </a:ext>
            </a:extLst>
          </a:blip>
          <a:srcRect l="15753" t="21847" b="7633"/>
          <a:stretch/>
        </p:blipFill>
        <p:spPr>
          <a:xfrm rot="5400000">
            <a:off x="10584094" y="3355716"/>
            <a:ext cx="1812614" cy="1015686"/>
          </a:xfrm>
          <a:prstGeom prst="rect">
            <a:avLst/>
          </a:prstGeom>
        </p:spPr>
      </p:pic>
      <p:sp>
        <p:nvSpPr>
          <p:cNvPr id="30" name="TextBox 29"/>
          <p:cNvSpPr txBox="1"/>
          <p:nvPr/>
        </p:nvSpPr>
        <p:spPr>
          <a:xfrm>
            <a:off x="10712984" y="5464479"/>
            <a:ext cx="982586" cy="461665"/>
          </a:xfrm>
          <a:prstGeom prst="rect">
            <a:avLst/>
          </a:prstGeom>
          <a:noFill/>
        </p:spPr>
        <p:txBody>
          <a:bodyPr wrap="square" rtlCol="0">
            <a:spAutoFit/>
          </a:bodyPr>
          <a:lstStyle/>
          <a:p>
            <a:pPr algn="r"/>
            <a:r>
              <a:rPr lang="en-US" sz="1200" dirty="0" smtClean="0"/>
              <a:t>Lynn in Kenya</a:t>
            </a:r>
            <a:endParaRPr lang="en-US" sz="1200" dirty="0"/>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3448" y="5185497"/>
            <a:ext cx="966998" cy="1218418"/>
          </a:xfrm>
          <a:prstGeom prst="rect">
            <a:avLst/>
          </a:prstGeom>
        </p:spPr>
      </p:pic>
    </p:spTree>
    <p:extLst>
      <p:ext uri="{BB962C8B-B14F-4D97-AF65-F5344CB8AC3E}">
        <p14:creationId xmlns:p14="http://schemas.microsoft.com/office/powerpoint/2010/main" val="3922714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5715000" cy="1143000"/>
          </a:xfrm>
        </p:spPr>
        <p:txBody>
          <a:bodyPr>
            <a:noAutofit/>
          </a:bodyPr>
          <a:lstStyle/>
          <a:p>
            <a:r>
              <a:rPr lang="en-US" sz="3600" dirty="0"/>
              <a:t>Undergraduate Research </a:t>
            </a:r>
            <a:br>
              <a:rPr lang="en-US" sz="3600" dirty="0"/>
            </a:br>
            <a:r>
              <a:rPr lang="en-US" sz="3600" dirty="0"/>
              <a:t>with Dr. Schulte</a:t>
            </a:r>
          </a:p>
        </p:txBody>
      </p:sp>
      <p:sp>
        <p:nvSpPr>
          <p:cNvPr id="4" name="Content Placeholder 3"/>
          <p:cNvSpPr>
            <a:spLocks noGrp="1"/>
          </p:cNvSpPr>
          <p:nvPr>
            <p:ph sz="half" idx="4294967295"/>
          </p:nvPr>
        </p:nvSpPr>
        <p:spPr>
          <a:xfrm>
            <a:off x="1524000" y="1600201"/>
            <a:ext cx="4419600" cy="3048000"/>
          </a:xfrm>
        </p:spPr>
        <p:txBody>
          <a:bodyPr>
            <a:normAutofit lnSpcReduction="10000"/>
          </a:bodyPr>
          <a:lstStyle/>
          <a:p>
            <a:r>
              <a:rPr lang="en-US" sz="2400" dirty="0"/>
              <a:t>Opportunities exist for undergraduates to work with graduate students locally and abroad</a:t>
            </a:r>
          </a:p>
          <a:p>
            <a:r>
              <a:rPr lang="en-US" sz="2400" dirty="0"/>
              <a:t>Research also can be conducted independently under tutelage of Dr. Schulte</a:t>
            </a:r>
          </a:p>
        </p:txBody>
      </p:sp>
      <p:pic>
        <p:nvPicPr>
          <p:cNvPr id="7" name="Content Placeholder 6" descr="Westwind Mare 3 whilte feet 02.JPG"/>
          <p:cNvPicPr>
            <a:picLocks noGrp="1" noChangeAspect="1"/>
          </p:cNvPicPr>
          <p:nvPr>
            <p:ph sz="half" idx="4294967295"/>
          </p:nvPr>
        </p:nvPicPr>
        <p:blipFill>
          <a:blip r:embed="rId2" cstate="print"/>
          <a:stretch>
            <a:fillRect/>
          </a:stretch>
        </p:blipFill>
        <p:spPr>
          <a:xfrm>
            <a:off x="6629400" y="3657600"/>
            <a:ext cx="4038600" cy="3028950"/>
          </a:xfrm>
        </p:spPr>
      </p:pic>
      <p:pic>
        <p:nvPicPr>
          <p:cNvPr id="6" name="Content Placeholder 12" descr="DSCN1120.JPG"/>
          <p:cNvPicPr>
            <a:picLocks noChangeAspect="1"/>
          </p:cNvPicPr>
          <p:nvPr/>
        </p:nvPicPr>
        <p:blipFill>
          <a:blip r:embed="rId3" cstate="print"/>
          <a:stretch>
            <a:fillRect/>
          </a:stretch>
        </p:blipFill>
        <p:spPr>
          <a:xfrm>
            <a:off x="6400800" y="1219200"/>
            <a:ext cx="3124200" cy="234315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553" t="32056" r="27341" b="21135"/>
          <a:stretch/>
        </p:blipFill>
        <p:spPr>
          <a:xfrm flipH="1">
            <a:off x="3527762" y="4114800"/>
            <a:ext cx="2545541" cy="1981200"/>
          </a:xfrm>
          <a:prstGeom prst="rect">
            <a:avLst/>
          </a:prstGeom>
        </p:spPr>
      </p:pic>
      <p:sp>
        <p:nvSpPr>
          <p:cNvPr id="5" name="TextBox 4"/>
          <p:cNvSpPr txBox="1"/>
          <p:nvPr/>
        </p:nvSpPr>
        <p:spPr>
          <a:xfrm>
            <a:off x="1676401" y="4628347"/>
            <a:ext cx="1851361" cy="954107"/>
          </a:xfrm>
          <a:prstGeom prst="rect">
            <a:avLst/>
          </a:prstGeom>
          <a:noFill/>
        </p:spPr>
        <p:txBody>
          <a:bodyPr wrap="square" rtlCol="0">
            <a:spAutoFit/>
          </a:bodyPr>
          <a:lstStyle/>
          <a:p>
            <a:r>
              <a:rPr lang="en-US" sz="1400" dirty="0">
                <a:solidFill>
                  <a:prstClr val="black"/>
                </a:solidFill>
              </a:rPr>
              <a:t>Clouded Leopard</a:t>
            </a:r>
          </a:p>
          <a:p>
            <a:r>
              <a:rPr lang="en-US" sz="1400" dirty="0">
                <a:solidFill>
                  <a:prstClr val="black"/>
                </a:solidFill>
              </a:rPr>
              <a:t>Nashville Zoo</a:t>
            </a:r>
          </a:p>
          <a:p>
            <a:r>
              <a:rPr lang="en-US" sz="1400" dirty="0">
                <a:solidFill>
                  <a:prstClr val="black"/>
                </a:solidFill>
              </a:rPr>
              <a:t>Study by Meghan </a:t>
            </a:r>
            <a:r>
              <a:rPr lang="en-US" sz="1400" dirty="0" err="1">
                <a:solidFill>
                  <a:prstClr val="black"/>
                </a:solidFill>
              </a:rPr>
              <a:t>Ryckeley</a:t>
            </a:r>
            <a:endParaRPr lang="en-US" sz="1400" dirty="0">
              <a:solidFill>
                <a:prstClr val="black"/>
              </a:solidFill>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4075" y="352426"/>
            <a:ext cx="1612649"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894718" y="1913721"/>
            <a:ext cx="1851361" cy="523220"/>
          </a:xfrm>
          <a:prstGeom prst="rect">
            <a:avLst/>
          </a:prstGeom>
          <a:noFill/>
        </p:spPr>
        <p:txBody>
          <a:bodyPr wrap="square" rtlCol="0">
            <a:spAutoFit/>
          </a:bodyPr>
          <a:lstStyle/>
          <a:p>
            <a:r>
              <a:rPr lang="en-US" sz="1400" dirty="0" smtClean="0">
                <a:solidFill>
                  <a:prstClr val="black"/>
                </a:solidFill>
              </a:rPr>
              <a:t>Adam Edge in South Africa</a:t>
            </a:r>
            <a:endParaRPr lang="en-US" sz="1400" dirty="0">
              <a:solidFill>
                <a:prstClr val="black"/>
              </a:solidFill>
            </a:endParaRPr>
          </a:p>
        </p:txBody>
      </p:sp>
    </p:spTree>
    <p:extLst>
      <p:ext uri="{BB962C8B-B14F-4D97-AF65-F5344CB8AC3E}">
        <p14:creationId xmlns:p14="http://schemas.microsoft.com/office/powerpoint/2010/main" val="103279173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a:t>Bio</a:t>
            </a:r>
          </a:p>
          <a:p>
            <a:r>
              <a:rPr lang="en-US" b="1" dirty="0"/>
              <a:t>Ph.D.</a:t>
            </a:r>
            <a:r>
              <a:rPr lang="en-US" dirty="0"/>
              <a:t> – University of </a:t>
            </a:r>
            <a:r>
              <a:rPr lang="en-US" dirty="0" smtClean="0"/>
              <a:t>Bihar</a:t>
            </a:r>
          </a:p>
          <a:p>
            <a:r>
              <a:rPr lang="en-US" dirty="0"/>
              <a:t>MS - Patna University</a:t>
            </a:r>
          </a:p>
          <a:p>
            <a:r>
              <a:rPr lang="en-US" dirty="0"/>
              <a:t>BS Honors - Patna University</a:t>
            </a:r>
          </a:p>
          <a:p>
            <a:pPr marL="109728" indent="0">
              <a:buNone/>
            </a:pPr>
            <a:endParaRPr lang="en-US" dirty="0"/>
          </a:p>
          <a:p>
            <a:pPr marL="0" indent="0" algn="ctr">
              <a:buNone/>
            </a:pPr>
            <a:endParaRPr lang="en-US" dirty="0"/>
          </a:p>
        </p:txBody>
      </p:sp>
      <p:sp>
        <p:nvSpPr>
          <p:cNvPr id="4" name="Text Placeholder 3"/>
          <p:cNvSpPr>
            <a:spLocks noGrp="1"/>
          </p:cNvSpPr>
          <p:nvPr>
            <p:ph sz="half" idx="2"/>
          </p:nvPr>
        </p:nvSpPr>
        <p:spPr/>
        <p:txBody>
          <a:bodyPr>
            <a:normAutofit fontScale="92500"/>
          </a:bodyPr>
          <a:lstStyle/>
          <a:p>
            <a:endParaRPr lang="en-US" dirty="0" smtClean="0"/>
          </a:p>
          <a:p>
            <a:pPr marL="109728" indent="0" algn="ctr">
              <a:buNone/>
            </a:pPr>
            <a:r>
              <a:rPr lang="en-US" b="1" u="sng" dirty="0" smtClean="0">
                <a:effectLst/>
              </a:rPr>
              <a:t>Courses</a:t>
            </a:r>
          </a:p>
          <a:p>
            <a:r>
              <a:rPr lang="en-US" dirty="0" smtClean="0"/>
              <a:t>BIOL 113 Gen Biology</a:t>
            </a:r>
          </a:p>
          <a:p>
            <a:r>
              <a:rPr lang="en-US" dirty="0" smtClean="0"/>
              <a:t>BIOL 207/208      Gen Microbiology</a:t>
            </a:r>
          </a:p>
          <a:p>
            <a:r>
              <a:rPr lang="en-US" dirty="0" smtClean="0"/>
              <a:t>BIOL 490 Plant Therapeutics</a:t>
            </a:r>
          </a:p>
          <a:p>
            <a:r>
              <a:rPr lang="en-US" dirty="0" smtClean="0"/>
              <a:t>Biol 516</a:t>
            </a:r>
          </a:p>
          <a:p>
            <a:pPr marL="109728" indent="0" algn="ctr">
              <a:buNone/>
            </a:pPr>
            <a:r>
              <a:rPr lang="en-US" b="1" u="sng" dirty="0" smtClean="0">
                <a:effectLst/>
              </a:rPr>
              <a:t>Research</a:t>
            </a:r>
          </a:p>
          <a:p>
            <a:r>
              <a:rPr lang="en-US" dirty="0" smtClean="0"/>
              <a:t>Plant biotechnology</a:t>
            </a:r>
          </a:p>
          <a:p>
            <a:r>
              <a:rPr lang="en-US" dirty="0" smtClean="0"/>
              <a:t>Nanotoxicology</a:t>
            </a:r>
            <a:endParaRPr lang="en-US" dirty="0"/>
          </a:p>
        </p:txBody>
      </p:sp>
      <p:sp>
        <p:nvSpPr>
          <p:cNvPr id="2" name="Title 1"/>
          <p:cNvSpPr>
            <a:spLocks noGrp="1"/>
          </p:cNvSpPr>
          <p:nvPr>
            <p:ph type="title"/>
          </p:nvPr>
        </p:nvSpPr>
        <p:spPr/>
        <p:txBody>
          <a:bodyPr>
            <a:normAutofit fontScale="90000"/>
          </a:bodyPr>
          <a:lstStyle/>
          <a:p>
            <a:pPr algn="r"/>
            <a:r>
              <a:rPr lang="en-US" dirty="0" smtClean="0"/>
              <a:t/>
            </a:r>
            <a:br>
              <a:rPr lang="en-US" dirty="0" smtClean="0"/>
            </a:br>
            <a:r>
              <a:rPr lang="en-US" sz="3600" dirty="0">
                <a:solidFill>
                  <a:schemeClr val="bg1"/>
                </a:solidFill>
              </a:rPr>
              <a:t>Nilesh Sharma, Ph.D.</a:t>
            </a:r>
            <a:br>
              <a:rPr lang="en-US" sz="3600" dirty="0">
                <a:solidFill>
                  <a:schemeClr val="bg1"/>
                </a:solidFill>
              </a:rPr>
            </a:br>
            <a:r>
              <a:rPr lang="en-US" sz="3600" dirty="0">
                <a:solidFill>
                  <a:schemeClr val="bg1"/>
                </a:solidFill>
              </a:rPr>
              <a:t>University of Bihar</a:t>
            </a:r>
            <a:br>
              <a:rPr lang="en-US" sz="3600" dirty="0">
                <a:solidFill>
                  <a:schemeClr val="bg1"/>
                </a:solidFill>
              </a:rPr>
            </a:br>
            <a:r>
              <a:rPr lang="en-US" sz="3600" dirty="0">
                <a:solidFill>
                  <a:schemeClr val="bg1"/>
                </a:solidFill>
              </a:rPr>
              <a:t>Instructor</a:t>
            </a:r>
            <a:br>
              <a:rPr lang="en-US" sz="3600" dirty="0">
                <a:solidFill>
                  <a:schemeClr val="bg1"/>
                </a:solidFill>
              </a:rPr>
            </a:br>
            <a:endParaRPr lang="en-US" sz="3600" dirty="0">
              <a:solidFill>
                <a:schemeClr val="bg1"/>
              </a:solidFill>
            </a:endParaRPr>
          </a:p>
        </p:txBody>
      </p:sp>
      <p:pic>
        <p:nvPicPr>
          <p:cNvPr id="28674" name="Picture 2"/>
          <p:cNvPicPr>
            <a:picLocks noChangeAspect="1" noChangeArrowheads="1"/>
          </p:cNvPicPr>
          <p:nvPr/>
        </p:nvPicPr>
        <p:blipFill>
          <a:blip r:embed="rId2" cstate="print"/>
          <a:srcRect/>
          <a:stretch>
            <a:fillRect/>
          </a:stretch>
        </p:blipFill>
        <p:spPr bwMode="auto">
          <a:xfrm>
            <a:off x="2743200" y="152401"/>
            <a:ext cx="2381250" cy="3000375"/>
          </a:xfrm>
          <a:prstGeom prst="rect">
            <a:avLst/>
          </a:prstGeom>
          <a:noFill/>
          <a:ln w="9525">
            <a:noFill/>
            <a:miter lim="800000"/>
            <a:headEnd/>
            <a:tailEnd/>
          </a:ln>
        </p:spPr>
      </p:pic>
    </p:spTree>
    <p:extLst>
      <p:ext uri="{BB962C8B-B14F-4D97-AF65-F5344CB8AC3E}">
        <p14:creationId xmlns:p14="http://schemas.microsoft.com/office/powerpoint/2010/main" val="4346736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Undergraduate Students</a:t>
            </a:r>
            <a:endParaRPr lang="en-US" dirty="0"/>
          </a:p>
        </p:txBody>
      </p:sp>
      <p:sp>
        <p:nvSpPr>
          <p:cNvPr id="4" name="Content Placeholder 3"/>
          <p:cNvSpPr>
            <a:spLocks noGrp="1"/>
          </p:cNvSpPr>
          <p:nvPr>
            <p:ph sz="half" idx="2"/>
          </p:nvPr>
        </p:nvSpPr>
        <p:spPr>
          <a:xfrm>
            <a:off x="6172201" y="1498602"/>
            <a:ext cx="3566628" cy="3997035"/>
          </a:xfrm>
        </p:spPr>
        <p:txBody>
          <a:bodyPr/>
          <a:lstStyle/>
          <a:p>
            <a:endParaRPr lang="en-US" dirty="0"/>
          </a:p>
        </p:txBody>
      </p:sp>
      <p:pic>
        <p:nvPicPr>
          <p:cNvPr id="5" name="Picture 4" descr="IMG_865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261" y="1444173"/>
            <a:ext cx="5503719" cy="4127789"/>
          </a:xfrm>
          <a:prstGeom prst="rect">
            <a:avLst/>
          </a:prstGeom>
        </p:spPr>
      </p:pic>
      <p:sp>
        <p:nvSpPr>
          <p:cNvPr id="6" name="TextBox 5"/>
          <p:cNvSpPr txBox="1"/>
          <p:nvPr/>
        </p:nvSpPr>
        <p:spPr>
          <a:xfrm>
            <a:off x="1981201" y="5941498"/>
            <a:ext cx="7671503" cy="646331"/>
          </a:xfrm>
          <a:prstGeom prst="rect">
            <a:avLst/>
          </a:prstGeom>
          <a:noFill/>
        </p:spPr>
        <p:txBody>
          <a:bodyPr wrap="none" rtlCol="0">
            <a:spAutoFit/>
          </a:bodyPr>
          <a:lstStyle/>
          <a:p>
            <a:pPr defTabSz="457200"/>
            <a:r>
              <a:rPr lang="en-US" dirty="0">
                <a:solidFill>
                  <a:prstClr val="black"/>
                </a:solidFill>
              </a:rPr>
              <a:t>Interested in gaining laboratory experience for professional or graduate school?</a:t>
            </a:r>
          </a:p>
          <a:p>
            <a:pPr defTabSz="457200"/>
            <a:r>
              <a:rPr lang="en-US" dirty="0">
                <a:solidFill>
                  <a:prstClr val="black"/>
                </a:solidFill>
              </a:rPr>
              <a:t>Please contact me (</a:t>
            </a:r>
            <a:r>
              <a:rPr lang="en-US" dirty="0">
                <a:solidFill>
                  <a:prstClr val="black"/>
                </a:solidFill>
                <a:hlinkClick r:id="rId3"/>
              </a:rPr>
              <a:t>Noah.Ashley@wku.edu</a:t>
            </a:r>
            <a:r>
              <a:rPr lang="en-US" dirty="0">
                <a:solidFill>
                  <a:prstClr val="black"/>
                </a:solidFill>
              </a:rPr>
              <a:t>) if you are interested!</a:t>
            </a:r>
          </a:p>
        </p:txBody>
      </p:sp>
      <p:sp>
        <p:nvSpPr>
          <p:cNvPr id="7" name="TextBox 6"/>
          <p:cNvSpPr txBox="1"/>
          <p:nvPr/>
        </p:nvSpPr>
        <p:spPr>
          <a:xfrm>
            <a:off x="1761142" y="948690"/>
            <a:ext cx="2647573" cy="5909311"/>
          </a:xfrm>
          <a:prstGeom prst="rect">
            <a:avLst/>
          </a:prstGeom>
          <a:noFill/>
        </p:spPr>
        <p:txBody>
          <a:bodyPr wrap="square" rtlCol="0">
            <a:spAutoFit/>
          </a:bodyPr>
          <a:lstStyle/>
          <a:p>
            <a:pPr marL="285750" indent="-285750" defTabSz="457200">
              <a:buFontTx/>
              <a:buChar char="-"/>
            </a:pPr>
            <a:r>
              <a:rPr lang="en-US" dirty="0">
                <a:solidFill>
                  <a:prstClr val="black"/>
                </a:solidFill>
              </a:rPr>
              <a:t>Involvement of undergraduate students is an</a:t>
            </a:r>
            <a:r>
              <a:rPr lang="en-US" b="1" u="sng" dirty="0">
                <a:solidFill>
                  <a:prstClr val="black"/>
                </a:solidFill>
              </a:rPr>
              <a:t> essential </a:t>
            </a:r>
            <a:r>
              <a:rPr lang="en-US" dirty="0">
                <a:solidFill>
                  <a:prstClr val="black"/>
                </a:solidFill>
              </a:rPr>
              <a:t>part of my research philosophy!</a:t>
            </a:r>
          </a:p>
          <a:p>
            <a:pPr marL="285750" indent="-285750" defTabSz="457200">
              <a:buFontTx/>
              <a:buChar char="-"/>
            </a:pPr>
            <a:endParaRPr lang="en-US" dirty="0">
              <a:solidFill>
                <a:prstClr val="black"/>
              </a:solidFill>
            </a:endParaRPr>
          </a:p>
          <a:p>
            <a:pPr marL="285750" indent="-285750" defTabSz="457200">
              <a:buFontTx/>
              <a:buChar char="-"/>
            </a:pPr>
            <a:r>
              <a:rPr lang="en-US" dirty="0">
                <a:solidFill>
                  <a:prstClr val="black"/>
                </a:solidFill>
              </a:rPr>
              <a:t>2014 Lab members</a:t>
            </a:r>
          </a:p>
          <a:p>
            <a:pPr marL="742950" lvl="1" indent="-285750" defTabSz="457200">
              <a:buFontTx/>
              <a:buChar char="-"/>
            </a:pPr>
            <a:r>
              <a:rPr lang="en-US" dirty="0">
                <a:solidFill>
                  <a:prstClr val="black"/>
                </a:solidFill>
              </a:rPr>
              <a:t>Jamie </a:t>
            </a:r>
            <a:r>
              <a:rPr lang="en-US" dirty="0" err="1">
                <a:solidFill>
                  <a:prstClr val="black"/>
                </a:solidFill>
              </a:rPr>
              <a:t>Doctrow</a:t>
            </a:r>
            <a:endParaRPr lang="en-US" dirty="0">
              <a:solidFill>
                <a:prstClr val="black"/>
              </a:solidFill>
            </a:endParaRPr>
          </a:p>
          <a:p>
            <a:pPr marL="742950" lvl="1" indent="-285750" defTabSz="457200">
              <a:buFontTx/>
              <a:buChar char="-"/>
            </a:pPr>
            <a:r>
              <a:rPr lang="en-US" dirty="0">
                <a:solidFill>
                  <a:prstClr val="black"/>
                </a:solidFill>
              </a:rPr>
              <a:t>Johnny England</a:t>
            </a:r>
          </a:p>
          <a:p>
            <a:pPr marL="742950" lvl="1" indent="-285750" defTabSz="457200">
              <a:buFontTx/>
              <a:buChar char="-"/>
            </a:pPr>
            <a:r>
              <a:rPr lang="en-US" dirty="0">
                <a:solidFill>
                  <a:prstClr val="black"/>
                </a:solidFill>
              </a:rPr>
              <a:t>David </a:t>
            </a:r>
            <a:r>
              <a:rPr lang="en-US" dirty="0" err="1">
                <a:solidFill>
                  <a:prstClr val="black"/>
                </a:solidFill>
              </a:rPr>
              <a:t>Sams</a:t>
            </a:r>
            <a:endParaRPr lang="en-US" dirty="0">
              <a:solidFill>
                <a:prstClr val="black"/>
              </a:solidFill>
            </a:endParaRPr>
          </a:p>
          <a:p>
            <a:pPr marL="742950" lvl="1" indent="-285750" defTabSz="457200">
              <a:buFontTx/>
              <a:buChar char="-"/>
            </a:pPr>
            <a:r>
              <a:rPr lang="en-US" dirty="0">
                <a:solidFill>
                  <a:prstClr val="black"/>
                </a:solidFill>
              </a:rPr>
              <a:t>Audrey Brown</a:t>
            </a:r>
          </a:p>
          <a:p>
            <a:pPr marL="742950" lvl="1" indent="-285750" defTabSz="457200">
              <a:buFontTx/>
              <a:buChar char="-"/>
            </a:pPr>
            <a:r>
              <a:rPr lang="en-US" dirty="0">
                <a:solidFill>
                  <a:prstClr val="black"/>
                </a:solidFill>
              </a:rPr>
              <a:t>Dai Le </a:t>
            </a:r>
            <a:r>
              <a:rPr lang="en-US" dirty="0" err="1">
                <a:solidFill>
                  <a:prstClr val="black"/>
                </a:solidFill>
              </a:rPr>
              <a:t>Hieu</a:t>
            </a:r>
            <a:r>
              <a:rPr lang="en-US" dirty="0">
                <a:solidFill>
                  <a:prstClr val="black"/>
                </a:solidFill>
              </a:rPr>
              <a:t> Vo</a:t>
            </a:r>
          </a:p>
          <a:p>
            <a:pPr marL="742950" lvl="1" indent="-285750" defTabSz="457200">
              <a:buFontTx/>
              <a:buChar char="-"/>
            </a:pPr>
            <a:r>
              <a:rPr lang="en-US" dirty="0">
                <a:solidFill>
                  <a:prstClr val="black"/>
                </a:solidFill>
              </a:rPr>
              <a:t>Chase </a:t>
            </a:r>
            <a:r>
              <a:rPr lang="en-US" dirty="0" err="1">
                <a:solidFill>
                  <a:prstClr val="black"/>
                </a:solidFill>
              </a:rPr>
              <a:t>Knibbe</a:t>
            </a:r>
            <a:endParaRPr lang="en-US" dirty="0">
              <a:solidFill>
                <a:prstClr val="black"/>
              </a:solidFill>
            </a:endParaRPr>
          </a:p>
          <a:p>
            <a:pPr marL="742950" lvl="1" indent="-285750" defTabSz="457200">
              <a:buFontTx/>
              <a:buChar char="-"/>
            </a:pPr>
            <a:r>
              <a:rPr lang="en-US" dirty="0" err="1">
                <a:solidFill>
                  <a:prstClr val="black"/>
                </a:solidFill>
              </a:rPr>
              <a:t>Kaley</a:t>
            </a:r>
            <a:r>
              <a:rPr lang="en-US" dirty="0">
                <a:solidFill>
                  <a:prstClr val="black"/>
                </a:solidFill>
              </a:rPr>
              <a:t> Coffey</a:t>
            </a:r>
          </a:p>
          <a:p>
            <a:pPr marL="742950" lvl="1" indent="-285750" defTabSz="457200">
              <a:buFontTx/>
              <a:buChar char="-"/>
            </a:pPr>
            <a:r>
              <a:rPr lang="en-US" dirty="0" err="1">
                <a:solidFill>
                  <a:prstClr val="black"/>
                </a:solidFill>
              </a:rPr>
              <a:t>Nakeya</a:t>
            </a:r>
            <a:r>
              <a:rPr lang="en-US" dirty="0">
                <a:solidFill>
                  <a:prstClr val="black"/>
                </a:solidFill>
              </a:rPr>
              <a:t> Owens</a:t>
            </a:r>
          </a:p>
          <a:p>
            <a:pPr marL="742950" lvl="1" indent="-285750" defTabSz="457200">
              <a:buFontTx/>
              <a:buChar char="-"/>
            </a:pPr>
            <a:r>
              <a:rPr lang="en-US" dirty="0">
                <a:solidFill>
                  <a:prstClr val="black"/>
                </a:solidFill>
              </a:rPr>
              <a:t>Callie Allison</a:t>
            </a:r>
          </a:p>
          <a:p>
            <a:pPr marL="742950" lvl="1" indent="-285750" defTabSz="457200">
              <a:buFontTx/>
              <a:buChar char="-"/>
            </a:pPr>
            <a:endParaRPr lang="en-US" dirty="0">
              <a:solidFill>
                <a:prstClr val="black"/>
              </a:solidFill>
            </a:endParaRPr>
          </a:p>
          <a:p>
            <a:pPr marL="742950" lvl="1" indent="-285750" defTabSz="457200">
              <a:buFontTx/>
              <a:buChar char="-"/>
            </a:pPr>
            <a:endParaRPr lang="en-US" dirty="0">
              <a:solidFill>
                <a:prstClr val="black"/>
              </a:solidFill>
            </a:endParaRPr>
          </a:p>
          <a:p>
            <a:pPr marL="742950" lvl="1" indent="-285750" defTabSz="457200">
              <a:buFontTx/>
              <a:buChar char="-"/>
            </a:pPr>
            <a:endParaRPr lang="en-US" dirty="0">
              <a:solidFill>
                <a:prstClr val="black"/>
              </a:solidFill>
            </a:endParaRPr>
          </a:p>
          <a:p>
            <a:pPr marL="742950" lvl="1" indent="-285750" defTabSz="457200">
              <a:buFontTx/>
              <a:buChar char="-"/>
            </a:pPr>
            <a:endParaRPr lang="en-US" dirty="0">
              <a:solidFill>
                <a:prstClr val="black"/>
              </a:solidFill>
            </a:endParaRPr>
          </a:p>
          <a:p>
            <a:pPr lvl="1" defTabSz="457200"/>
            <a:endParaRPr lang="en-US" dirty="0">
              <a:solidFill>
                <a:prstClr val="black"/>
              </a:solidFill>
            </a:endParaRPr>
          </a:p>
        </p:txBody>
      </p:sp>
    </p:spTree>
    <p:extLst>
      <p:ext uri="{BB962C8B-B14F-4D97-AF65-F5344CB8AC3E}">
        <p14:creationId xmlns:p14="http://schemas.microsoft.com/office/powerpoint/2010/main" val="38027788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00200" y="43089"/>
            <a:ext cx="8229600" cy="1143000"/>
          </a:xfrm>
        </p:spPr>
        <p:txBody>
          <a:bodyPr/>
          <a:lstStyle/>
          <a:p>
            <a:r>
              <a:rPr lang="en-US" dirty="0" smtClean="0"/>
              <a:t>Research by Dr. Sharma</a:t>
            </a:r>
            <a:endParaRPr lang="en-US" dirty="0"/>
          </a:p>
        </p:txBody>
      </p:sp>
      <p:sp>
        <p:nvSpPr>
          <p:cNvPr id="6" name="Content Placeholder 5"/>
          <p:cNvSpPr>
            <a:spLocks noGrp="1"/>
          </p:cNvSpPr>
          <p:nvPr>
            <p:ph sz="half" idx="4294967295"/>
          </p:nvPr>
        </p:nvSpPr>
        <p:spPr>
          <a:xfrm>
            <a:off x="1676400" y="1219201"/>
            <a:ext cx="3886200" cy="4800600"/>
          </a:xfrm>
        </p:spPr>
        <p:txBody>
          <a:bodyPr>
            <a:normAutofit/>
          </a:bodyPr>
          <a:lstStyle/>
          <a:p>
            <a:pPr lvl="0">
              <a:buClr>
                <a:srgbClr val="C00000"/>
              </a:buClr>
            </a:pPr>
            <a:r>
              <a:rPr lang="en-US" dirty="0">
                <a:solidFill>
                  <a:prstClr val="black"/>
                </a:solidFill>
                <a:latin typeface="Arial" pitchFamily="34" charset="0"/>
                <a:cs typeface="Arial" pitchFamily="34" charset="0"/>
              </a:rPr>
              <a:t>My research interests </a:t>
            </a:r>
            <a:r>
              <a:rPr lang="en-US" dirty="0" smtClean="0">
                <a:solidFill>
                  <a:prstClr val="black"/>
                </a:solidFill>
                <a:latin typeface="Arial" pitchFamily="34" charset="0"/>
                <a:cs typeface="Arial" pitchFamily="34" charset="0"/>
              </a:rPr>
              <a:t>include biosynthesis </a:t>
            </a:r>
            <a:r>
              <a:rPr lang="en-US" dirty="0">
                <a:solidFill>
                  <a:prstClr val="black"/>
                </a:solidFill>
                <a:latin typeface="Arial" pitchFamily="34" charset="0"/>
                <a:cs typeface="Arial" pitchFamily="34" charset="0"/>
              </a:rPr>
              <a:t>of </a:t>
            </a:r>
            <a:r>
              <a:rPr lang="en-US" dirty="0" smtClean="0">
                <a:solidFill>
                  <a:prstClr val="black"/>
                </a:solidFill>
                <a:latin typeface="Arial" pitchFamily="34" charset="0"/>
                <a:cs typeface="Arial" pitchFamily="34" charset="0"/>
              </a:rPr>
              <a:t>nanomaterials such as gold/silver nanoparticles using plants and bacteria</a:t>
            </a:r>
            <a:endParaRPr lang="en-US" dirty="0"/>
          </a:p>
        </p:txBody>
      </p:sp>
      <p:sp>
        <p:nvSpPr>
          <p:cNvPr id="7" name="Content Placeholder 6"/>
          <p:cNvSpPr>
            <a:spLocks noGrp="1"/>
          </p:cNvSpPr>
          <p:nvPr>
            <p:ph sz="half" idx="4294967295"/>
          </p:nvPr>
        </p:nvSpPr>
        <p:spPr>
          <a:xfrm>
            <a:off x="5410200" y="1143000"/>
            <a:ext cx="5029200" cy="5181600"/>
          </a:xfrm>
        </p:spPr>
        <p:txBody>
          <a:bodyPr>
            <a:normAutofit/>
          </a:bodyPr>
          <a:lstStyle/>
          <a:p>
            <a:pPr>
              <a:buFont typeface="Wingdings" panose="05000000000000000000" pitchFamily="2" charset="2"/>
              <a:buChar char="Ø"/>
            </a:pPr>
            <a:r>
              <a:rPr lang="en-US" dirty="0" smtClean="0">
                <a:latin typeface="Arial" panose="020B0604020202020204" pitchFamily="34" charset="0"/>
                <a:cs typeface="Arial" panose="020B0604020202020204" pitchFamily="34" charset="0"/>
              </a:rPr>
              <a:t>Wide applications of nanomaterials cause concern for </a:t>
            </a:r>
            <a:r>
              <a:rPr lang="en-US" dirty="0" smtClean="0">
                <a:solidFill>
                  <a:prstClr val="black"/>
                </a:solidFill>
                <a:latin typeface="Arial" panose="020B0604020202020204" pitchFamily="34" charset="0"/>
                <a:cs typeface="Arial" panose="020B0604020202020204" pitchFamily="34" charset="0"/>
              </a:rPr>
              <a:t>toxicity </a:t>
            </a:r>
            <a:r>
              <a:rPr lang="en-US" dirty="0" smtClean="0">
                <a:latin typeface="Arial" panose="020B0604020202020204" pitchFamily="34" charset="0"/>
                <a:cs typeface="Arial" panose="020B0604020202020204" pitchFamily="34" charset="0"/>
              </a:rPr>
              <a:t>in living organisms. We investigate the effect of titanium and gold nanoparticles on the inflammatory response in mice model. The effect of Ti-nanoparticles on the growth and physiology of crop plants is also under investigation.                          </a:t>
            </a:r>
            <a:endParaRPr lang="en-US" dirty="0">
              <a:latin typeface="Arial" panose="020B0604020202020204" pitchFamily="34" charset="0"/>
              <a:cs typeface="Arial" panose="020B0604020202020204" pitchFamily="34" charset="0"/>
            </a:endParaRPr>
          </a:p>
        </p:txBody>
      </p:sp>
      <p:sp>
        <p:nvSpPr>
          <p:cNvPr id="2" name="AutoShape 2" descr="data:image/jpeg;base64,/9j/4AAQSkZJRgABAQAAAQABAAD/2wCEAAkGBxAQEhQUEBQPFREUFBoVEhYVEB0YGBAWFBYYFiAVHBYYHSggGhsnHRUXIjEhJSksMC4vGCEzODMsNzQvLisBCgoKDg0OGxAQGywkHCQsNCwwLCwuLywsLiwsNCwsLCwsLCwrLDQsLCwsLywsLCw0LCwsLCwsMiwsLCw0LCwsLP/AABEIAH4BkQMBIgACEQEDEQH/xAAcAAEAAgMBAQEAAAAAAAAAAAAABAYDBQcBAgj/xABDEAACAQMBBQQGBggFBAMAAAABAgMABBESBQYTITEUIkFRMlNhktHTByNxc5SyFRYzNEJSgZEkYpPC0ghygqElVLH/xAAZAQEBAQEBAQAAAAAAAAAAAAAAAQIEAwX/xAAkEQEAAgEEAgICAwAAAAAAAAAAAQIRAxIhUTFBIjIEcRNhgv/aAAwDAQACEQMRAD8A7jSlKBSlKBSlKBSlKBSlKBSlKBSlKBSlKBStLvFtmK1A48scMTKdTu2nHNfRPi2NQAHPJB8Kq030x7FQhEkmk/hHDt2x5YGrGf6UFa+n/fGWAxWVtI8bOvFuGRiraSSFj1DoDhiR7BVh+gnatxcbNLXLu/DndI3dizGMKjc2PMgFmHPoBiuGfSZtxL/aU88fE4Z0KgddLKEjVSCvh3g1fNttjaV1bJY2qzm3jB1RW6MTKzkktIVyWySeR5AAcuVB+m5d+NlLJwmvbTiZ044ynB6YLDkDnzNWGvzPur9DO0rplN0otYM94uQZCP8ALGOh/wC7H9a/SdtCI0VFzhFCjJycKMcz4nlQZaUrWbf21HZxhnDO7sI4Yk5vPI3SNQfH2nkACTyoNnStBZ7Mup+/eysueYt7eQpHF7GlXEkjeZyq/wCXxrc21qkYwiqo8cDr9p8aDNSlKBSlKBSlKBSlKBSlKBSlKBSlKBSlKBSlKBSlKBSlKBSlKBSlKDW2lxPIiP8AUjUobGGONQzjOfbWXVP5w+63xqu7y30tvsviRMUZY4dUgTUYY2aNZJQuDkrGXboenStXb7ahton7FetdqZYItdxLx4rQzsVMjTjBfwzGX5HSO6GFccampPiWsQu2qfzh91vjTVP5w+63xqiT743pVhF2LVFDeyPIYneOfsLxqGjAlGFbWQcs2kg8zjmud8rxHjiY2KtLLagSMjiOKO9iuXClTIC7q1uo1alD68aV61d2r2cL3qn84fdb401T+cPut8ao/wCu07KmDZxkJdu00gbg3PYZhDiL6wadedWdT6QOjdayrvw5WTIhjl7RZRxwyZEnDvUt2bUmoEuvFmAIAH1Z5HBpv1ezhc9U/nD7rfGmqfzh91vjVGG+t3HDHPJHbSJLb3cixxq6sr2ZYjvFmDKyjmMDSeeT0rY7pbRlmvbtZLiCYJb2pHAJ4SGQ3DHCF30sRoyc94BTy5ASb6kRnJwtVrO5dkfTlVVgVzz1lxjB/wCz/wB1LNQbf9vJ91F+aap1dNJmaxMsy0+zrmc3VzHKY9CJE0QRcaVcyjvMfSY8MHwA6Y8Tq7beeWMSGeLVGJbpYnRxqc280iiMxkAL3VChtRyVOcdTZ1t0Ds4A1sFVj4sE1ED+mpv71HfZFuV0tFGVJkJVlyrGfVxMqeR1a2yD/Ma2IVltt2lEE0SpNkhtMutAAgcMG0qSDkjmBgqeowTg3U3ja/BcQiOIJEcmXU2ua2gudOnSOQW4xqz1Xpz5TTu7ZlQhhQgPxOeSxcrwyxcnUTo7nM+j3enKpOztmw266YEVFOnIUcu5GkS/2SNF+xRQS6UpQUH6SNw7babI0mqOXQVWZSTw8FQupCdLJl+fQ+ORg1+f9q7Lvdh3ycQKs8LrLE2NSShTkOM9VOPtHsNfryRAwIIBBGCD0IPhVD+mPdZL3ZsjBcz2qmWJuraVGXTPU5Uf1KrQfmvb+2Jb24kuJ9PFlbU2ldKjAAwB9gFfOyNsXNnIJLWWWKQeKNjPsI6MPYeVQaUH6D+jr6ZY7krBtLRFMeSTjlHIfJh/A3t9E+yuvg1+Ha7N9DP0mNEyWN8+Yj3baVjziJ6RMT1Q9Af4enTGkO+VQbecXe8EqtzXZ9oBEv8ALLcaS0n26CFq/VykTdj3qYNyS/tRjyLqoxz88wEf+QoOrUpSgVrG29bCbgazxQwQ/VvoV2XUIzLp0CQqQQhbVgjlzFbOtDdRXMtyuuL/AA0bq0ZWVe+wX9q6nn3SThB4qGznAUNxHcozsgPfQKWGDy15xz6eBrNVW2vu60tw06qnFWW0MMhOGjjinBmCn+HVEXUgekDg8q1i7r3YRNKwiSIQtMwfB2nNBc20/GYhe6xW3kUas85sdFBIXylU2LduWVppJ40WR0l4BWbvQvLJKQyyaDofQ4GoKcZI5jrtNz9mSWsTRskaJrzEqIikLpUEusQEeosGPcVRgjlnNBtr+cxxSOACURmAJ6lVJx/6rFqn84fdb417tn93m+6f8hqNtm5uYxGbaFZi0yLKDKI+FEc6pQT6RHLu9Tn+leGte1ZjCwkap/OH3W+NNU/nD7rfGqX9KF68TWQWVo0eSQSf/IGzVwIiQGnAOOeCBjmeVabZm9U8aRycbi4tRGWkkzEHO0OzG4ZlOJEUc+Jka1XJK55ecW1JjOV4dN1T+cPut8aap/OH3W+NU1d7Z2YQh7JX7RNCbpkY2zcCKOXknFB1HWy6eIccKQ88YrS7x77XE9jK8bRWh/R0Vzh2YSytcl1HAcOukKYx3tLatYHd60i2r2cOmap/OH3W+NNU/nD7rfGtHvXt2S1eJI2tY+Ik0hkuSREOAqtwsqRhmDE554CMdLYxWuud7pVnKjswVLi2gMJ1GaftSxnjRksMIutuRQ5ET81wcSL6s+zELbqn84fdb401T+cPut8a5ou8txbfXFpZtEW0Tw2lJVim04oUZsnAVEY8zjSoPMCtnFvpdFEDizhcyXCtNMymAi1RHweFM4R21MMcRtPCc4bGKu7V7OF41T+cPut8aap/OH3W+NUefeC5PbC7wlYrqwjiRNaFFuDbMza1dWYfXHqBnHMYOisd1v1cpHLIBan6q8eOIK3EtWsiQOP3+8GIGcBNJYDnnNN2r2cL5qn84fdb401T+cPut8a1GxNqXD3M8E/BJjihmRo1Ze7PxBoYMzZKmI94EZBHIVv6xOtqR7MQj6p/OH3W+NNU/nD7rfGpFKn89+zCPqn84fdb401T+cPut8akUp/Pfswp365z+qi/1D8KVW6V0b7I6JZ3KRW0TSMqKI4xljgZYKoH2kkADxJqWsEYUqFQJzyoUYwevLpVd2/sdr3Z0cSLC7f4ZwsvoMIpIpGUnS2MqrL0PpeVaq+3JkkiutKwLLPeiflj623HCPAZmjYAEoe6VZeQyOZxzRET7aXfgR4A0pjTpHdHonHdHs6cqgXFjaXRUnQxt5sjSRhZI0dNDY6gLKw0npmqTtTca7ktooU7OSkMoj1Sc7aZ5OIjLLwdWlRgAII8FRyIwFnWm5TcVTLDaGEbQuLqQcm4sc8MqqGQpgsrSKMEkYGc+FXbEe0XcwRkAFUIXBUaRhMDkQPDA6V5JBGx1MqFsciVBOAc9T7edc4i+j66S3jiiMEb9hEFwUYjtEyTwyDUdB1KY45I9TA6RJjSRkVsdm7kEND2hIHhRLsGJiHVDcNAUVVEaJjETEgKAC3IHrU217FzhaEuUTh64gCVAGYhJnHIdM4NZYbdE9BUX/tUDxJ8PtP96qe4+7U1m7tOsDO9tbI0qtl2eCIRuCSoJUkA5z4dKuNZtxPCo1v+3k+6i/NNWee9ijOHkjU4zhnAOPPBPsrBb/t5PuovzTVOru0vpDMof6Vt/XQf6q/Gn6Vt/XQf6q/GplK9EQ/0rb+ug/1V+NP0rb+ug/1V+NTKUGrst4rOad7eKeFp48Fow3ewVDZA/iGGHMZx0raVFh2fCkjypHGJZMcRwo1SaQFGW6kAAcqlUCuc7z7qbW2q8ha9Nla5KwwRoWaVBy1zMrrzbrpyQBjlnNdGpQfjDeTYsthdS202DJE2kkdGBAYMPYVIP9akbv7r3F6rujQRQRkCSa4mEUSs3RNbdWPkKtf0+WTR7WdyO7NDG6nzwOGf/aVotstp2Ts9V5K811JIB/E6mJAx8yFwP60Ff2lYvbyNG5jLLjnHIrowIyGV1JDAgg5FRqUoP1H9C+9bbQsAspzcWxEUhPV1x3HPtIyCfEqTWi+nL/D3Gy70cjDcaWP+UMkmCfLCv/c1WP8AptmYXd0gzpa3DH7VkAH52q0f9Rves7WMc3e67o8TiNx/+sP70HW6V4vSvaBSsM6yHHDZF89UZbP2YdcVh4dx6yD8O3zaCZSofDuPWQfh2+bTh3HrIPw7fNoJlKh8O49ZB+Hb5tau4t9p9riZJrXsgQ8dTA2p21ctPeJBxnmWx7DQbTbP7vN90/5DWesG2f3eb7p/yGo22NkpdCMO0yiOZJl4chQlozkKxHVTnmK5fyPMNQj7w7XtLbh9qBJkLCIC2eYkqNRwsaMRy59PCvNj7YsrrHZ2RwYEkGIyBwZS6qOYHLMbgr1BXmBUbefYDXk1odTrFC8jSmOd4pMPEUGlo8HqRnmOWfsrTX25jqXW1WAW5htYljchiywTTyOMyI6hjxQQzBueehww8YiuPPIujW8ZUIVj0eC6Rp93pXs0Eb+mqNjONQBwDyPXzrnS7i3SxwALbmSHirGZJeLFCjXDSxhY5ISe6rL3kaNvqlGcYxNt9xBx0kmitHHbruecsoYywXAlMcZyvewzoSp5ArnnV2x2L1JGrYDBTzyMgHmPHn41ikaPiqCpMhVircIkKFIBHExhT3uhIJ54zg456Ny7/Ta6jbtJbxWoWTiYdGt5dUo18Mu4ZO6o1KvM5GedWLezd6S7lDKFMfZJ4WUymMs0zwMo1BGwpETA5B64IIJqbYz5VY1hjHMKg68wo/iOT/c9aixXFu0j2406oVjd00YCCQvoIyNPWNunTHhVQi3RuBHEskVjNHHLKxtmCpHIskaqrvw4eGZA6seUYGH8xzwRblXix6Ha3m+pso5NfPii14+sAyIwXnKmGKk4U+icMLtjtF3uZ7dWfVpaRYxK6qmuQopOG0KCzc1OAAckcqkCGM5OlcuO/lRlxj+LPM/1rnOz9w7qOK4RltS8uzpbSN+ISYi01yyKCUzw+HNCvhjhAYwBW0XdKftHE02+rtAm7RrPGEIhEfZMaPQ1D+bGDnGaTWvYuqoucgLnABIHMgdBny5n+9a7ae8Vrba+K5HDaNXCxu5DTnCIFRSSx8hz5jzFaPdXdR7N7RgsK8OwNvdFDgzTAwlWPIawNMuCeY1e2o19u5NO13FhlD7StrsPrKFoFWAMEdeYdTBIBggg4PLNSK1z5VvrPe2xmCFJfTkkiGqN0KyQIZHRwygxlUUnvY5Y9lStm7ct7jh8Jm+ujaWING6GSNGClwrqDjLL9oYEcjmqztf6PoJezxIHFsJppbsm4fizGaFo8mQks5J0g5PojHPpUy2sbo3FgJ+89tHcGWVR3ZFIWJNXTDuCHKjkCjeym2uOEWylKV5q5VSlK6mXSodmMiqqzz6VAUco+gGPV199hf18/uxfLqbSujZXpMoXYX9fP7sXy6dhf18/uxfLqbSmyvRlC7C/r5/di+XTsL+vn92L5dTaU2V6MoXYX9fP7sXy6dhf18/uxfLqbSmyvRlGtbTQWYu7swAJbTyC6iB3VA/iNSaUrURgKUpQKUpQKw3d1HEjSSuiRoMszsFVQPEk8gKqm8O/sMLtBaIbu7HpJG2I4OvOaY91Oh5cz4Y51Sr2J7qRG2pNHPIxJhtx3LaIquo6Ym5ykAE6n8PCt1pNnPr/AJWno/aeeo8r7L9IWyxBx1uUdC5jRUBaSSRTjQsWNRPMeGMMDnBBqJBvHd7UUfotOFbHIa8uE8uREMHV2BBBZ8KCD6Vc83e2PFti+jliS5SDhul9LEFRcxkaIhP/ABZxhuGfRK8/Lrt5s97SxeHZccSSRxMLaPkFDnJ8eWcknJ6nrWZiIeunabViZjH9KZvr9FEV3atwXle/B4gnnkLPcHGDGxPJUPgFACnHLrXGb2xlXZkkMyOk9jffWIwwY0uosf21wD3x5iru+7u+ZbUZp85zyvUA90NjHsxX1tDdreu5hlhuY7aZZUCMztBxFVXDjEikNyZQeeRUbcXpVt2z9Gu2LRQ0lpKynxhxLp+0RkkD2kYqPuxcbLtn4l/HeTyIeVuESOLUPB3LFmGfDSOnPI5UHY/+nzdl7e2ku5QQ11gRAjnwkz3v/InP2KD41rt4L1dubftbaA67WxJklYHKsUZWc+1dSxx/aTWrut7tvbeHA2dbNbWrjSzJkDT6JDXDAKF/yoATgjn0rqP0cbjw7IgKgh7iTBnlxjUR0RfJBk488k/YFupSlApSlApSlApSlBD2z+7zfdP+Q1G2ztZLURl1mYSTJCOHGXKtIcBmA6KMcz9lSds/u833T/kNZq5fyPMNQr++G0bqBYuzAYZiJX7O1w0KBSQwgjZXcFtKkjOM5xWttN/Iwtusq8WWSKOSVrbLRqJZDEGUSaZCMqxK6cqFOefXb702FhIiSX7JGsROiVrkwGMuNJAlV1I1cgRnnivId19nkRNHEoSNFEYjkZUdFYyKGVG0yqGJYaw2CSfGvGJrjmBhsd7FleJeDMqzXEtvG5KYZ7cTFzgMSF+oYcx4jlWum+kOFRIwt7lkhieaVgY+4kdzNbHkzgkloGIA8PI8q3ku7do8ax6GCpK8yFJ5EeOWRnZ2WVGDqSZHyAcYYjpUOHdbZmJYFRTqhEU6docsIpJZZgG7+pdTySkN1PMZwMBmnQlW+3hIl0SkkclrkSK2liDwVmBBVird118euR7a1+zt84pJIoirh5I0bU7Rx6tcKy6ljZ9TqNQB0asEkc8E1uLaztX7QY9DdocrclZCdToggKnB7rBUCkDGCPOsCbtWgaJtMn1IURKbiQxqY00K3CL6C4XlqIJ8c5qfH2rRbS35/wALLLDFJG5snvLUyhSs0aFRqIRyV9OM6Tg4ceIIGfbm/UdqZU4UjvHHMyYZdDvbwtOY2Zc8MlEYgHngdK2Ee59gqSIIm0SRGFlaeRgkTHJij1OeEmcd1NI5DyFe3G6FhIzO8RJcyMRxpNGqaN4pCIw2lS6yPqwBqJyefOtZonKFLvbwnCyRyGRoLZliQLlpbuWSJVEhfHVOecAAZyTyr7G+SswjS2uWmxPrjDRgxtamMMCxfSc8VCCCevPHPE6XdizYYZHP1ccWozyFwsDtJGRJq1BlZiQ4Or21ls93rWIqyIdSLIoYyuzETlWcszMS7MY1JZsnl1qZp0qVsq/S5hinjzw5Y1kTIwdLgMMjwODUuo2z7KO3ijhiGmOJAka5J0qowBkkk8h41IrEj2leZpUHtK8zXtByqlKV1MutUpSupClKUClKUClKUClKUClK57trfy5tLyZHhje2jmigVI89pkeaISLIoJ0MpORjl6JOfCiTMR5Qd/Nt31ltFpY5nEUdlx44D+xuhFIRNGeWRJpKMGHQezIry8vdobUH1rGzszg8GKX66VfDjXA5RqR/AnPBIJqv7c2hf7YnQwRI8lsxKQRaWihVsLJHc3bd0u6ak4cfnz6U3ciuLprW0FyYrKQSJE6L/iYzCoY2jg8oZVXUNYBJEeeWa3GPbytNp4ifLNcbSitz2LZsBedHUG3WIjiodLGRWGdOA37SQ9c5Fb7Yf0avN39rOXTiGWOzRy0cRYk4ebAeXGcY5KOY5irzsDd+1sU0WsaoCcu3V5W/mdz3mPtJraVJvM8FdCkW3Y57Yra2SJFSJUSNRhFRQqoB4BRyArLSlZexSlKBXw8KtzIUnwyM4r7pQKUpQKUpQKUpQKUpQKUpQQ9s/u833T/kNRdtWU0wjEM7wFJkkcqgbiop70RDdA3n4Y8elT76DiRugONaMucZxqBGcePWsHAuPWQfh2+bXhq0taYmFhXt7bOXtNncLbNdRQiZZIlKakaUJpmVZWCsRoZeoIEhPnWkvknjktYIFNp21Wjktopxm0VZ+M066CAjGIzKzoMB2QZOFNXzgXHrIPw7fNr57LPnOu3zjGeztnHlni15xp3j0uVE2fsa6giSMx7Q4Au7trhYrxxLIJJGaF1k4wbRg94BgSxywPeJx7K2RtZZ45rjiEcGyW8RGAe5dOODiVWGBG0iM4HJwCMkZDdB4Fx6yD8O3zacC49ZB+Hb5tXZqdJwow2RtCWWcStfCPh3xi0Xbp32u9UGNDg/s/RHQDkeXKvdnWe2DeQyTPOI8QlwMcPR2cCVXAnCBuNq6Qs2SuG05AvHAuPWQfh2+bTgXHrIPw7fNpsv1C8KhvVsy+kmuHga8AVLTswiuWRdfaH4x0BwrfVlc6gQeXImtdtfZe1hqjge6FulzNo+taSZozBCYjra4jdl4vH9OQ4JXKlOnQOBcesg/Dt82nAuPWQfh2+bSKXj1BmFIvLTanabdv8AEnhvbLI0cp4csZUCd3iMvD6lu6I2YekGxgLGtrHasccvK9kZXgk1tOySTcO4VpIlia4kjBMYkyY2RGDBdPl0DgXHrIPw7fNpwLj1kH4dvm02X6hOFNtrG+nvdUwvo7U3Mzhe0smIxb2wjBEUnJTIkpC+05HMg6mLZe2yk3EkudbGMNocqC3bYyWiftDYUQLJkKkYKsAQWyK6RwLj1kH4dvm04Fx6yD8O3zaRS/UHClwbI2hFKTE13gX7pHxbuSVBZtaEgssjtqHaMd4gsOg5VA2Lsna+hBcSXvO4tTKOKVI06+OQ4uJCUOVBC6FOO6grofAuPWQfh2+bTgXHrIPw7fNps1OoOFL2LsW6S/ikmF20URvIone5Z9CPJC8evL5dSBIAW1HkmfRXF9qNwLj1kH4dvm04Fx6yD8O3zazbSvZcuZ0q0fqU/wD9hPwx+ZSvXZKLlSlK90KUpQKUpQKUpQKUpQKpu/W6RuyJokikk0hJoZHKJdRq2tfrFGUkRiSrf5mB68rlSiTGeGi3I2S9nY28EgRZI48OE5gHJPX+I4xk+J50bdGxN4t7wgLpc98OwBJUprKA6S2liMkZ5/ZW9pRSom0GbuBWK6nwSACcaWP8QI8B4VLqHtDrF97/ALHrN5xWR8dmk9fP7sXy6dmk9fP7sXy61++sZbZ16qglmtJwoAyWJhcAADqaqW8l3HtGyhhtlZ3W5tFkWe0mRBqbHeDKhdO6c6T06kZrjra8+2l97NJ6+f3Yvl07NJ6+f3Yvl1zTbW7vY7WCCdmdOPNKUWzmmslDgYt2iikMqAE6kPMAhvZViEkv6NsTwZEcz2geOZeK8a9pjDZ4i5yFyQxAZcA8iM1qZt6sLT2aT18/uxfLp2aT18/uxfLrnNxtfaIsled2k4+y72SZZbWMLDLAgKd3QPSDkFXyDp6DnU2y2ztQ3mhUHBA0pFwyBJH2USCUMsGlcy93UZgvIpo1c6fPs4Xjs0nr5/di+XXvZpPXz+7F8uqAdo3ksEDNcXoPaLRrkix4Rty+oyQ6jHho1YJyKkryDM2cDLLtK6jeVdUtvCbi8Yyw2SsXeMxcKMjhMCHBkOrGp9AAbPV8+zheezSevn92L5de9mk9fP7sXy6og2vtUpNK5kR4pLEdnFupVu0JBx1LFS7ANLIcqwKlDzxyHRaxa149jHsyVnhiZjlmjUscdSVBJ5cqk1D2N+7w/dJ+QVMrvhkpSlApSlApSlApSlApSlApSlApSlApSlApSlApSlApSlApSlApSlApSlApSlApSlApSlApSlApSlAqHtDrF97/ALHqZUPaHWL73/Y9Zv8AWf0QzVobbe2yZEZ5oVZljYjWSFE5IQ6sAaWIwGOBnFb6qZZ7grHbzQcdjxra3ty3DA0i214bGrmW19M8sV8+sV9ttzb702bo0nEKqJngGpGDPJGSGCrjLY0seQ6KT4Vl2rt6GC27SNUsbaBEIcMZ2mZURU54OosOecVrU3UdCGinCyR3M88LNDqCi7LM8brrGsZckEFSMDrzzIk3WjNilmJJVEehklBHEWSOQSiXppzrGcYx4VrFBr9tbwxi1f8ASFo8QaWKBoppE4cvGcAHjKxUoBkt5BTkY5mZfbxNDDDJHDHLHNw0iEVwp1vIcBEwulhpGrVkAAE8gKyLsa7Cc712n4iuGNvHwwEBHD4PUKwJyQ4bOCCByr52buqkBtMOzLa8ZgCo+smuSSZcjGkjXKAoGPrPYKuaiGm+ym7NvwH0i57NxBNGTxNOrPB1cTTjqcYHOtxs7bkcsEk7fVxxPMrlmHdFtI8bPnoB9WT9laJtxM3Lz8dQHuRckC1QSgqUOgXGdYU6ACPEFh41Itt1Z0WWI3Wq1leVmi7MuQLiVpGXiasn02HTx6HpSYp6R9bO3xSe4W3Eel8hXDTxh0cwLOcRFg7oodVLAdc8sDNWiq4d1F7VxuI3D7SLvhaBnjiDs2eJnOjRz0Y6+OOVWOsWx6Vh2N+7w/dJ+QVMqHsb93h+6T8gqZX0oYKUpQKUpQKUpQKUpQKUpQKUpQKUpQKUpQKUpQKUpQKUpQKUpQKUpQKUpQKUpQKUpQKUpQKUpQKUpQKh7Q6xfe/7HqZWs29drCqSNqKrIM4681YeJ9tZv9Z/QnUqv/rbb/yze6v/ACp+ttv/ACze6v8Ayr5+yem1gqq73bwXFs5SAQYWyuLtjIjNnsxj7gCsvXiEZ8OvPoZX622/8s3ur/yrHJvNaMctHITpK5Manut1X0uhwOVWtZieYGkk3ruONDHKkZJlt3+paRe5c293Jw8avrGU2+MnutqHcBAr1N95+yCcCzkeQWrIkTkm27a2kLMGYDu+Da01nIwnWtx+sdnkHhPkYweGmRpBA56vAMQPLJr0bx2YDKIn0uSXHDTDlupI1cyfHNb/AMonbq7Ve7tllkVEcs6kI6up4cjJqDIzDnpzjUcHIycZrb1Xk3qtlAASUADAAVQAB4Aaq9/W23/lm91f+VYms58KsFKr/wCttv8Ayze6v/Kn622/8s3ur/yqbJG52N+7w/dJ+QVMqDsJ9VtAR0MMZ/ugqdX0oYKUpQKUpQKUpQKUpQKUpQKUpQKUpQKUpQKUpQKUpQKUpQKUpQf/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data:image/jpeg;base64,/9j/4AAQSkZJRgABAQAAAQABAAD/2wCEAAkGBxAQEhQUEBQPFREUFBoVEhYVEB0YGBAWFBYYFiAVHBYYHSggGhsnHRUXIjEhJSksMC4vGCEzODMsNzQvLisBCgoKDg0OGxAQGywkHCQsNCwwLCwuLywsLiwsNCwsLCwsLCwrLDQsLCwsLywsLCw0LCwsLCwsMiwsLCw0LCwsLP/AABEIAH4BkQMBIgACEQEDEQH/xAAcAAEAAgMBAQEAAAAAAAAAAAAABAYDBQcBAgj/xABDEAACAQMBBQQGBggFBAMAAAABAgMABBESBQYTITEUIkFRMlNhktHTByNxc5SyFRYzNEJSgZEkYpPC0ghygqElVLH/xAAZAQEBAQEBAQAAAAAAAAAAAAAAAQIEAwX/xAAkEQEAAgEEAgICAwAAAAAAAAAAAQIRAxIhUTFBIjIEcRNhgv/aAAwDAQACEQMRAD8A7jSlKBSlKBSlKBSlKBSlKBSlKBSlKBSlKBStLvFtmK1A48scMTKdTu2nHNfRPi2NQAHPJB8Kq030x7FQhEkmk/hHDt2x5YGrGf6UFa+n/fGWAxWVtI8bOvFuGRiraSSFj1DoDhiR7BVh+gnatxcbNLXLu/DndI3dizGMKjc2PMgFmHPoBiuGfSZtxL/aU88fE4Z0KgddLKEjVSCvh3g1fNttjaV1bJY2qzm3jB1RW6MTKzkktIVyWySeR5AAcuVB+m5d+NlLJwmvbTiZ044ynB6YLDkDnzNWGvzPur9DO0rplN0otYM94uQZCP8ALGOh/wC7H9a/SdtCI0VFzhFCjJycKMcz4nlQZaUrWbf21HZxhnDO7sI4Yk5vPI3SNQfH2nkACTyoNnStBZ7Mup+/eysueYt7eQpHF7GlXEkjeZyq/wCXxrc21qkYwiqo8cDr9p8aDNSlKBSlKBSlKBSlKBSlKBSlKBSlKBSlKBSlKBSlKBSlKBSlKBSlKDW2lxPIiP8AUjUobGGONQzjOfbWXVP5w+63xqu7y30tvsviRMUZY4dUgTUYY2aNZJQuDkrGXboenStXb7ahton7FetdqZYItdxLx4rQzsVMjTjBfwzGX5HSO6GFccampPiWsQu2qfzh91vjTVP5w+63xqiT743pVhF2LVFDeyPIYneOfsLxqGjAlGFbWQcs2kg8zjmud8rxHjiY2KtLLagSMjiOKO9iuXClTIC7q1uo1alD68aV61d2r2cL3qn84fdb401T+cPut8ao/wCu07KmDZxkJdu00gbg3PYZhDiL6wadedWdT6QOjdayrvw5WTIhjl7RZRxwyZEnDvUt2bUmoEuvFmAIAH1Z5HBpv1ezhc9U/nD7rfGmqfzh91vjVGG+t3HDHPJHbSJLb3cixxq6sr2ZYjvFmDKyjmMDSeeT0rY7pbRlmvbtZLiCYJb2pHAJ4SGQ3DHCF30sRoyc94BTy5ASb6kRnJwtVrO5dkfTlVVgVzz1lxjB/wCz/wB1LNQbf9vJ91F+aap1dNJmaxMsy0+zrmc3VzHKY9CJE0QRcaVcyjvMfSY8MHwA6Y8Tq7beeWMSGeLVGJbpYnRxqc280iiMxkAL3VChtRyVOcdTZ1t0Ds4A1sFVj4sE1ED+mpv71HfZFuV0tFGVJkJVlyrGfVxMqeR1a2yD/Ma2IVltt2lEE0SpNkhtMutAAgcMG0qSDkjmBgqeowTg3U3ja/BcQiOIJEcmXU2ua2gudOnSOQW4xqz1Xpz5TTu7ZlQhhQgPxOeSxcrwyxcnUTo7nM+j3enKpOztmw266YEVFOnIUcu5GkS/2SNF+xRQS6UpQUH6SNw7babI0mqOXQVWZSTw8FQupCdLJl+fQ+ORg1+f9q7Lvdh3ycQKs8LrLE2NSShTkOM9VOPtHsNfryRAwIIBBGCD0IPhVD+mPdZL3ZsjBcz2qmWJuraVGXTPU5Uf1KrQfmvb+2Jb24kuJ9PFlbU2ldKjAAwB9gFfOyNsXNnIJLWWWKQeKNjPsI6MPYeVQaUH6D+jr6ZY7krBtLRFMeSTjlHIfJh/A3t9E+yuvg1+Ha7N9DP0mNEyWN8+Yj3baVjziJ6RMT1Q9Af4enTGkO+VQbecXe8EqtzXZ9oBEv8ALLcaS0n26CFq/VykTdj3qYNyS/tRjyLqoxz88wEf+QoOrUpSgVrG29bCbgazxQwQ/VvoV2XUIzLp0CQqQQhbVgjlzFbOtDdRXMtyuuL/AA0bq0ZWVe+wX9q6nn3SThB4qGznAUNxHcozsgPfQKWGDy15xz6eBrNVW2vu60tw06qnFWW0MMhOGjjinBmCn+HVEXUgekDg8q1i7r3YRNKwiSIQtMwfB2nNBc20/GYhe6xW3kUas85sdFBIXylU2LduWVppJ40WR0l4BWbvQvLJKQyyaDofQ4GoKcZI5jrtNz9mSWsTRskaJrzEqIikLpUEusQEeosGPcVRgjlnNBtr+cxxSOACURmAJ6lVJx/6rFqn84fdb417tn93m+6f8hqNtm5uYxGbaFZi0yLKDKI+FEc6pQT6RHLu9Tn+leGte1ZjCwkap/OH3W+NNU/nD7rfGqX9KF68TWQWVo0eSQSf/IGzVwIiQGnAOOeCBjmeVabZm9U8aRycbi4tRGWkkzEHO0OzG4ZlOJEUc+Jka1XJK55ecW1JjOV4dN1T+cPut8aap/OH3W+NU1d7Z2YQh7JX7RNCbpkY2zcCKOXknFB1HWy6eIccKQ88YrS7x77XE9jK8bRWh/R0Vzh2YSytcl1HAcOukKYx3tLatYHd60i2r2cOmap/OH3W+NNU/nD7rfGtHvXt2S1eJI2tY+Ik0hkuSREOAqtwsqRhmDE554CMdLYxWuud7pVnKjswVLi2gMJ1GaftSxnjRksMIutuRQ5ET81wcSL6s+zELbqn84fdb401T+cPut8a5ou8txbfXFpZtEW0Tw2lJVim04oUZsnAVEY8zjSoPMCtnFvpdFEDizhcyXCtNMymAi1RHweFM4R21MMcRtPCc4bGKu7V7OF41T+cPut8aap/OH3W+NUefeC5PbC7wlYrqwjiRNaFFuDbMza1dWYfXHqBnHMYOisd1v1cpHLIBan6q8eOIK3EtWsiQOP3+8GIGcBNJYDnnNN2r2cL5qn84fdb401T+cPut8a1GxNqXD3M8E/BJjihmRo1Ze7PxBoYMzZKmI94EZBHIVv6xOtqR7MQj6p/OH3W+NNU/nD7rfGpFKn89+zCPqn84fdb401T+cPut8akUp/Pfswp365z+qi/1D8KVW6V0b7I6JZ3KRW0TSMqKI4xljgZYKoH2kkADxJqWsEYUqFQJzyoUYwevLpVd2/sdr3Z0cSLC7f4ZwsvoMIpIpGUnS2MqrL0PpeVaq+3JkkiutKwLLPeiflj623HCPAZmjYAEoe6VZeQyOZxzRET7aXfgR4A0pjTpHdHonHdHs6cqgXFjaXRUnQxt5sjSRhZI0dNDY6gLKw0npmqTtTca7ktooU7OSkMoj1Sc7aZ5OIjLLwdWlRgAII8FRyIwFnWm5TcVTLDaGEbQuLqQcm4sc8MqqGQpgsrSKMEkYGc+FXbEe0XcwRkAFUIXBUaRhMDkQPDA6V5JBGx1MqFsciVBOAc9T7edc4i+j66S3jiiMEb9hEFwUYjtEyTwyDUdB1KY45I9TA6RJjSRkVsdm7kEND2hIHhRLsGJiHVDcNAUVVEaJjETEgKAC3IHrU217FzhaEuUTh64gCVAGYhJnHIdM4NZYbdE9BUX/tUDxJ8PtP96qe4+7U1m7tOsDO9tbI0qtl2eCIRuCSoJUkA5z4dKuNZtxPCo1v+3k+6i/NNWee9ijOHkjU4zhnAOPPBPsrBb/t5PuovzTVOru0vpDMof6Vt/XQf6q/Gn6Vt/XQf6q/GplK9EQ/0rb+ug/1V+NP0rb+ug/1V+NTKUGrst4rOad7eKeFp48Fow3ewVDZA/iGGHMZx0raVFh2fCkjypHGJZMcRwo1SaQFGW6kAAcqlUCuc7z7qbW2q8ha9Nla5KwwRoWaVBy1zMrrzbrpyQBjlnNdGpQfjDeTYsthdS202DJE2kkdGBAYMPYVIP9akbv7r3F6rujQRQRkCSa4mEUSs3RNbdWPkKtf0+WTR7WdyO7NDG6nzwOGf/aVotstp2Ts9V5K811JIB/E6mJAx8yFwP60Ff2lYvbyNG5jLLjnHIrowIyGV1JDAgg5FRqUoP1H9C+9bbQsAspzcWxEUhPV1x3HPtIyCfEqTWi+nL/D3Gy70cjDcaWP+UMkmCfLCv/c1WP8AptmYXd0gzpa3DH7VkAH52q0f9Rves7WMc3e67o8TiNx/+sP70HW6V4vSvaBSsM6yHHDZF89UZbP2YdcVh4dx6yD8O3zaCZSofDuPWQfh2+bTh3HrIPw7fNoJlKh8O49ZB+Hb5tau4t9p9riZJrXsgQ8dTA2p21ctPeJBxnmWx7DQbTbP7vN90/5DWesG2f3eb7p/yGo22NkpdCMO0yiOZJl4chQlozkKxHVTnmK5fyPMNQj7w7XtLbh9qBJkLCIC2eYkqNRwsaMRy59PCvNj7YsrrHZ2RwYEkGIyBwZS6qOYHLMbgr1BXmBUbefYDXk1odTrFC8jSmOd4pMPEUGlo8HqRnmOWfsrTX25jqXW1WAW5htYljchiywTTyOMyI6hjxQQzBueehww8YiuPPIujW8ZUIVj0eC6Rp93pXs0Eb+mqNjONQBwDyPXzrnS7i3SxwALbmSHirGZJeLFCjXDSxhY5ISe6rL3kaNvqlGcYxNt9xBx0kmitHHbruecsoYywXAlMcZyvewzoSp5ArnnV2x2L1JGrYDBTzyMgHmPHn41ikaPiqCpMhVircIkKFIBHExhT3uhIJ54zg456Ny7/Ta6jbtJbxWoWTiYdGt5dUo18Mu4ZO6o1KvM5GedWLezd6S7lDKFMfZJ4WUymMs0zwMo1BGwpETA5B64IIJqbYz5VY1hjHMKg68wo/iOT/c9aixXFu0j2406oVjd00YCCQvoIyNPWNunTHhVQi3RuBHEskVjNHHLKxtmCpHIskaqrvw4eGZA6seUYGH8xzwRblXix6Ha3m+pso5NfPii14+sAyIwXnKmGKk4U+icMLtjtF3uZ7dWfVpaRYxK6qmuQopOG0KCzc1OAAckcqkCGM5OlcuO/lRlxj+LPM/1rnOz9w7qOK4RltS8uzpbSN+ISYi01yyKCUzw+HNCvhjhAYwBW0XdKftHE02+rtAm7RrPGEIhEfZMaPQ1D+bGDnGaTWvYuqoucgLnABIHMgdBny5n+9a7ae8Vrba+K5HDaNXCxu5DTnCIFRSSx8hz5jzFaPdXdR7N7RgsK8OwNvdFDgzTAwlWPIawNMuCeY1e2o19u5NO13FhlD7StrsPrKFoFWAMEdeYdTBIBggg4PLNSK1z5VvrPe2xmCFJfTkkiGqN0KyQIZHRwygxlUUnvY5Y9lStm7ct7jh8Jm+ujaWING6GSNGClwrqDjLL9oYEcjmqztf6PoJezxIHFsJppbsm4fizGaFo8mQks5J0g5PojHPpUy2sbo3FgJ+89tHcGWVR3ZFIWJNXTDuCHKjkCjeym2uOEWylKV5q5VSlK6mXSodmMiqqzz6VAUco+gGPV199hf18/uxfLqbSujZXpMoXYX9fP7sXy6dhf18/uxfLqbSmyvRlC7C/r5/di+XTsL+vn92L5dTaU2V6MoXYX9fP7sXy6dhf18/uxfLqbSmyvRlGtbTQWYu7swAJbTyC6iB3VA/iNSaUrURgKUpQKUpQKw3d1HEjSSuiRoMszsFVQPEk8gKqm8O/sMLtBaIbu7HpJG2I4OvOaY91Oh5cz4Y51Sr2J7qRG2pNHPIxJhtx3LaIquo6Ym5ykAE6n8PCt1pNnPr/AJWno/aeeo8r7L9IWyxBx1uUdC5jRUBaSSRTjQsWNRPMeGMMDnBBqJBvHd7UUfotOFbHIa8uE8uREMHV2BBBZ8KCD6Vc83e2PFti+jliS5SDhul9LEFRcxkaIhP/ABZxhuGfRK8/Lrt5s97SxeHZccSSRxMLaPkFDnJ8eWcknJ6nrWZiIeunabViZjH9KZvr9FEV3atwXle/B4gnnkLPcHGDGxPJUPgFACnHLrXGb2xlXZkkMyOk9jffWIwwY0uosf21wD3x5iru+7u+ZbUZp85zyvUA90NjHsxX1tDdreu5hlhuY7aZZUCMztBxFVXDjEikNyZQeeRUbcXpVt2z9Gu2LRQ0lpKynxhxLp+0RkkD2kYqPuxcbLtn4l/HeTyIeVuESOLUPB3LFmGfDSOnPI5UHY/+nzdl7e2ku5QQ11gRAjnwkz3v/InP2KD41rt4L1dubftbaA67WxJklYHKsUZWc+1dSxx/aTWrut7tvbeHA2dbNbWrjSzJkDT6JDXDAKF/yoATgjn0rqP0cbjw7IgKgh7iTBnlxjUR0RfJBk488k/YFupSlApSlApSlApSlBD2z+7zfdP+Q1G2ztZLURl1mYSTJCOHGXKtIcBmA6KMcz9lSds/u833T/kNZq5fyPMNQr++G0bqBYuzAYZiJX7O1w0KBSQwgjZXcFtKkjOM5xWttN/Iwtusq8WWSKOSVrbLRqJZDEGUSaZCMqxK6cqFOefXb702FhIiSX7JGsROiVrkwGMuNJAlV1I1cgRnnivId19nkRNHEoSNFEYjkZUdFYyKGVG0yqGJYaw2CSfGvGJrjmBhsd7FleJeDMqzXEtvG5KYZ7cTFzgMSF+oYcx4jlWum+kOFRIwt7lkhieaVgY+4kdzNbHkzgkloGIA8PI8q3ku7do8ax6GCpK8yFJ5EeOWRnZ2WVGDqSZHyAcYYjpUOHdbZmJYFRTqhEU6docsIpJZZgG7+pdTySkN1PMZwMBmnQlW+3hIl0SkkclrkSK2liDwVmBBVird118euR7a1+zt84pJIoirh5I0bU7Rx6tcKy6ljZ9TqNQB0asEkc8E1uLaztX7QY9DdocrclZCdToggKnB7rBUCkDGCPOsCbtWgaJtMn1IURKbiQxqY00K3CL6C4XlqIJ8c5qfH2rRbS35/wALLLDFJG5snvLUyhSs0aFRqIRyV9OM6Tg4ceIIGfbm/UdqZU4UjvHHMyYZdDvbwtOY2Zc8MlEYgHngdK2Ee59gqSIIm0SRGFlaeRgkTHJij1OeEmcd1NI5DyFe3G6FhIzO8RJcyMRxpNGqaN4pCIw2lS6yPqwBqJyefOtZonKFLvbwnCyRyGRoLZliQLlpbuWSJVEhfHVOecAAZyTyr7G+SswjS2uWmxPrjDRgxtamMMCxfSc8VCCCevPHPE6XdizYYZHP1ccWozyFwsDtJGRJq1BlZiQ4Or21ls93rWIqyIdSLIoYyuzETlWcszMS7MY1JZsnl1qZp0qVsq/S5hinjzw5Y1kTIwdLgMMjwODUuo2z7KO3ijhiGmOJAka5J0qowBkkk8h41IrEj2leZpUHtK8zXtByqlKV1MutUpSupClKUClKUClKUClKUClK57trfy5tLyZHhje2jmigVI89pkeaISLIoJ0MpORjl6JOfCiTMR5Qd/Nt31ltFpY5nEUdlx44D+xuhFIRNGeWRJpKMGHQezIry8vdobUH1rGzszg8GKX66VfDjXA5RqR/AnPBIJqv7c2hf7YnQwRI8lsxKQRaWihVsLJHc3bd0u6ak4cfnz6U3ciuLprW0FyYrKQSJE6L/iYzCoY2jg8oZVXUNYBJEeeWa3GPbytNp4ifLNcbSitz2LZsBedHUG3WIjiodLGRWGdOA37SQ9c5Fb7Yf0avN39rOXTiGWOzRy0cRYk4ebAeXGcY5KOY5irzsDd+1sU0WsaoCcu3V5W/mdz3mPtJraVJvM8FdCkW3Y57Yra2SJFSJUSNRhFRQqoB4BRyArLSlZexSlKBXw8KtzIUnwyM4r7pQKUpQKUpQKUpQKUpQKUpQQ9s/u833T/kNRdtWU0wjEM7wFJkkcqgbiop70RDdA3n4Y8elT76DiRugONaMucZxqBGcePWsHAuPWQfh2+bXhq0taYmFhXt7bOXtNncLbNdRQiZZIlKakaUJpmVZWCsRoZeoIEhPnWkvknjktYIFNp21Wjktopxm0VZ+M066CAjGIzKzoMB2QZOFNXzgXHrIPw7fNr57LPnOu3zjGeztnHlni15xp3j0uVE2fsa6giSMx7Q4Au7trhYrxxLIJJGaF1k4wbRg94BgSxywPeJx7K2RtZZ45rjiEcGyW8RGAe5dOODiVWGBG0iM4HJwCMkZDdB4Fx6yD8O3zacC49ZB+Hb5tXZqdJwow2RtCWWcStfCPh3xi0Xbp32u9UGNDg/s/RHQDkeXKvdnWe2DeQyTPOI8QlwMcPR2cCVXAnCBuNq6Qs2SuG05AvHAuPWQfh2+bTgXHrIPw7fNpsv1C8KhvVsy+kmuHga8AVLTswiuWRdfaH4x0BwrfVlc6gQeXImtdtfZe1hqjge6FulzNo+taSZozBCYjra4jdl4vH9OQ4JXKlOnQOBcesg/Dt82nAuPWQfh2+bSKXj1BmFIvLTanabdv8AEnhvbLI0cp4csZUCd3iMvD6lu6I2YekGxgLGtrHasccvK9kZXgk1tOySTcO4VpIlia4kjBMYkyY2RGDBdPl0DgXHrIPw7fNpwLj1kH4dvm02X6hOFNtrG+nvdUwvo7U3Mzhe0smIxb2wjBEUnJTIkpC+05HMg6mLZe2yk3EkudbGMNocqC3bYyWiftDYUQLJkKkYKsAQWyK6RwLj1kH4dvm04Fx6yD8O3zaRS/UHClwbI2hFKTE13gX7pHxbuSVBZtaEgssjtqHaMd4gsOg5VA2Lsna+hBcSXvO4tTKOKVI06+OQ4uJCUOVBC6FOO6grofAuPWQfh2+bTgXHrIPw7fNps1OoOFL2LsW6S/ikmF20URvIone5Z9CPJC8evL5dSBIAW1HkmfRXF9qNwLj1kH4dvm04Fx6yD8O3zazbSvZcuZ0q0fqU/wD9hPwx+ZSvXZKLlSlK90KUpQKUpQKUpQKUpQKpu/W6RuyJokikk0hJoZHKJdRq2tfrFGUkRiSrf5mB68rlSiTGeGi3I2S9nY28EgRZI48OE5gHJPX+I4xk+J50bdGxN4t7wgLpc98OwBJUprKA6S2liMkZ5/ZW9pRSom0GbuBWK6nwSACcaWP8QI8B4VLqHtDrF97/ALHrN5xWR8dmk9fP7sXy6dmk9fP7sXy61++sZbZ16qglmtJwoAyWJhcAADqaqW8l3HtGyhhtlZ3W5tFkWe0mRBqbHeDKhdO6c6T06kZrjra8+2l97NJ6+f3Yvl07NJ6+f3Yvl1zTbW7vY7WCCdmdOPNKUWzmmslDgYt2iikMqAE6kPMAhvZViEkv6NsTwZEcz2geOZeK8a9pjDZ4i5yFyQxAZcA8iM1qZt6sLT2aT18/uxfLp2aT18/uxfLrnNxtfaIsled2k4+y72SZZbWMLDLAgKd3QPSDkFXyDp6DnU2y2ztQ3mhUHBA0pFwyBJH2USCUMsGlcy93UZgvIpo1c6fPs4Xjs0nr5/di+XXvZpPXz+7F8uqAdo3ksEDNcXoPaLRrkix4Rty+oyQ6jHho1YJyKkryDM2cDLLtK6jeVdUtvCbi8Yyw2SsXeMxcKMjhMCHBkOrGp9AAbPV8+zheezSevn92L5de9mk9fP7sXy6og2vtUpNK5kR4pLEdnFupVu0JBx1LFS7ANLIcqwKlDzxyHRaxa149jHsyVnhiZjlmjUscdSVBJ5cqk1D2N+7w/dJ+QVMrvhkpSlApSlApSlApSlApSlApSlApSlApSlApSlApSlApSlApSlApSlApSlApSlApSlApSlApSlApSlAqHtDrF97/ALHqZUPaHWL73/Y9Zv8AWf0QzVobbe2yZEZ5oVZljYjWSFE5IQ6sAaWIwGOBnFb6qZZ7grHbzQcdjxra3ty3DA0i214bGrmW19M8sV8+sV9ttzb702bo0nEKqJngGpGDPJGSGCrjLY0seQ6KT4Vl2rt6GC27SNUsbaBEIcMZ2mZURU54OosOecVrU3UdCGinCyR3M88LNDqCi7LM8brrGsZckEFSMDrzzIk3WjNilmJJVEehklBHEWSOQSiXppzrGcYx4VrFBr9tbwxi1f8ASFo8QaWKBoppE4cvGcAHjKxUoBkt5BTkY5mZfbxNDDDJHDHLHNw0iEVwp1vIcBEwulhpGrVkAAE8gKyLsa7Cc712n4iuGNvHwwEBHD4PUKwJyQ4bOCCByr52buqkBtMOzLa8ZgCo+smuSSZcjGkjXKAoGPrPYKuaiGm+ym7NvwH0i57NxBNGTxNOrPB1cTTjqcYHOtxs7bkcsEk7fVxxPMrlmHdFtI8bPnoB9WT9laJtxM3Lz8dQHuRckC1QSgqUOgXGdYU6ACPEFh41Itt1Z0WWI3Wq1leVmi7MuQLiVpGXiasn02HTx6HpSYp6R9bO3xSe4W3Eel8hXDTxh0cwLOcRFg7oodVLAdc8sDNWiq4d1F7VxuI3D7SLvhaBnjiDs2eJnOjRz0Y6+OOVWOsWx6Vh2N+7w/dJ+QVMqHsb93h+6T8gqZX0oYKUpQKUpQKUpQKUpQKUpQKUpQKUpQKUpQKUpQKUpQKUpQKUpQKUpQKUpQKUpQKUpQKUpQKUpQKUpQKh7Q6xfe/7HqZWs29drCqSNqKrIM4681YeJ9tZv9Z/QnUqv/rbb/yze6v/ACp+ttv/ACze6v8Ayr5+yem1gqq73bwXFs5SAQYWyuLtjIjNnsxj7gCsvXiEZ8OvPoZX622/8s3ur/yrHJvNaMctHITpK5Manut1X0uhwOVWtZieYGkk3ruONDHKkZJlt3+paRe5c293Jw8avrGU2+MnutqHcBAr1N95+yCcCzkeQWrIkTkm27a2kLMGYDu+Da01nIwnWtx+sdnkHhPkYweGmRpBA56vAMQPLJr0bx2YDKIn0uSXHDTDlupI1cyfHNb/AMonbq7Ve7tllkVEcs6kI6up4cjJqDIzDnpzjUcHIycZrb1Xk3qtlAASUADAAVQAB4Aaq9/W23/lm91f+VYms58KsFKr/wCttv8Ayze6v/Kn622/8s3ur/yqbJG52N+7w/dJ+QVMqDsJ9VtAR0MMZ/ugqdX0oYKUpQKUpQKUpQKUpQKUpQKUpQKUpQKUpQKUpQKUpQKUpQKUpQf/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0"/>
            <a:ext cx="4191000" cy="237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825" y="5436099"/>
            <a:ext cx="1100746" cy="70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5638800"/>
            <a:ext cx="533400" cy="369332"/>
          </a:xfrm>
          <a:prstGeom prst="rect">
            <a:avLst/>
          </a:prstGeom>
          <a:noFill/>
        </p:spPr>
        <p:txBody>
          <a:bodyPr wrap="square" rtlCol="0">
            <a:spAutoFit/>
          </a:bodyPr>
          <a:lstStyle/>
          <a:p>
            <a:r>
              <a:rPr lang="en-US" dirty="0">
                <a:solidFill>
                  <a:prstClr val="black"/>
                </a:solidFill>
              </a:rPr>
              <a:t>Au</a:t>
            </a:r>
          </a:p>
        </p:txBody>
      </p:sp>
    </p:spTree>
    <p:extLst>
      <p:ext uri="{BB962C8B-B14F-4D97-AF65-F5344CB8AC3E}">
        <p14:creationId xmlns:p14="http://schemas.microsoft.com/office/powerpoint/2010/main" val="489413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152400"/>
            <a:ext cx="8915400" cy="1143000"/>
          </a:xfrm>
        </p:spPr>
        <p:txBody>
          <a:bodyPr>
            <a:normAutofit fontScale="90000"/>
          </a:bodyPr>
          <a:lstStyle/>
          <a:p>
            <a:r>
              <a:rPr lang="en-US" dirty="0" smtClean="0"/>
              <a:t>Undergraduate/Graduate Research with Dr. Sharma</a:t>
            </a:r>
            <a:endParaRPr lang="en-US" dirty="0"/>
          </a:p>
        </p:txBody>
      </p:sp>
      <p:sp>
        <p:nvSpPr>
          <p:cNvPr id="3" name="Content Placeholder 2"/>
          <p:cNvSpPr>
            <a:spLocks noGrp="1"/>
          </p:cNvSpPr>
          <p:nvPr>
            <p:ph sz="half" idx="4294967295"/>
          </p:nvPr>
        </p:nvSpPr>
        <p:spPr>
          <a:xfrm>
            <a:off x="1524000" y="1295400"/>
            <a:ext cx="9067800" cy="6248400"/>
          </a:xfrm>
        </p:spPr>
        <p:txBody>
          <a:bodyPr>
            <a:normAutofit fontScale="55000" lnSpcReduction="20000"/>
          </a:bodyPr>
          <a:lstStyle/>
          <a:p>
            <a:r>
              <a:rPr lang="en-US" sz="4400" dirty="0">
                <a:latin typeface="Arial" pitchFamily="34" charset="0"/>
                <a:cs typeface="Arial" pitchFamily="34" charset="0"/>
              </a:rPr>
              <a:t>Pranav, Chandra:  Completed his MS thesis  “Efficacy of coconut oil on ulcerative colitis in mice” (2013)</a:t>
            </a:r>
          </a:p>
          <a:p>
            <a:r>
              <a:rPr lang="en-US" sz="4400" dirty="0">
                <a:latin typeface="Arial" pitchFamily="34" charset="0"/>
                <a:cs typeface="Arial" pitchFamily="34" charset="0"/>
              </a:rPr>
              <a:t>Justin Pile completed his Honors Thesis “ Interventional effect of plumbagin on ulcerative colitis in mice model” - Published in J of Natural Products, 76, 1001-6, 2013</a:t>
            </a:r>
          </a:p>
          <a:p>
            <a:r>
              <a:rPr lang="en-US" sz="4400" dirty="0">
                <a:latin typeface="Arial" pitchFamily="34" charset="0"/>
                <a:cs typeface="Arial" pitchFamily="34" charset="0"/>
              </a:rPr>
              <a:t>Cyrus Sadrinia (Honors college junior): working on “Does exposure of TiO</a:t>
            </a:r>
            <a:r>
              <a:rPr lang="en-US" sz="4400" baseline="-25000" dirty="0">
                <a:latin typeface="Arial" pitchFamily="34" charset="0"/>
                <a:cs typeface="Arial" pitchFamily="34" charset="0"/>
              </a:rPr>
              <a:t>2</a:t>
            </a:r>
            <a:r>
              <a:rPr lang="en-US" sz="4400" dirty="0">
                <a:latin typeface="Arial" pitchFamily="34" charset="0"/>
                <a:cs typeface="Arial" pitchFamily="34" charset="0"/>
              </a:rPr>
              <a:t> nanoparticles induce inflammatory cytokines and toxicity in mice?” </a:t>
            </a:r>
          </a:p>
          <a:p>
            <a:r>
              <a:rPr lang="en-US" sz="4400" dirty="0">
                <a:latin typeface="Arial" pitchFamily="34" charset="0"/>
                <a:cs typeface="Arial" pitchFamily="34" charset="0"/>
              </a:rPr>
              <a:t>Paul Fleischmann (Honors Thesis): working on “</a:t>
            </a:r>
            <a:r>
              <a:rPr lang="en-US" sz="4400" dirty="0">
                <a:solidFill>
                  <a:srgbClr val="000000"/>
                </a:solidFill>
                <a:latin typeface="Arial" panose="020B0604020202020204" pitchFamily="34" charset="0"/>
                <a:ea typeface="Arial Unicode MS"/>
                <a:cs typeface="Arial" panose="020B0604020202020204" pitchFamily="34" charset="0"/>
              </a:rPr>
              <a:t>Assessing phytotoxicity in selected food crops exposed to TiO</a:t>
            </a:r>
            <a:r>
              <a:rPr lang="en-US" sz="4400" baseline="-25000" dirty="0">
                <a:solidFill>
                  <a:srgbClr val="000000"/>
                </a:solidFill>
                <a:latin typeface="Arial" panose="020B0604020202020204" pitchFamily="34" charset="0"/>
                <a:ea typeface="Arial Unicode MS"/>
                <a:cs typeface="Arial" panose="020B0604020202020204" pitchFamily="34" charset="0"/>
              </a:rPr>
              <a:t>2 </a:t>
            </a:r>
            <a:r>
              <a:rPr lang="en-US" sz="4400" dirty="0">
                <a:solidFill>
                  <a:srgbClr val="000000"/>
                </a:solidFill>
                <a:latin typeface="Arial" panose="020B0604020202020204" pitchFamily="34" charset="0"/>
                <a:ea typeface="Arial Unicode MS"/>
                <a:cs typeface="Arial" panose="020B0604020202020204" pitchFamily="34" charset="0"/>
              </a:rPr>
              <a:t>nanoparticles</a:t>
            </a:r>
            <a:r>
              <a:rPr lang="en-US" sz="4400" dirty="0">
                <a:solidFill>
                  <a:prstClr val="black"/>
                </a:solidFill>
                <a:latin typeface="Arial" pitchFamily="34" charset="0"/>
                <a:cs typeface="Arial" pitchFamily="34" charset="0"/>
              </a:rPr>
              <a:t>”</a:t>
            </a:r>
          </a:p>
          <a:p>
            <a:pPr lvl="0">
              <a:buClr>
                <a:srgbClr val="C00000"/>
              </a:buClr>
            </a:pPr>
            <a:r>
              <a:rPr lang="en-US" sz="4200" dirty="0">
                <a:solidFill>
                  <a:prstClr val="black"/>
                </a:solidFill>
                <a:latin typeface="Arial" pitchFamily="34" charset="0"/>
                <a:cs typeface="Arial" pitchFamily="34" charset="0"/>
              </a:rPr>
              <a:t>Ronald Strecker (Honors) presented “Inflammatory responses in mice exposed to nanotitania” in Annual Meeting of American Association of Immunologists, Hawaii, May 2013</a:t>
            </a:r>
          </a:p>
          <a:p>
            <a:endParaRPr lang="en-US" sz="4200" dirty="0">
              <a:latin typeface="Arial" pitchFamily="34" charset="0"/>
              <a:cs typeface="Arial" pitchFamily="34" charset="0"/>
            </a:endParaRPr>
          </a:p>
          <a:p>
            <a:pPr>
              <a:buNone/>
            </a:pPr>
            <a:r>
              <a:rPr lang="en-US" sz="3800" dirty="0">
                <a:latin typeface="Arial" pitchFamily="34" charset="0"/>
                <a:cs typeface="Arial" pitchFamily="34" charset="0"/>
              </a:rPr>
              <a:t>         </a:t>
            </a:r>
          </a:p>
          <a:p>
            <a:pPr>
              <a:buNone/>
            </a:pPr>
            <a:r>
              <a:rPr lang="en-US" sz="2400" dirty="0">
                <a:latin typeface="Arial" pitchFamily="34" charset="0"/>
                <a:cs typeface="Arial" pitchFamily="34" charset="0"/>
              </a:rPr>
              <a:t>     </a:t>
            </a:r>
          </a:p>
          <a:p>
            <a:pPr>
              <a:buNone/>
            </a:pPr>
            <a:endParaRPr lang="en-US" dirty="0"/>
          </a:p>
        </p:txBody>
      </p:sp>
    </p:spTree>
    <p:extLst>
      <p:ext uri="{BB962C8B-B14F-4D97-AF65-F5344CB8AC3E}">
        <p14:creationId xmlns:p14="http://schemas.microsoft.com/office/powerpoint/2010/main" val="121607300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152400"/>
            <a:ext cx="8153400" cy="1143000"/>
          </a:xfrm>
        </p:spPr>
        <p:txBody>
          <a:bodyPr>
            <a:normAutofit fontScale="90000"/>
          </a:bodyPr>
          <a:lstStyle/>
          <a:p>
            <a:r>
              <a:rPr lang="en-US" sz="3600" dirty="0"/>
              <a:t>Graduate non-thesis research with Dr. Sharma</a:t>
            </a:r>
          </a:p>
        </p:txBody>
      </p:sp>
      <p:sp>
        <p:nvSpPr>
          <p:cNvPr id="3" name="Content Placeholder 2"/>
          <p:cNvSpPr>
            <a:spLocks noGrp="1"/>
          </p:cNvSpPr>
          <p:nvPr>
            <p:ph sz="half" idx="4294967295"/>
          </p:nvPr>
        </p:nvSpPr>
        <p:spPr>
          <a:xfrm>
            <a:off x="1752600" y="1371600"/>
            <a:ext cx="8610600" cy="4572000"/>
          </a:xfrm>
        </p:spPr>
        <p:txBody>
          <a:bodyPr>
            <a:noAutofit/>
          </a:bodyPr>
          <a:lstStyle/>
          <a:p>
            <a:pPr lvl="0">
              <a:buClr>
                <a:srgbClr val="C00000"/>
              </a:buClr>
            </a:pPr>
            <a:r>
              <a:rPr lang="en-US" sz="2400" dirty="0">
                <a:solidFill>
                  <a:prstClr val="black"/>
                </a:solidFill>
                <a:latin typeface="Arial" panose="020B0604020202020204" pitchFamily="34" charset="0"/>
                <a:cs typeface="Arial" panose="020B0604020202020204" pitchFamily="34" charset="0"/>
              </a:rPr>
              <a:t>Charity A. Jackson </a:t>
            </a:r>
          </a:p>
          <a:p>
            <a:pPr marL="109728" indent="0">
              <a:buClr>
                <a:srgbClr val="C00000"/>
              </a:buClr>
              <a:buNone/>
            </a:pPr>
            <a:r>
              <a:rPr lang="en-US" sz="2400" b="1" dirty="0">
                <a:solidFill>
                  <a:prstClr val="black"/>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Nanosilver in the Prevention and Treatment of Influenza</a:t>
            </a:r>
          </a:p>
          <a:p>
            <a:pPr marL="109728" indent="0">
              <a:buClr>
                <a:srgbClr val="C00000"/>
              </a:buClr>
              <a:buNone/>
            </a:pPr>
            <a:endParaRPr lang="en-US" sz="2400" b="1" dirty="0">
              <a:latin typeface="Arial" panose="020B0604020202020204" pitchFamily="34" charset="0"/>
              <a:cs typeface="Arial" panose="020B0604020202020204" pitchFamily="34" charset="0"/>
            </a:endParaRPr>
          </a:p>
          <a:p>
            <a:pPr>
              <a:buClr>
                <a:srgbClr val="C00000"/>
              </a:buClr>
            </a:pPr>
            <a:r>
              <a:rPr lang="en-US" sz="2400" dirty="0">
                <a:latin typeface="Arial" panose="020B0604020202020204" pitchFamily="34" charset="0"/>
                <a:cs typeface="Arial" panose="020B0604020202020204" pitchFamily="34" charset="0"/>
              </a:rPr>
              <a:t>Mary Beth Ping</a:t>
            </a:r>
          </a:p>
          <a:p>
            <a:pPr marL="109728" indent="0">
              <a:buClr>
                <a:srgbClr val="C00000"/>
              </a:buClr>
              <a:buNone/>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Food and Phytochemicals in Inflammatory Bowel Disease </a:t>
            </a:r>
          </a:p>
          <a:p>
            <a:pPr marL="109728" indent="0">
              <a:buClr>
                <a:srgbClr val="C00000"/>
              </a:buClr>
              <a:buNone/>
            </a:pPr>
            <a:endParaRPr lang="en-US" sz="2400" dirty="0">
              <a:latin typeface="Arial" panose="020B0604020202020204" pitchFamily="34" charset="0"/>
              <a:cs typeface="Arial" panose="020B0604020202020204" pitchFamily="34" charset="0"/>
            </a:endParaRPr>
          </a:p>
          <a:p>
            <a:pPr>
              <a:buClr>
                <a:srgbClr val="C00000"/>
              </a:buClr>
            </a:pPr>
            <a:r>
              <a:rPr lang="en-US" sz="2400" dirty="0">
                <a:latin typeface="Arial" panose="020B0604020202020204" pitchFamily="34" charset="0"/>
                <a:cs typeface="Arial" panose="020B0604020202020204" pitchFamily="34" charset="0"/>
              </a:rPr>
              <a:t>Justin Pile (completed)</a:t>
            </a:r>
          </a:p>
          <a:p>
            <a:pPr marL="109728" indent="0">
              <a:buClr>
                <a:srgbClr val="C00000"/>
              </a:buClr>
              <a:buNone/>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Inflammatory Colitis: Conventional &amp; Plant therapeutics</a:t>
            </a:r>
          </a:p>
        </p:txBody>
      </p:sp>
    </p:spTree>
    <p:extLst>
      <p:ext uri="{BB962C8B-B14F-4D97-AF65-F5344CB8AC3E}">
        <p14:creationId xmlns:p14="http://schemas.microsoft.com/office/powerpoint/2010/main" val="6123706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sz="half" idx="1"/>
          </p:nvPr>
        </p:nvSpPr>
        <p:spPr/>
        <p:txBody>
          <a:bodyPr>
            <a:normAutofit fontScale="92500" lnSpcReduction="20000"/>
          </a:bodyPr>
          <a:lstStyle/>
          <a:p>
            <a:pPr marL="0" indent="0" algn="ctr">
              <a:buNone/>
            </a:pPr>
            <a:endParaRPr lang="en-US" dirty="0" smtClean="0">
              <a:solidFill>
                <a:schemeClr val="bg1"/>
              </a:solidFill>
            </a:endParaRPr>
          </a:p>
          <a:p>
            <a:pPr marL="0" indent="0" algn="ctr">
              <a:buNone/>
            </a:pPr>
            <a:endParaRPr lang="en-US" dirty="0">
              <a:solidFill>
                <a:schemeClr val="bg1"/>
              </a:solidFill>
            </a:endParaRPr>
          </a:p>
          <a:p>
            <a:pPr marL="0" indent="0" algn="ctr">
              <a:buNone/>
            </a:pPr>
            <a:endParaRPr lang="en-US" dirty="0" smtClean="0">
              <a:solidFill>
                <a:schemeClr val="bg1"/>
              </a:solidFill>
            </a:endParaRPr>
          </a:p>
          <a:p>
            <a:pPr marL="0" indent="0" algn="ctr">
              <a:buNone/>
            </a:pPr>
            <a:endParaRPr lang="en-US" dirty="0">
              <a:solidFill>
                <a:schemeClr val="bg1"/>
              </a:solidFill>
            </a:endParaRPr>
          </a:p>
          <a:p>
            <a:pPr marL="0" indent="0" algn="ctr">
              <a:buNone/>
            </a:pPr>
            <a:endParaRPr lang="en-US" dirty="0" smtClean="0">
              <a:solidFill>
                <a:schemeClr val="bg1"/>
              </a:solidFill>
            </a:endParaRPr>
          </a:p>
          <a:p>
            <a:pPr marL="0" indent="0" algn="ctr">
              <a:lnSpc>
                <a:spcPct val="80000"/>
              </a:lnSpc>
              <a:buNone/>
            </a:pPr>
            <a:r>
              <a:rPr lang="en-US" b="1" u="sng" dirty="0"/>
              <a:t>Bio</a:t>
            </a:r>
          </a:p>
          <a:p>
            <a:r>
              <a:rPr lang="en-US" dirty="0"/>
              <a:t>Ph.D. 2001 Marine Science, The University of Texas at Austin</a:t>
            </a:r>
          </a:p>
          <a:p>
            <a:r>
              <a:rPr lang="en-US" dirty="0"/>
              <a:t>B.S., M.S. 1994, 1996 Zoology, Brigham Young University</a:t>
            </a:r>
          </a:p>
          <a:p>
            <a:pPr marL="0" indent="0" algn="ctr">
              <a:buNone/>
            </a:pPr>
            <a:endParaRPr lang="en-US" dirty="0" smtClean="0">
              <a:solidFill>
                <a:schemeClr val="bg1"/>
              </a:solidFill>
            </a:endParaRPr>
          </a:p>
        </p:txBody>
      </p:sp>
      <p:sp>
        <p:nvSpPr>
          <p:cNvPr id="3075" name="Text Placeholder 3"/>
          <p:cNvSpPr>
            <a:spLocks noGrp="1"/>
          </p:cNvSpPr>
          <p:nvPr>
            <p:ph sz="half" idx="2"/>
          </p:nvPr>
        </p:nvSpPr>
        <p:spPr/>
        <p:txBody>
          <a:bodyPr>
            <a:normAutofit fontScale="92500" lnSpcReduction="20000"/>
          </a:bodyPr>
          <a:lstStyle/>
          <a:p>
            <a:pPr marL="0" indent="0">
              <a:lnSpc>
                <a:spcPct val="80000"/>
              </a:lnSpc>
              <a:buNone/>
            </a:pPr>
            <a:endParaRPr lang="en-US" sz="1800" dirty="0">
              <a:solidFill>
                <a:schemeClr val="bg1"/>
              </a:solidFill>
            </a:endParaRPr>
          </a:p>
          <a:p>
            <a:pPr marL="0" indent="0">
              <a:lnSpc>
                <a:spcPct val="80000"/>
              </a:lnSpc>
              <a:buNone/>
            </a:pPr>
            <a:endParaRPr lang="en-US" sz="1800" dirty="0">
              <a:solidFill>
                <a:schemeClr val="bg1"/>
              </a:solidFill>
            </a:endParaRPr>
          </a:p>
          <a:p>
            <a:pPr marL="0" indent="0" algn="ctr">
              <a:lnSpc>
                <a:spcPct val="80000"/>
              </a:lnSpc>
              <a:buNone/>
            </a:pPr>
            <a:r>
              <a:rPr lang="en-US" sz="1800" b="1" u="sng" dirty="0"/>
              <a:t>Courses</a:t>
            </a:r>
          </a:p>
          <a:p>
            <a:pPr marL="285750" indent="-285750">
              <a:lnSpc>
                <a:spcPct val="80000"/>
              </a:lnSpc>
            </a:pPr>
            <a:r>
              <a:rPr lang="en-US" sz="1800" dirty="0"/>
              <a:t>BIOL 120 Introductory Biology</a:t>
            </a:r>
          </a:p>
          <a:p>
            <a:pPr marL="285750" indent="-285750">
              <a:lnSpc>
                <a:spcPct val="80000"/>
              </a:lnSpc>
            </a:pPr>
            <a:r>
              <a:rPr lang="en-US" sz="1800" dirty="0"/>
              <a:t>BIOL 335 Neurobiology</a:t>
            </a:r>
          </a:p>
          <a:p>
            <a:pPr marL="285750" indent="-285750">
              <a:lnSpc>
                <a:spcPct val="80000"/>
              </a:lnSpc>
            </a:pPr>
            <a:r>
              <a:rPr lang="en-US" sz="1800" dirty="0"/>
              <a:t>BIOL 545 Animal Communication</a:t>
            </a:r>
          </a:p>
          <a:p>
            <a:pPr marL="0" indent="0">
              <a:lnSpc>
                <a:spcPct val="80000"/>
              </a:lnSpc>
              <a:buNone/>
            </a:pPr>
            <a:endParaRPr lang="en-US" sz="1800" dirty="0">
              <a:solidFill>
                <a:schemeClr val="bg1"/>
              </a:solidFill>
            </a:endParaRPr>
          </a:p>
          <a:p>
            <a:pPr marL="0" indent="0">
              <a:lnSpc>
                <a:spcPct val="80000"/>
              </a:lnSpc>
              <a:buNone/>
            </a:pPr>
            <a:endParaRPr lang="en-US" sz="1800" dirty="0">
              <a:solidFill>
                <a:schemeClr val="bg1"/>
              </a:solidFill>
            </a:endParaRPr>
          </a:p>
          <a:p>
            <a:pPr marL="0" indent="0" algn="ctr">
              <a:lnSpc>
                <a:spcPct val="80000"/>
              </a:lnSpc>
              <a:buNone/>
            </a:pPr>
            <a:r>
              <a:rPr lang="en-US" sz="1800" b="1" u="sng" dirty="0"/>
              <a:t>Research</a:t>
            </a:r>
          </a:p>
          <a:p>
            <a:pPr marL="0" indent="0" algn="ctr">
              <a:lnSpc>
                <a:spcPct val="80000"/>
              </a:lnSpc>
              <a:buNone/>
            </a:pPr>
            <a:r>
              <a:rPr lang="en-US" sz="1800" b="1" dirty="0"/>
              <a:t>Auditory Neurobiology and Bioacoustics of Fishes</a:t>
            </a:r>
          </a:p>
          <a:p>
            <a:pPr marL="0" indent="0">
              <a:lnSpc>
                <a:spcPct val="80000"/>
              </a:lnSpc>
              <a:buNone/>
            </a:pPr>
            <a:endParaRPr lang="en-US" sz="1800" b="1" dirty="0">
              <a:solidFill>
                <a:schemeClr val="bg1"/>
              </a:solidFill>
            </a:endParaRPr>
          </a:p>
          <a:p>
            <a:pPr marL="0" indent="0">
              <a:lnSpc>
                <a:spcPct val="80000"/>
              </a:lnSpc>
              <a:buNone/>
            </a:pPr>
            <a:r>
              <a:rPr lang="en-US" sz="1800" dirty="0"/>
              <a:t>Research in my lab uses electrophysiological, behavioral, molecular, and morphological analysis to understand processes related to hearing in teleost fishes. </a:t>
            </a:r>
          </a:p>
        </p:txBody>
      </p:sp>
      <p:sp>
        <p:nvSpPr>
          <p:cNvPr id="2" name="Title 1"/>
          <p:cNvSpPr>
            <a:spLocks noGrp="1"/>
          </p:cNvSpPr>
          <p:nvPr>
            <p:ph type="title"/>
          </p:nvPr>
        </p:nvSpPr>
        <p:spPr/>
        <p:txBody>
          <a:bodyPr>
            <a:normAutofit fontScale="90000"/>
          </a:bodyPr>
          <a:lstStyle/>
          <a:p>
            <a:pPr algn="r"/>
            <a:r>
              <a:rPr lang="en-US" dirty="0" smtClean="0">
                <a:solidFill>
                  <a:schemeClr val="bg1"/>
                </a:solidFill>
              </a:rPr>
              <a:t/>
            </a:r>
            <a:br>
              <a:rPr lang="en-US" dirty="0" smtClean="0">
                <a:solidFill>
                  <a:schemeClr val="bg1"/>
                </a:solidFill>
              </a:rPr>
            </a:br>
            <a:r>
              <a:rPr lang="en-US" sz="3600" dirty="0">
                <a:solidFill>
                  <a:schemeClr val="bg1"/>
                </a:solidFill>
              </a:rPr>
              <a:t>Michael Smith, Ph.D.</a:t>
            </a:r>
            <a:br>
              <a:rPr lang="en-US" sz="3600" dirty="0">
                <a:solidFill>
                  <a:schemeClr val="bg1"/>
                </a:solidFill>
              </a:rPr>
            </a:br>
            <a:r>
              <a:rPr lang="en-US" sz="3600" dirty="0">
                <a:solidFill>
                  <a:schemeClr val="bg1"/>
                </a:solidFill>
              </a:rPr>
              <a:t>University of Texas</a:t>
            </a:r>
            <a:br>
              <a:rPr lang="en-US" sz="3600" dirty="0">
                <a:solidFill>
                  <a:schemeClr val="bg1"/>
                </a:solidFill>
              </a:rPr>
            </a:br>
            <a:r>
              <a:rPr lang="en-US" sz="3600" dirty="0" smtClean="0">
                <a:solidFill>
                  <a:schemeClr val="bg1"/>
                </a:solidFill>
              </a:rPr>
              <a:t>Professor</a:t>
            </a:r>
            <a:r>
              <a:rPr lang="en-US" sz="3600" dirty="0">
                <a:solidFill>
                  <a:schemeClr val="bg1"/>
                </a:solidFill>
              </a:rPr>
              <a:t/>
            </a:r>
            <a:br>
              <a:rPr lang="en-US" sz="3600" dirty="0">
                <a:solidFill>
                  <a:schemeClr val="bg1"/>
                </a:solidFill>
              </a:rPr>
            </a:br>
            <a:endParaRPr lang="en-US" sz="3600" dirty="0"/>
          </a:p>
        </p:txBody>
      </p:sp>
      <p:pic>
        <p:nvPicPr>
          <p:cNvPr id="3076" name="Picture 6" descr="C:\Documents and Settings\wkuuser\My Documents\My Pictures\Pics for Lab Web Page\aMichaelSmith-52.jpg"/>
          <p:cNvPicPr>
            <a:picLocks noChangeAspect="1" noChangeArrowheads="1"/>
          </p:cNvPicPr>
          <p:nvPr/>
        </p:nvPicPr>
        <p:blipFill>
          <a:blip r:embed="rId2" cstate="print"/>
          <a:srcRect/>
          <a:stretch>
            <a:fillRect/>
          </a:stretch>
        </p:blipFill>
        <p:spPr bwMode="auto">
          <a:xfrm>
            <a:off x="2667001" y="152400"/>
            <a:ext cx="2119313" cy="2825750"/>
          </a:xfrm>
          <a:prstGeom prst="rect">
            <a:avLst/>
          </a:prstGeom>
          <a:noFill/>
          <a:ln w="9525">
            <a:noFill/>
            <a:miter lim="800000"/>
            <a:headEnd/>
            <a:tailEnd/>
          </a:ln>
        </p:spPr>
      </p:pic>
    </p:spTree>
    <p:extLst>
      <p:ext uri="{BB962C8B-B14F-4D97-AF65-F5344CB8AC3E}">
        <p14:creationId xmlns:p14="http://schemas.microsoft.com/office/powerpoint/2010/main" val="245680608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4"/>
          <p:cNvSpPr>
            <a:spLocks noGrp="1"/>
          </p:cNvSpPr>
          <p:nvPr>
            <p:ph type="title" idx="4294967295"/>
          </p:nvPr>
        </p:nvSpPr>
        <p:spPr>
          <a:xfrm>
            <a:off x="1524000" y="0"/>
            <a:ext cx="8229600" cy="762000"/>
          </a:xfrm>
        </p:spPr>
        <p:txBody>
          <a:bodyPr/>
          <a:lstStyle/>
          <a:p>
            <a:pPr eaLnBrk="1" hangingPunct="1"/>
            <a:r>
              <a:rPr lang="en-US" dirty="0" smtClean="0">
                <a:solidFill>
                  <a:schemeClr val="tx1"/>
                </a:solidFill>
              </a:rPr>
              <a:t>Research in the Smith Lab</a:t>
            </a:r>
          </a:p>
        </p:txBody>
      </p:sp>
      <p:pic>
        <p:nvPicPr>
          <p:cNvPr id="1028" name="Picture 8"/>
          <p:cNvPicPr>
            <a:picLocks noChangeAspect="1" noChangeArrowheads="1"/>
          </p:cNvPicPr>
          <p:nvPr/>
        </p:nvPicPr>
        <p:blipFill>
          <a:blip r:embed="rId3" cstate="print"/>
          <a:srcRect/>
          <a:stretch>
            <a:fillRect/>
          </a:stretch>
        </p:blipFill>
        <p:spPr bwMode="auto">
          <a:xfrm>
            <a:off x="1676400" y="3657601"/>
            <a:ext cx="3733800" cy="2987675"/>
          </a:xfrm>
          <a:prstGeom prst="rect">
            <a:avLst/>
          </a:prstGeom>
          <a:noFill/>
          <a:ln w="9525">
            <a:noFill/>
            <a:miter lim="800000"/>
            <a:headEnd/>
            <a:tailEnd/>
          </a:ln>
        </p:spPr>
      </p:pic>
      <p:grpSp>
        <p:nvGrpSpPr>
          <p:cNvPr id="2" name="Group 8"/>
          <p:cNvGrpSpPr>
            <a:grpSpLocks/>
          </p:cNvGrpSpPr>
          <p:nvPr/>
        </p:nvGrpSpPr>
        <p:grpSpPr bwMode="auto">
          <a:xfrm>
            <a:off x="7086600" y="990600"/>
            <a:ext cx="3352800" cy="2590800"/>
            <a:chOff x="685800" y="1752600"/>
            <a:chExt cx="2895600" cy="2170113"/>
          </a:xfrm>
        </p:grpSpPr>
        <p:pic>
          <p:nvPicPr>
            <p:cNvPr id="1033" name="Picture 2" descr="background saccule3"/>
            <p:cNvPicPr>
              <a:picLocks noChangeAspect="1" noChangeArrowheads="1"/>
            </p:cNvPicPr>
            <p:nvPr/>
          </p:nvPicPr>
          <p:blipFill>
            <a:blip r:embed="rId4" cstate="print"/>
            <a:srcRect/>
            <a:stretch>
              <a:fillRect/>
            </a:stretch>
          </p:blipFill>
          <p:spPr bwMode="auto">
            <a:xfrm>
              <a:off x="685800" y="1752600"/>
              <a:ext cx="2895600" cy="2170113"/>
            </a:xfrm>
            <a:prstGeom prst="rect">
              <a:avLst/>
            </a:prstGeom>
            <a:noFill/>
            <a:ln w="9525">
              <a:noFill/>
              <a:miter lim="800000"/>
              <a:headEnd/>
              <a:tailEnd/>
            </a:ln>
          </p:spPr>
        </p:pic>
        <p:pic>
          <p:nvPicPr>
            <p:cNvPr id="1034" name="Picture 3"/>
            <p:cNvPicPr>
              <a:picLocks noChangeAspect="1" noChangeArrowheads="1"/>
            </p:cNvPicPr>
            <p:nvPr/>
          </p:nvPicPr>
          <p:blipFill>
            <a:blip r:embed="rId5" cstate="print"/>
            <a:srcRect/>
            <a:stretch>
              <a:fillRect/>
            </a:stretch>
          </p:blipFill>
          <p:spPr bwMode="auto">
            <a:xfrm>
              <a:off x="685800" y="1752600"/>
              <a:ext cx="1522754" cy="685800"/>
            </a:xfrm>
            <a:prstGeom prst="rect">
              <a:avLst/>
            </a:prstGeom>
            <a:noFill/>
            <a:ln w="9525">
              <a:noFill/>
              <a:miter lim="800000"/>
              <a:headEnd/>
              <a:tailEnd/>
            </a:ln>
          </p:spPr>
        </p:pic>
        <p:graphicFrame>
          <p:nvGraphicFramePr>
            <p:cNvPr id="1026" name="Object 9"/>
            <p:cNvGraphicFramePr>
              <a:graphicFrameLocks noChangeAspect="1"/>
            </p:cNvGraphicFramePr>
            <p:nvPr/>
          </p:nvGraphicFramePr>
          <p:xfrm>
            <a:off x="2438400" y="3054350"/>
            <a:ext cx="1143000" cy="865188"/>
          </p:xfrm>
          <a:graphic>
            <a:graphicData uri="http://schemas.openxmlformats.org/presentationml/2006/ole">
              <mc:AlternateContent xmlns:mc="http://schemas.openxmlformats.org/markup-compatibility/2006">
                <mc:Choice xmlns:v="urn:schemas-microsoft-com:vml" Requires="v">
                  <p:oleObj spid="_x0000_s3093" name="Image" r:id="rId6" imgW="6241788" imgH="4681341" progId="">
                    <p:embed/>
                  </p:oleObj>
                </mc:Choice>
                <mc:Fallback>
                  <p:oleObj name="Image" r:id="rId6" imgW="6241788" imgH="468134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054350"/>
                          <a:ext cx="1143000"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30" name="TextBox 12"/>
          <p:cNvSpPr txBox="1">
            <a:spLocks noChangeArrowheads="1"/>
          </p:cNvSpPr>
          <p:nvPr/>
        </p:nvSpPr>
        <p:spPr bwMode="auto">
          <a:xfrm>
            <a:off x="1752600" y="914401"/>
            <a:ext cx="5638800" cy="2723823"/>
          </a:xfrm>
          <a:prstGeom prst="rect">
            <a:avLst/>
          </a:prstGeom>
          <a:noFill/>
          <a:ln w="9525">
            <a:noFill/>
            <a:miter lim="800000"/>
            <a:headEnd/>
            <a:tailEnd/>
          </a:ln>
        </p:spPr>
        <p:txBody>
          <a:bodyPr>
            <a:spAutoFit/>
          </a:bodyPr>
          <a:lstStyle/>
          <a:p>
            <a:pPr>
              <a:buFont typeface="Arial" pitchFamily="34" charset="0"/>
              <a:buChar char="•"/>
            </a:pPr>
            <a:r>
              <a:rPr lang="en-US" sz="1900" dirty="0">
                <a:solidFill>
                  <a:prstClr val="white"/>
                </a:solidFill>
              </a:rPr>
              <a:t> </a:t>
            </a:r>
            <a:r>
              <a:rPr lang="en-US" sz="1900" dirty="0">
                <a:solidFill>
                  <a:prstClr val="black"/>
                </a:solidFill>
              </a:rPr>
              <a:t>Auditory hair cell regeneration in </a:t>
            </a:r>
            <a:r>
              <a:rPr lang="en-US" sz="1900" dirty="0" err="1">
                <a:solidFill>
                  <a:prstClr val="black"/>
                </a:solidFill>
              </a:rPr>
              <a:t>zebrafish</a:t>
            </a:r>
            <a:endParaRPr lang="en-US" sz="1900" dirty="0">
              <a:solidFill>
                <a:prstClr val="black"/>
              </a:solidFill>
            </a:endParaRPr>
          </a:p>
          <a:p>
            <a:pPr>
              <a:buFont typeface="Arial" pitchFamily="34" charset="0"/>
              <a:buChar char="•"/>
            </a:pPr>
            <a:endParaRPr lang="en-US" sz="1900" dirty="0">
              <a:solidFill>
                <a:prstClr val="black"/>
              </a:solidFill>
            </a:endParaRPr>
          </a:p>
          <a:p>
            <a:pPr>
              <a:buFont typeface="Arial" pitchFamily="34" charset="0"/>
              <a:buChar char="•"/>
            </a:pPr>
            <a:r>
              <a:rPr lang="en-US" sz="1900" dirty="0">
                <a:solidFill>
                  <a:prstClr val="black"/>
                </a:solidFill>
              </a:rPr>
              <a:t> </a:t>
            </a:r>
            <a:r>
              <a:rPr lang="en-US" sz="1900" dirty="0" err="1">
                <a:solidFill>
                  <a:prstClr val="black"/>
                </a:solidFill>
              </a:rPr>
              <a:t>Tonotopic</a:t>
            </a:r>
            <a:r>
              <a:rPr lang="en-US" sz="1900" dirty="0">
                <a:solidFill>
                  <a:prstClr val="black"/>
                </a:solidFill>
              </a:rPr>
              <a:t> organization of the fish ear</a:t>
            </a:r>
          </a:p>
          <a:p>
            <a:pPr>
              <a:buFont typeface="Arial" pitchFamily="34" charset="0"/>
              <a:buChar char="•"/>
            </a:pPr>
            <a:endParaRPr lang="en-US" sz="1900" dirty="0">
              <a:solidFill>
                <a:prstClr val="black"/>
              </a:solidFill>
            </a:endParaRPr>
          </a:p>
          <a:p>
            <a:pPr>
              <a:buFont typeface="Arial" pitchFamily="34" charset="0"/>
              <a:buChar char="•"/>
            </a:pPr>
            <a:r>
              <a:rPr lang="en-US" sz="1900" dirty="0">
                <a:solidFill>
                  <a:prstClr val="black"/>
                </a:solidFill>
              </a:rPr>
              <a:t> Electrophysiology to examine fish hearing loss</a:t>
            </a:r>
          </a:p>
          <a:p>
            <a:pPr>
              <a:buFont typeface="Arial" pitchFamily="34" charset="0"/>
              <a:buChar char="•"/>
            </a:pPr>
            <a:endParaRPr lang="en-US" sz="1900" dirty="0">
              <a:solidFill>
                <a:prstClr val="black"/>
              </a:solidFill>
            </a:endParaRPr>
          </a:p>
          <a:p>
            <a:pPr>
              <a:buFont typeface="Arial" pitchFamily="34" charset="0"/>
              <a:buChar char="•"/>
            </a:pPr>
            <a:r>
              <a:rPr lang="en-US" sz="1900" dirty="0">
                <a:solidFill>
                  <a:prstClr val="black"/>
                </a:solidFill>
              </a:rPr>
              <a:t> Sound production and hearing in </a:t>
            </a:r>
            <a:r>
              <a:rPr lang="en-US" sz="1900" dirty="0" err="1">
                <a:solidFill>
                  <a:prstClr val="black"/>
                </a:solidFill>
              </a:rPr>
              <a:t>suckermouth</a:t>
            </a:r>
            <a:r>
              <a:rPr lang="en-US" sz="1900" dirty="0">
                <a:solidFill>
                  <a:prstClr val="black"/>
                </a:solidFill>
              </a:rPr>
              <a:t>             	catfishes</a:t>
            </a:r>
          </a:p>
        </p:txBody>
      </p:sp>
      <p:pic>
        <p:nvPicPr>
          <p:cNvPr id="1031" name="Picture 10" descr="C:\Documents and Settings\wkuuser\My Documents\My Pictures\Pics for Lab Web Page\Otocinclus fenestrae.jpg"/>
          <p:cNvPicPr>
            <a:picLocks noChangeAspect="1" noChangeArrowheads="1"/>
          </p:cNvPicPr>
          <p:nvPr/>
        </p:nvPicPr>
        <p:blipFill>
          <a:blip r:embed="rId8" cstate="print"/>
          <a:srcRect/>
          <a:stretch>
            <a:fillRect/>
          </a:stretch>
        </p:blipFill>
        <p:spPr bwMode="auto">
          <a:xfrm>
            <a:off x="7315200" y="4419601"/>
            <a:ext cx="3200400" cy="2193925"/>
          </a:xfrm>
          <a:prstGeom prst="rect">
            <a:avLst/>
          </a:prstGeom>
          <a:noFill/>
          <a:ln w="9525">
            <a:noFill/>
            <a:miter lim="800000"/>
            <a:headEnd/>
            <a:tailEnd/>
          </a:ln>
        </p:spPr>
      </p:pic>
      <p:pic>
        <p:nvPicPr>
          <p:cNvPr id="1032" name="Picture 11" descr="C:\Documents and Settings\wkuuser\My Documents\My Pictures\Pics for Lab Web Page\Plecostomus spine copy.jpg"/>
          <p:cNvPicPr>
            <a:picLocks noChangeAspect="1" noChangeArrowheads="1"/>
          </p:cNvPicPr>
          <p:nvPr/>
        </p:nvPicPr>
        <p:blipFill>
          <a:blip r:embed="rId9" cstate="print"/>
          <a:srcRect/>
          <a:stretch>
            <a:fillRect/>
          </a:stretch>
        </p:blipFill>
        <p:spPr bwMode="auto">
          <a:xfrm>
            <a:off x="5562601" y="4038600"/>
            <a:ext cx="1984375" cy="2362200"/>
          </a:xfrm>
          <a:prstGeom prst="rect">
            <a:avLst/>
          </a:prstGeom>
          <a:noFill/>
          <a:ln w="9525">
            <a:noFill/>
            <a:miter lim="800000"/>
            <a:headEnd/>
            <a:tailEnd/>
          </a:ln>
        </p:spPr>
      </p:pic>
    </p:spTree>
    <p:extLst>
      <p:ext uri="{BB962C8B-B14F-4D97-AF65-F5344CB8AC3E}">
        <p14:creationId xmlns:p14="http://schemas.microsoft.com/office/powerpoint/2010/main" val="37389388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524000" y="152401"/>
            <a:ext cx="9144000" cy="639763"/>
          </a:xfrm>
        </p:spPr>
        <p:txBody>
          <a:bodyPr>
            <a:normAutofit fontScale="90000"/>
          </a:bodyPr>
          <a:lstStyle/>
          <a:p>
            <a:pPr eaLnBrk="1" hangingPunct="1"/>
            <a:r>
              <a:rPr lang="en-US" dirty="0" smtClean="0">
                <a:solidFill>
                  <a:schemeClr val="tx1"/>
                </a:solidFill>
              </a:rPr>
              <a:t>Graduate Research with Dr. Smith</a:t>
            </a:r>
          </a:p>
        </p:txBody>
      </p:sp>
      <p:pic>
        <p:nvPicPr>
          <p:cNvPr id="4099" name="Picture 5" descr="zebrafish"/>
          <p:cNvPicPr>
            <a:picLocks noChangeAspect="1" noChangeArrowheads="1"/>
          </p:cNvPicPr>
          <p:nvPr/>
        </p:nvPicPr>
        <p:blipFill>
          <a:blip r:embed="rId2" cstate="print"/>
          <a:srcRect/>
          <a:stretch>
            <a:fillRect/>
          </a:stretch>
        </p:blipFill>
        <p:spPr bwMode="auto">
          <a:xfrm>
            <a:off x="8229600" y="4495800"/>
            <a:ext cx="2154238" cy="1828800"/>
          </a:xfrm>
          <a:prstGeom prst="rect">
            <a:avLst/>
          </a:prstGeom>
          <a:noFill/>
          <a:ln w="9525">
            <a:noFill/>
            <a:miter lim="800000"/>
            <a:headEnd/>
            <a:tailEnd/>
          </a:ln>
        </p:spPr>
      </p:pic>
      <p:pic>
        <p:nvPicPr>
          <p:cNvPr id="4100" name="Picture 4" descr="Julie at Axioplan"/>
          <p:cNvPicPr>
            <a:picLocks noChangeAspect="1" noChangeArrowheads="1"/>
          </p:cNvPicPr>
          <p:nvPr/>
        </p:nvPicPr>
        <p:blipFill>
          <a:blip r:embed="rId3" cstate="print"/>
          <a:srcRect/>
          <a:stretch>
            <a:fillRect/>
          </a:stretch>
        </p:blipFill>
        <p:spPr bwMode="auto">
          <a:xfrm>
            <a:off x="2209800" y="838201"/>
            <a:ext cx="2109788" cy="2849563"/>
          </a:xfrm>
          <a:prstGeom prst="rect">
            <a:avLst/>
          </a:prstGeom>
          <a:noFill/>
          <a:ln w="9525">
            <a:noFill/>
            <a:miter lim="800000"/>
            <a:headEnd/>
            <a:tailEnd/>
          </a:ln>
        </p:spPr>
      </p:pic>
      <p:pic>
        <p:nvPicPr>
          <p:cNvPr id="4101" name="Picture 2" descr="C:\Documents and Settings\wkuuser\My Documents\Michael E. Smith\My Documents\My Pictures\3_3_2007\DCP_5419.JPG"/>
          <p:cNvPicPr>
            <a:picLocks noChangeAspect="1" noChangeArrowheads="1"/>
          </p:cNvPicPr>
          <p:nvPr/>
        </p:nvPicPr>
        <p:blipFill>
          <a:blip r:embed="rId4" cstate="print"/>
          <a:srcRect/>
          <a:stretch>
            <a:fillRect/>
          </a:stretch>
        </p:blipFill>
        <p:spPr bwMode="auto">
          <a:xfrm>
            <a:off x="6124576" y="844550"/>
            <a:ext cx="4297363" cy="2865438"/>
          </a:xfrm>
          <a:prstGeom prst="rect">
            <a:avLst/>
          </a:prstGeom>
          <a:noFill/>
          <a:ln w="9525">
            <a:noFill/>
            <a:miter lim="800000"/>
            <a:headEnd/>
            <a:tailEnd/>
          </a:ln>
        </p:spPr>
      </p:pic>
      <p:pic>
        <p:nvPicPr>
          <p:cNvPr id="4102" name="Picture 103" descr="Schuck and Smith Figure 4"/>
          <p:cNvPicPr>
            <a:picLocks noChangeAspect="1" noChangeArrowheads="1"/>
          </p:cNvPicPr>
          <p:nvPr/>
        </p:nvPicPr>
        <p:blipFill>
          <a:blip r:embed="rId5" cstate="print"/>
          <a:srcRect/>
          <a:stretch>
            <a:fillRect/>
          </a:stretch>
        </p:blipFill>
        <p:spPr bwMode="auto">
          <a:xfrm>
            <a:off x="4410075" y="820739"/>
            <a:ext cx="1587500" cy="2865437"/>
          </a:xfrm>
          <a:prstGeom prst="rect">
            <a:avLst/>
          </a:prstGeom>
          <a:noFill/>
          <a:ln w="9525">
            <a:noFill/>
            <a:miter lim="800000"/>
            <a:headEnd/>
            <a:tailEnd/>
          </a:ln>
        </p:spPr>
      </p:pic>
      <p:pic>
        <p:nvPicPr>
          <p:cNvPr id="4103" name="Picture 8" descr="Gopi at IDEA meeting 2011.JPG"/>
          <p:cNvPicPr>
            <a:picLocks noChangeAspect="1"/>
          </p:cNvPicPr>
          <p:nvPr/>
        </p:nvPicPr>
        <p:blipFill>
          <a:blip r:embed="rId6" cstate="print"/>
          <a:srcRect/>
          <a:stretch>
            <a:fillRect/>
          </a:stretch>
        </p:blipFill>
        <p:spPr bwMode="auto">
          <a:xfrm>
            <a:off x="1752600" y="4114800"/>
            <a:ext cx="3352800" cy="2514600"/>
          </a:xfrm>
          <a:prstGeom prst="rect">
            <a:avLst/>
          </a:prstGeom>
          <a:noFill/>
          <a:ln w="9525">
            <a:noFill/>
            <a:miter lim="800000"/>
            <a:headEnd/>
            <a:tailEnd/>
          </a:ln>
        </p:spPr>
      </p:pic>
      <p:sp>
        <p:nvSpPr>
          <p:cNvPr id="4104" name="TextBox 9"/>
          <p:cNvSpPr txBox="1">
            <a:spLocks noChangeArrowheads="1"/>
          </p:cNvSpPr>
          <p:nvPr/>
        </p:nvSpPr>
        <p:spPr bwMode="auto">
          <a:xfrm>
            <a:off x="1668463" y="3676650"/>
            <a:ext cx="8610600" cy="523220"/>
          </a:xfrm>
          <a:prstGeom prst="rect">
            <a:avLst/>
          </a:prstGeom>
          <a:noFill/>
          <a:ln w="9525">
            <a:noFill/>
            <a:miter lim="800000"/>
            <a:headEnd/>
            <a:tailEnd/>
          </a:ln>
        </p:spPr>
        <p:txBody>
          <a:bodyPr>
            <a:spAutoFit/>
          </a:bodyPr>
          <a:lstStyle/>
          <a:p>
            <a:r>
              <a:rPr lang="en-US" sz="1400" i="1" dirty="0">
                <a:solidFill>
                  <a:prstClr val="black"/>
                </a:solidFill>
              </a:rPr>
              <a:t>Julie </a:t>
            </a:r>
            <a:r>
              <a:rPr lang="en-US" sz="1400" i="1" dirty="0" err="1">
                <a:solidFill>
                  <a:prstClr val="black"/>
                </a:solidFill>
              </a:rPr>
              <a:t>Schuck</a:t>
            </a:r>
            <a:r>
              <a:rPr lang="en-US" sz="1400" i="1" dirty="0">
                <a:solidFill>
                  <a:prstClr val="black"/>
                </a:solidFill>
              </a:rPr>
              <a:t> examining hair cells under a fluorescent microscope and at a scientific conference in Denver.</a:t>
            </a:r>
          </a:p>
        </p:txBody>
      </p:sp>
      <p:sp>
        <p:nvSpPr>
          <p:cNvPr id="4105" name="TextBox 11"/>
          <p:cNvSpPr txBox="1">
            <a:spLocks noChangeArrowheads="1"/>
          </p:cNvSpPr>
          <p:nvPr/>
        </p:nvSpPr>
        <p:spPr bwMode="auto">
          <a:xfrm>
            <a:off x="5257800" y="4953001"/>
            <a:ext cx="2895600" cy="1384995"/>
          </a:xfrm>
          <a:prstGeom prst="rect">
            <a:avLst/>
          </a:prstGeom>
          <a:noFill/>
          <a:ln w="9525">
            <a:noFill/>
            <a:miter lim="800000"/>
            <a:headEnd/>
            <a:tailEnd/>
          </a:ln>
        </p:spPr>
        <p:txBody>
          <a:bodyPr>
            <a:spAutoFit/>
          </a:bodyPr>
          <a:lstStyle/>
          <a:p>
            <a:r>
              <a:rPr lang="en-US" sz="1400" i="1" dirty="0">
                <a:solidFill>
                  <a:prstClr val="black"/>
                </a:solidFill>
              </a:rPr>
              <a:t>Gopinath Rajadinakaran presenting his research on gene expression during auditory hair cell regeneration at a scientific conference in New Orleans.</a:t>
            </a:r>
          </a:p>
        </p:txBody>
      </p:sp>
    </p:spTree>
    <p:extLst>
      <p:ext uri="{BB962C8B-B14F-4D97-AF65-F5344CB8AC3E}">
        <p14:creationId xmlns:p14="http://schemas.microsoft.com/office/powerpoint/2010/main" val="23626265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5000">
              <a:srgbClr val="FFFFFF"/>
            </a:gs>
            <a:gs pos="10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4000" y="152401"/>
            <a:ext cx="8686800" cy="639763"/>
          </a:xfrm>
        </p:spPr>
        <p:txBody>
          <a:bodyPr>
            <a:normAutofit fontScale="90000"/>
          </a:bodyPr>
          <a:lstStyle/>
          <a:p>
            <a:pPr eaLnBrk="1" hangingPunct="1"/>
            <a:r>
              <a:rPr lang="en-US" sz="3600" dirty="0">
                <a:solidFill>
                  <a:schemeClr val="tx1"/>
                </a:solidFill>
              </a:rPr>
              <a:t>Undergraduate Research with Dr. Smith</a:t>
            </a:r>
          </a:p>
        </p:txBody>
      </p:sp>
      <p:pic>
        <p:nvPicPr>
          <p:cNvPr id="5123" name="Picture 6" descr="DSCN0257.JPG"/>
          <p:cNvPicPr>
            <a:picLocks noChangeAspect="1"/>
          </p:cNvPicPr>
          <p:nvPr/>
        </p:nvPicPr>
        <p:blipFill>
          <a:blip r:embed="rId2" cstate="print"/>
          <a:srcRect/>
          <a:stretch>
            <a:fillRect/>
          </a:stretch>
        </p:blipFill>
        <p:spPr bwMode="auto">
          <a:xfrm>
            <a:off x="7372350" y="995364"/>
            <a:ext cx="3136900" cy="2351087"/>
          </a:xfrm>
          <a:prstGeom prst="rect">
            <a:avLst/>
          </a:prstGeom>
          <a:noFill/>
          <a:ln w="9525">
            <a:noFill/>
            <a:miter lim="800000"/>
            <a:headEnd/>
            <a:tailEnd/>
          </a:ln>
        </p:spPr>
      </p:pic>
      <p:pic>
        <p:nvPicPr>
          <p:cNvPr id="5124" name="Picture 7" descr="Brian and Pleco ear dissection.tif"/>
          <p:cNvPicPr>
            <a:picLocks noChangeAspect="1"/>
          </p:cNvPicPr>
          <p:nvPr/>
        </p:nvPicPr>
        <p:blipFill>
          <a:blip r:embed="rId3" cstate="print"/>
          <a:srcRect t="3262" r="851" b="1912"/>
          <a:stretch>
            <a:fillRect/>
          </a:stretch>
        </p:blipFill>
        <p:spPr bwMode="auto">
          <a:xfrm>
            <a:off x="1704975" y="990601"/>
            <a:ext cx="5614988" cy="2352675"/>
          </a:xfrm>
          <a:prstGeom prst="rect">
            <a:avLst/>
          </a:prstGeom>
          <a:noFill/>
          <a:ln w="9525">
            <a:noFill/>
            <a:miter lim="800000"/>
            <a:headEnd/>
            <a:tailEnd/>
          </a:ln>
        </p:spPr>
      </p:pic>
      <p:grpSp>
        <p:nvGrpSpPr>
          <p:cNvPr id="2" name="Group 10"/>
          <p:cNvGrpSpPr>
            <a:grpSpLocks/>
          </p:cNvGrpSpPr>
          <p:nvPr/>
        </p:nvGrpSpPr>
        <p:grpSpPr bwMode="auto">
          <a:xfrm>
            <a:off x="1720850" y="3698875"/>
            <a:ext cx="8796338" cy="2971800"/>
            <a:chOff x="332232" y="3385718"/>
            <a:chExt cx="8797137" cy="2973019"/>
          </a:xfrm>
        </p:grpSpPr>
        <p:pic>
          <p:nvPicPr>
            <p:cNvPr id="5129" name="Picture 27" descr="C:\Documents and Settings\wkuuser\My Documents\CV &amp; Reports\Promotion and Tenure\Pics\DSC060572.jpg"/>
            <p:cNvPicPr>
              <a:picLocks noChangeAspect="1" noChangeArrowheads="1"/>
            </p:cNvPicPr>
            <p:nvPr/>
          </p:nvPicPr>
          <p:blipFill>
            <a:blip r:embed="rId4" cstate="print"/>
            <a:srcRect/>
            <a:stretch>
              <a:fillRect/>
            </a:stretch>
          </p:blipFill>
          <p:spPr bwMode="auto">
            <a:xfrm>
              <a:off x="6900519" y="3386937"/>
              <a:ext cx="2228850" cy="2971800"/>
            </a:xfrm>
            <a:prstGeom prst="rect">
              <a:avLst/>
            </a:prstGeom>
            <a:noFill/>
            <a:ln w="9525">
              <a:noFill/>
              <a:miter lim="800000"/>
              <a:headEnd/>
              <a:tailEnd/>
            </a:ln>
          </p:spPr>
        </p:pic>
        <p:pic>
          <p:nvPicPr>
            <p:cNvPr id="5130" name="Picture 7" descr="DSCN0386.JPG"/>
            <p:cNvPicPr>
              <a:picLocks noChangeAspect="1"/>
            </p:cNvPicPr>
            <p:nvPr/>
          </p:nvPicPr>
          <p:blipFill>
            <a:blip r:embed="rId5" cstate="print"/>
            <a:srcRect/>
            <a:stretch>
              <a:fillRect/>
            </a:stretch>
          </p:blipFill>
          <p:spPr bwMode="auto">
            <a:xfrm>
              <a:off x="332232" y="3388766"/>
              <a:ext cx="3244850" cy="2433638"/>
            </a:xfrm>
            <a:prstGeom prst="rect">
              <a:avLst/>
            </a:prstGeom>
            <a:noFill/>
            <a:ln w="9525">
              <a:noFill/>
              <a:miter lim="800000"/>
              <a:headEnd/>
              <a:tailEnd/>
            </a:ln>
          </p:spPr>
        </p:pic>
        <p:pic>
          <p:nvPicPr>
            <p:cNvPr id="5131" name="Picture 7" descr="DSCN0041.JPG"/>
            <p:cNvPicPr>
              <a:picLocks noChangeAspect="1"/>
            </p:cNvPicPr>
            <p:nvPr/>
          </p:nvPicPr>
          <p:blipFill>
            <a:blip r:embed="rId6" cstate="print"/>
            <a:srcRect/>
            <a:stretch>
              <a:fillRect/>
            </a:stretch>
          </p:blipFill>
          <p:spPr bwMode="auto">
            <a:xfrm>
              <a:off x="3608222" y="3385718"/>
              <a:ext cx="3244850" cy="2433638"/>
            </a:xfrm>
            <a:prstGeom prst="rect">
              <a:avLst/>
            </a:prstGeom>
            <a:noFill/>
            <a:ln w="9525">
              <a:noFill/>
              <a:miter lim="800000"/>
              <a:headEnd/>
              <a:tailEnd/>
            </a:ln>
          </p:spPr>
        </p:pic>
      </p:grpSp>
      <p:sp>
        <p:nvSpPr>
          <p:cNvPr id="5126" name="TextBox 9"/>
          <p:cNvSpPr txBox="1">
            <a:spLocks noChangeArrowheads="1"/>
          </p:cNvSpPr>
          <p:nvPr/>
        </p:nvSpPr>
        <p:spPr bwMode="auto">
          <a:xfrm>
            <a:off x="1704827" y="1219201"/>
            <a:ext cx="3276600" cy="2585323"/>
          </a:xfrm>
          <a:prstGeom prst="rect">
            <a:avLst/>
          </a:prstGeom>
          <a:noFill/>
          <a:ln w="9525">
            <a:noFill/>
            <a:miter lim="800000"/>
            <a:headEnd/>
            <a:tailEnd/>
          </a:ln>
        </p:spPr>
        <p:txBody>
          <a:bodyPr wrap="square">
            <a:spAutoFit/>
          </a:bodyPr>
          <a:lstStyle/>
          <a:p>
            <a:r>
              <a:rPr lang="en-US" dirty="0">
                <a:solidFill>
                  <a:prstClr val="white"/>
                </a:solidFill>
              </a:rPr>
              <a:t>Dissection of the inner ear</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r>
              <a:rPr lang="en-US" dirty="0">
                <a:solidFill>
                  <a:prstClr val="white"/>
                </a:solidFill>
              </a:rPr>
              <a:t>Auditory brainstem response hearing tests</a:t>
            </a:r>
          </a:p>
          <a:p>
            <a:endParaRPr lang="en-US" dirty="0">
              <a:solidFill>
                <a:prstClr val="white"/>
              </a:solidFill>
            </a:endParaRPr>
          </a:p>
          <a:p>
            <a:endParaRPr lang="en-US" dirty="0">
              <a:solidFill>
                <a:prstClr val="white"/>
              </a:solidFill>
            </a:endParaRPr>
          </a:p>
        </p:txBody>
      </p:sp>
      <p:sp>
        <p:nvSpPr>
          <p:cNvPr id="5127" name="TextBox 11"/>
          <p:cNvSpPr txBox="1">
            <a:spLocks noChangeArrowheads="1"/>
          </p:cNvSpPr>
          <p:nvPr/>
        </p:nvSpPr>
        <p:spPr bwMode="auto">
          <a:xfrm>
            <a:off x="3505200" y="3352801"/>
            <a:ext cx="5931432" cy="307777"/>
          </a:xfrm>
          <a:prstGeom prst="rect">
            <a:avLst/>
          </a:prstGeom>
          <a:noFill/>
          <a:ln w="9525">
            <a:noFill/>
            <a:miter lim="800000"/>
            <a:headEnd/>
            <a:tailEnd/>
          </a:ln>
        </p:spPr>
        <p:txBody>
          <a:bodyPr wrap="none">
            <a:spAutoFit/>
          </a:bodyPr>
          <a:lstStyle/>
          <a:p>
            <a:r>
              <a:rPr lang="en-US" sz="1400" i="1" dirty="0">
                <a:solidFill>
                  <a:prstClr val="black"/>
                </a:solidFill>
              </a:rPr>
              <a:t>Brian Rogers examining the inner ear of a South American catfish.</a:t>
            </a:r>
          </a:p>
        </p:txBody>
      </p:sp>
      <p:sp>
        <p:nvSpPr>
          <p:cNvPr id="5128" name="TextBox 12"/>
          <p:cNvSpPr txBox="1">
            <a:spLocks noChangeArrowheads="1"/>
          </p:cNvSpPr>
          <p:nvPr/>
        </p:nvSpPr>
        <p:spPr bwMode="auto">
          <a:xfrm>
            <a:off x="1905001" y="6172200"/>
            <a:ext cx="6473247" cy="523220"/>
          </a:xfrm>
          <a:prstGeom prst="rect">
            <a:avLst/>
          </a:prstGeom>
          <a:noFill/>
          <a:ln w="9525">
            <a:noFill/>
            <a:miter lim="800000"/>
            <a:headEnd/>
            <a:tailEnd/>
          </a:ln>
        </p:spPr>
        <p:txBody>
          <a:bodyPr wrap="none">
            <a:spAutoFit/>
          </a:bodyPr>
          <a:lstStyle/>
          <a:p>
            <a:r>
              <a:rPr lang="en-US" sz="1400" b="1" i="1" dirty="0">
                <a:solidFill>
                  <a:prstClr val="black"/>
                </a:solidFill>
              </a:rPr>
              <a:t>Reagan Gilley performed hearing tests by measuring brain wave activity.</a:t>
            </a:r>
          </a:p>
          <a:p>
            <a:r>
              <a:rPr lang="en-US" sz="1400" b="1" i="1" dirty="0" err="1">
                <a:solidFill>
                  <a:prstClr val="black"/>
                </a:solidFill>
              </a:rPr>
              <a:t>Mannie</a:t>
            </a:r>
            <a:r>
              <a:rPr lang="en-US" sz="1400" b="1" i="1" dirty="0">
                <a:solidFill>
                  <a:prstClr val="black"/>
                </a:solidFill>
              </a:rPr>
              <a:t> Webb in Hawaii at an Acoustical Society of America meeting</a:t>
            </a:r>
            <a:r>
              <a:rPr lang="en-US" sz="1400" i="1" dirty="0">
                <a:solidFill>
                  <a:prstClr val="white"/>
                </a:solidFill>
              </a:rPr>
              <a:t>.</a:t>
            </a:r>
          </a:p>
        </p:txBody>
      </p:sp>
    </p:spTree>
    <p:extLst>
      <p:ext uri="{BB962C8B-B14F-4D97-AF65-F5344CB8AC3E}">
        <p14:creationId xmlns:p14="http://schemas.microsoft.com/office/powerpoint/2010/main" val="11651982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838200"/>
          </a:xfrm>
          <a:solidFill>
            <a:srgbClr val="00B0F0"/>
          </a:solidFill>
          <a:ln>
            <a:noFill/>
          </a:ln>
        </p:spPr>
        <p:txBody>
          <a:bodyPr/>
          <a:lstStyle/>
          <a:p>
            <a:pPr marL="0" indent="0" algn="ctr">
              <a:buNone/>
            </a:pPr>
            <a:r>
              <a:rPr lang="en-US" sz="2800" dirty="0">
                <a:solidFill>
                  <a:schemeClr val="bg1"/>
                </a:solidFill>
              </a:rPr>
              <a:t>Ajay Srivastava, Ph.D.</a:t>
            </a:r>
            <a:br>
              <a:rPr lang="en-US" sz="2800" dirty="0">
                <a:solidFill>
                  <a:schemeClr val="bg1"/>
                </a:solidFill>
              </a:rPr>
            </a:br>
            <a:r>
              <a:rPr lang="en-US" sz="2800" dirty="0">
                <a:solidFill>
                  <a:schemeClr val="bg1"/>
                </a:solidFill>
              </a:rPr>
              <a:t>Associate Professor</a:t>
            </a:r>
            <a:endParaRPr lang="en-US" sz="2800" dirty="0">
              <a:solidFill>
                <a:schemeClr val="bg1"/>
              </a:solidFill>
            </a:endParaRPr>
          </a:p>
        </p:txBody>
      </p:sp>
      <p:pic>
        <p:nvPicPr>
          <p:cNvPr id="2050" name="Picture 2"/>
          <p:cNvPicPr>
            <a:picLocks noChangeAspect="1" noChangeArrowheads="1"/>
          </p:cNvPicPr>
          <p:nvPr/>
        </p:nvPicPr>
        <p:blipFill>
          <a:blip r:embed="rId2" cstate="print"/>
          <a:srcRect l="4952" r="1248"/>
          <a:stretch>
            <a:fillRect/>
          </a:stretch>
        </p:blipFill>
        <p:spPr bwMode="auto">
          <a:xfrm>
            <a:off x="6200922" y="848012"/>
            <a:ext cx="4454969" cy="5984230"/>
          </a:xfrm>
          <a:prstGeom prst="rect">
            <a:avLst/>
          </a:prstGeom>
          <a:noFill/>
          <a:ln w="9525">
            <a:noFill/>
            <a:miter lim="800000"/>
            <a:headEnd/>
            <a:tailEnd/>
          </a:ln>
        </p:spPr>
      </p:pic>
      <p:sp>
        <p:nvSpPr>
          <p:cNvPr id="7" name="TextBox 6"/>
          <p:cNvSpPr txBox="1"/>
          <p:nvPr/>
        </p:nvSpPr>
        <p:spPr>
          <a:xfrm>
            <a:off x="1524000" y="851079"/>
            <a:ext cx="4648200" cy="738664"/>
          </a:xfrm>
          <a:prstGeom prst="rect">
            <a:avLst/>
          </a:prstGeom>
          <a:solidFill>
            <a:srgbClr val="92D050"/>
          </a:solidFill>
          <a:ln>
            <a:noFill/>
          </a:ln>
        </p:spPr>
        <p:txBody>
          <a:bodyPr wrap="square" rtlCol="0">
            <a:spAutoFit/>
          </a:bodyPr>
          <a:lstStyle/>
          <a:p>
            <a:pPr algn="ctr"/>
            <a:r>
              <a:rPr lang="en-US" sz="1400" b="1" u="sng" dirty="0">
                <a:solidFill>
                  <a:schemeClr val="bg1"/>
                </a:solidFill>
              </a:rPr>
              <a:t>Bio</a:t>
            </a:r>
            <a:endParaRPr lang="en-US" sz="1400" dirty="0">
              <a:solidFill>
                <a:schemeClr val="bg1"/>
              </a:solidFill>
            </a:endParaRPr>
          </a:p>
          <a:p>
            <a:pPr algn="ctr"/>
            <a:r>
              <a:rPr lang="en-US" sz="1400" dirty="0">
                <a:solidFill>
                  <a:schemeClr val="bg1"/>
                </a:solidFill>
              </a:rPr>
              <a:t>Postdoctoral: HHMI, Department of Genetics, Yale University</a:t>
            </a:r>
          </a:p>
          <a:p>
            <a:pPr algn="ctr"/>
            <a:r>
              <a:rPr lang="en-US" sz="1400" dirty="0">
                <a:solidFill>
                  <a:schemeClr val="bg1"/>
                </a:solidFill>
              </a:rPr>
              <a:t>Ph.D.: University of Alberta</a:t>
            </a:r>
            <a:endParaRPr lang="en-US" sz="1400" dirty="0">
              <a:solidFill>
                <a:schemeClr val="bg1"/>
              </a:solidFill>
            </a:endParaRPr>
          </a:p>
        </p:txBody>
      </p:sp>
      <p:sp>
        <p:nvSpPr>
          <p:cNvPr id="10" name="Rectangle 9"/>
          <p:cNvSpPr/>
          <p:nvPr/>
        </p:nvSpPr>
        <p:spPr>
          <a:xfrm>
            <a:off x="1524000" y="1981201"/>
            <a:ext cx="4648200" cy="1169551"/>
          </a:xfrm>
          <a:prstGeom prst="rect">
            <a:avLst/>
          </a:prstGeom>
          <a:solidFill>
            <a:srgbClr val="FFC000"/>
          </a:solidFill>
          <a:ln>
            <a:noFill/>
          </a:ln>
        </p:spPr>
        <p:txBody>
          <a:bodyPr wrap="square">
            <a:spAutoFit/>
          </a:bodyPr>
          <a:lstStyle/>
          <a:p>
            <a:pPr algn="ctr"/>
            <a:r>
              <a:rPr lang="en-US" sz="1400" b="1" u="sng" dirty="0">
                <a:solidFill>
                  <a:schemeClr val="bg1"/>
                </a:solidFill>
              </a:rPr>
              <a:t>Courses</a:t>
            </a:r>
          </a:p>
          <a:p>
            <a:r>
              <a:rPr lang="en-US" sz="1400" dirty="0">
                <a:solidFill>
                  <a:schemeClr val="bg1"/>
                </a:solidFill>
              </a:rPr>
              <a:t>BIOL 120 Introductory Biology</a:t>
            </a:r>
          </a:p>
          <a:p>
            <a:r>
              <a:rPr lang="en-US" sz="1400" dirty="0">
                <a:solidFill>
                  <a:schemeClr val="bg1"/>
                </a:solidFill>
              </a:rPr>
              <a:t>BIOL 327 Genetics</a:t>
            </a:r>
          </a:p>
          <a:p>
            <a:r>
              <a:rPr lang="en-US" sz="1400" dirty="0">
                <a:solidFill>
                  <a:schemeClr val="bg1"/>
                </a:solidFill>
              </a:rPr>
              <a:t>BIOL411 Cell Biology</a:t>
            </a:r>
          </a:p>
          <a:p>
            <a:r>
              <a:rPr lang="en-US" sz="1400" dirty="0">
                <a:solidFill>
                  <a:schemeClr val="bg1"/>
                </a:solidFill>
              </a:rPr>
              <a:t>BIOL 440 Developmental Genetics</a:t>
            </a:r>
          </a:p>
        </p:txBody>
      </p:sp>
      <p:sp>
        <p:nvSpPr>
          <p:cNvPr id="11" name="Rectangle 10"/>
          <p:cNvSpPr/>
          <p:nvPr/>
        </p:nvSpPr>
        <p:spPr>
          <a:xfrm>
            <a:off x="1524000" y="3305413"/>
            <a:ext cx="4648200" cy="2893100"/>
          </a:xfrm>
          <a:prstGeom prst="rect">
            <a:avLst/>
          </a:prstGeom>
          <a:solidFill>
            <a:srgbClr val="92D050"/>
          </a:solidFill>
          <a:ln>
            <a:noFill/>
          </a:ln>
        </p:spPr>
        <p:txBody>
          <a:bodyPr wrap="square">
            <a:spAutoFit/>
          </a:bodyPr>
          <a:lstStyle/>
          <a:p>
            <a:pPr algn="ctr"/>
            <a:r>
              <a:rPr lang="en-US" sz="1400" b="1" u="sng" dirty="0">
                <a:solidFill>
                  <a:schemeClr val="bg1"/>
                </a:solidFill>
              </a:rPr>
              <a:t>Research</a:t>
            </a:r>
            <a:endParaRPr lang="en-US" sz="1400" dirty="0">
              <a:solidFill>
                <a:schemeClr val="bg1"/>
              </a:solidFill>
            </a:endParaRPr>
          </a:p>
          <a:p>
            <a:pPr>
              <a:buFont typeface="Wingdings" pitchFamily="2" charset="2"/>
              <a:buChar char="Ø"/>
            </a:pPr>
            <a:r>
              <a:rPr lang="en-US" sz="1400" dirty="0">
                <a:solidFill>
                  <a:schemeClr val="bg1"/>
                </a:solidFill>
              </a:rPr>
              <a:t> We use genetic tools available in the model organism </a:t>
            </a:r>
            <a:r>
              <a:rPr lang="en-US" sz="1400" i="1" dirty="0">
                <a:solidFill>
                  <a:schemeClr val="bg1"/>
                </a:solidFill>
              </a:rPr>
              <a:t>Drosophila</a:t>
            </a:r>
            <a:r>
              <a:rPr lang="en-US" sz="1400" dirty="0">
                <a:solidFill>
                  <a:schemeClr val="bg1"/>
                </a:solidFill>
              </a:rPr>
              <a:t> to better understand and dissect the underlying mechanisms of normal development and disease. </a:t>
            </a:r>
          </a:p>
          <a:p>
            <a:pPr>
              <a:buFont typeface="Wingdings" pitchFamily="2" charset="2"/>
              <a:buChar char="Ø"/>
            </a:pPr>
            <a:r>
              <a:rPr lang="en-US" sz="1400" dirty="0">
                <a:solidFill>
                  <a:schemeClr val="bg1"/>
                </a:solidFill>
              </a:rPr>
              <a:t>We are particularly interested in understanding the contributions of Extracellular Matrix to normal development and </a:t>
            </a:r>
            <a:r>
              <a:rPr lang="en-US" sz="1400" dirty="0" err="1">
                <a:solidFill>
                  <a:schemeClr val="bg1"/>
                </a:solidFill>
              </a:rPr>
              <a:t>tumorigenesis</a:t>
            </a:r>
            <a:r>
              <a:rPr lang="en-US" sz="1400" dirty="0">
                <a:solidFill>
                  <a:schemeClr val="bg1"/>
                </a:solidFill>
              </a:rPr>
              <a:t>. </a:t>
            </a:r>
          </a:p>
          <a:p>
            <a:pPr>
              <a:buFont typeface="Wingdings" pitchFamily="2" charset="2"/>
              <a:buChar char="Ø"/>
            </a:pPr>
            <a:r>
              <a:rPr lang="en-US" sz="1400" dirty="0">
                <a:solidFill>
                  <a:schemeClr val="bg1"/>
                </a:solidFill>
              </a:rPr>
              <a:t>Development of Drosophila wing is another area of my labs’ interest as this is an excellent model for organogenesis where various events that give rise to an adult structure can be studied.  </a:t>
            </a:r>
          </a:p>
          <a:p>
            <a:pPr>
              <a:buFont typeface="Wingdings" pitchFamily="2" charset="2"/>
              <a:buChar char="Ø"/>
            </a:pPr>
            <a:r>
              <a:rPr lang="en-US" sz="1400" dirty="0">
                <a:solidFill>
                  <a:schemeClr val="bg1"/>
                </a:solidFill>
              </a:rPr>
              <a:t>Several projects spanning the domain of our interest are available for motivated students. I welcome enquiries!</a:t>
            </a:r>
            <a:endParaRPr lang="en-US" sz="1400" dirty="0">
              <a:solidFill>
                <a:schemeClr val="bg1"/>
              </a:solidFill>
            </a:endParaRPr>
          </a:p>
        </p:txBody>
      </p:sp>
    </p:spTree>
    <p:extLst>
      <p:ext uri="{BB962C8B-B14F-4D97-AF65-F5344CB8AC3E}">
        <p14:creationId xmlns:p14="http://schemas.microsoft.com/office/powerpoint/2010/main" val="23622641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1524000"/>
          </a:xfrm>
          <a:solidFill>
            <a:schemeClr val="accent3"/>
          </a:solidFill>
        </p:spPr>
        <p:txBody>
          <a:bodyPr rtlCol="0">
            <a:normAutofit/>
          </a:bodyPr>
          <a:lstStyle/>
          <a:p>
            <a:pPr eaLnBrk="1" fontAlgn="auto" hangingPunct="1">
              <a:spcAft>
                <a:spcPts val="0"/>
              </a:spcAft>
              <a:defRPr/>
            </a:pPr>
            <a:r>
              <a:rPr lang="en-US" dirty="0" smtClean="0"/>
              <a:t>RESEARCH IN THE SRIVASTAVA LAB</a:t>
            </a:r>
          </a:p>
        </p:txBody>
      </p:sp>
      <p:sp>
        <p:nvSpPr>
          <p:cNvPr id="2055" name="TextBox 7"/>
          <p:cNvSpPr txBox="1">
            <a:spLocks noChangeArrowheads="1"/>
          </p:cNvSpPr>
          <p:nvPr/>
        </p:nvSpPr>
        <p:spPr bwMode="auto">
          <a:xfrm>
            <a:off x="1524000" y="5868476"/>
            <a:ext cx="9144000" cy="954107"/>
          </a:xfrm>
          <a:prstGeom prst="rect">
            <a:avLst/>
          </a:prstGeom>
          <a:solidFill>
            <a:srgbClr val="FFFF00"/>
          </a:solidFill>
          <a:ln w="9525">
            <a:noFill/>
            <a:miter lim="800000"/>
            <a:headEnd/>
            <a:tailEnd/>
          </a:ln>
        </p:spPr>
        <p:txBody>
          <a:bodyPr wrap="square">
            <a:spAutoFit/>
          </a:bodyPr>
          <a:lstStyle/>
          <a:p>
            <a:pPr algn="ctr"/>
            <a:r>
              <a:rPr lang="en-US" sz="2800" dirty="0">
                <a:solidFill>
                  <a:srgbClr val="FF0000"/>
                </a:solidFill>
                <a:latin typeface="Calibri" pitchFamily="34" charset="0"/>
              </a:rPr>
              <a:t>We use </a:t>
            </a:r>
            <a:r>
              <a:rPr lang="en-US" sz="2800" i="1" dirty="0">
                <a:solidFill>
                  <a:srgbClr val="FF0000"/>
                </a:solidFill>
                <a:latin typeface="Calibri" pitchFamily="34" charset="0"/>
              </a:rPr>
              <a:t>Drosophila</a:t>
            </a:r>
            <a:r>
              <a:rPr lang="en-US" sz="2800" dirty="0">
                <a:solidFill>
                  <a:srgbClr val="FF0000"/>
                </a:solidFill>
                <a:latin typeface="Calibri" pitchFamily="34" charset="0"/>
              </a:rPr>
              <a:t> to address problems in development and disease</a:t>
            </a:r>
            <a:endParaRPr lang="en-US" sz="2800" dirty="0">
              <a:solidFill>
                <a:srgbClr val="FF0000"/>
              </a:solidFill>
              <a:latin typeface="Calibri" pitchFamily="34" charset="0"/>
            </a:endParaRPr>
          </a:p>
        </p:txBody>
      </p:sp>
      <p:pic>
        <p:nvPicPr>
          <p:cNvPr id="2057" name="Picture 10" descr="life_cycle.jpg"/>
          <p:cNvPicPr>
            <a:picLocks noChangeAspect="1"/>
          </p:cNvPicPr>
          <p:nvPr/>
        </p:nvPicPr>
        <p:blipFill>
          <a:blip r:embed="rId3" cstate="print"/>
          <a:srcRect/>
          <a:stretch>
            <a:fillRect/>
          </a:stretch>
        </p:blipFill>
        <p:spPr bwMode="auto">
          <a:xfrm>
            <a:off x="1536879" y="1530864"/>
            <a:ext cx="3816350" cy="4335462"/>
          </a:xfrm>
          <a:prstGeom prst="rect">
            <a:avLst/>
          </a:prstGeom>
          <a:noFill/>
          <a:ln w="9525">
            <a:noFill/>
            <a:miter lim="800000"/>
            <a:headEnd/>
            <a:tailEnd/>
          </a:ln>
        </p:spPr>
      </p:pic>
      <p:pic>
        <p:nvPicPr>
          <p:cNvPr id="2058" name="Picture 11" descr="R+S82BRTMW D8 VNC 63X closeup.gif"/>
          <p:cNvPicPr>
            <a:picLocks noChangeAspect="1"/>
          </p:cNvPicPr>
          <p:nvPr/>
        </p:nvPicPr>
        <p:blipFill>
          <a:blip r:embed="rId4" cstate="print"/>
          <a:srcRect/>
          <a:stretch>
            <a:fillRect/>
          </a:stretch>
        </p:blipFill>
        <p:spPr bwMode="auto">
          <a:xfrm>
            <a:off x="5346880" y="1530865"/>
            <a:ext cx="4579937" cy="4321175"/>
          </a:xfrm>
          <a:prstGeom prst="rect">
            <a:avLst/>
          </a:prstGeom>
          <a:noFill/>
          <a:ln w="9525">
            <a:noFill/>
            <a:miter lim="800000"/>
            <a:headEnd/>
            <a:tailEnd/>
          </a:ln>
        </p:spPr>
      </p:pic>
      <p:sp>
        <p:nvSpPr>
          <p:cNvPr id="11" name="TextBox 10"/>
          <p:cNvSpPr txBox="1"/>
          <p:nvPr/>
        </p:nvSpPr>
        <p:spPr>
          <a:xfrm>
            <a:off x="9929336" y="1524000"/>
            <a:ext cx="738664" cy="4343400"/>
          </a:xfrm>
          <a:prstGeom prst="rect">
            <a:avLst/>
          </a:prstGeom>
          <a:solidFill>
            <a:srgbClr val="0070C0"/>
          </a:solidFill>
        </p:spPr>
        <p:txBody>
          <a:bodyPr vert="vert" wrap="square" rtlCol="0">
            <a:spAutoFit/>
          </a:bodyPr>
          <a:lstStyle/>
          <a:p>
            <a:pPr algn="ctr"/>
            <a:r>
              <a:rPr lang="en-US" dirty="0"/>
              <a:t>A novel protein (green) being expressed by invasive tumor (red) cells</a:t>
            </a:r>
            <a:endParaRPr lang="en-US" dirty="0"/>
          </a:p>
        </p:txBody>
      </p:sp>
      <p:sp>
        <p:nvSpPr>
          <p:cNvPr id="7" name="TextBox 6"/>
          <p:cNvSpPr txBox="1"/>
          <p:nvPr/>
        </p:nvSpPr>
        <p:spPr>
          <a:xfrm>
            <a:off x="8286750" y="5676896"/>
            <a:ext cx="1752600" cy="215444"/>
          </a:xfrm>
          <a:prstGeom prst="rect">
            <a:avLst/>
          </a:prstGeom>
          <a:noFill/>
        </p:spPr>
        <p:txBody>
          <a:bodyPr wrap="square" rtlCol="0">
            <a:spAutoFit/>
          </a:bodyPr>
          <a:lstStyle/>
          <a:p>
            <a:pPr algn="ctr"/>
            <a:r>
              <a:rPr lang="en-US" sz="800" dirty="0" err="1">
                <a:solidFill>
                  <a:schemeClr val="tx2">
                    <a:lumMod val="60000"/>
                    <a:lumOff val="40000"/>
                  </a:schemeClr>
                </a:solidFill>
              </a:rPr>
              <a:t>Srivastava</a:t>
            </a:r>
            <a:r>
              <a:rPr lang="en-US" sz="800" dirty="0">
                <a:solidFill>
                  <a:schemeClr val="tx2">
                    <a:lumMod val="60000"/>
                    <a:lumOff val="40000"/>
                  </a:schemeClr>
                </a:solidFill>
              </a:rPr>
              <a:t> and </a:t>
            </a:r>
            <a:r>
              <a:rPr lang="en-US" sz="800" dirty="0" err="1">
                <a:solidFill>
                  <a:schemeClr val="tx2">
                    <a:lumMod val="60000"/>
                    <a:lumOff val="40000"/>
                  </a:schemeClr>
                </a:solidFill>
              </a:rPr>
              <a:t>Xu</a:t>
            </a:r>
            <a:r>
              <a:rPr lang="en-US" sz="800" dirty="0">
                <a:solidFill>
                  <a:schemeClr val="tx2">
                    <a:lumMod val="60000"/>
                    <a:lumOff val="40000"/>
                  </a:schemeClr>
                </a:solidFill>
              </a:rPr>
              <a:t> (Unpublished)</a:t>
            </a:r>
            <a:endParaRPr lang="en-US" sz="800" dirty="0">
              <a:solidFill>
                <a:schemeClr val="tx2">
                  <a:lumMod val="60000"/>
                  <a:lumOff val="40000"/>
                </a:schemeClr>
              </a:solidFill>
            </a:endParaRPr>
          </a:p>
        </p:txBody>
      </p:sp>
    </p:spTree>
    <p:extLst>
      <p:ext uri="{BB962C8B-B14F-4D97-AF65-F5344CB8AC3E}">
        <p14:creationId xmlns:p14="http://schemas.microsoft.com/office/powerpoint/2010/main" val="6227125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899886"/>
          </a:xfrm>
          <a:solidFill>
            <a:srgbClr val="00B0F0"/>
          </a:solidFill>
        </p:spPr>
        <p:txBody>
          <a:bodyPr>
            <a:normAutofit fontScale="90000"/>
          </a:bodyPr>
          <a:lstStyle/>
          <a:p>
            <a:r>
              <a:rPr lang="en-US" sz="3600" dirty="0">
                <a:solidFill>
                  <a:schemeClr val="bg1"/>
                </a:solidFill>
              </a:rPr>
              <a:t>Graduate/Honors Thesis Research in the Srivastava Lab</a:t>
            </a:r>
            <a:endParaRPr lang="en-US" sz="3600" dirty="0">
              <a:solidFill>
                <a:schemeClr val="bg1"/>
              </a:solidFill>
            </a:endParaRPr>
          </a:p>
        </p:txBody>
      </p:sp>
      <p:sp>
        <p:nvSpPr>
          <p:cNvPr id="6" name="TextBox 5"/>
          <p:cNvSpPr txBox="1"/>
          <p:nvPr/>
        </p:nvSpPr>
        <p:spPr>
          <a:xfrm>
            <a:off x="1524000" y="1295401"/>
            <a:ext cx="9144000" cy="3139321"/>
          </a:xfrm>
          <a:prstGeom prst="rect">
            <a:avLst/>
          </a:prstGeom>
          <a:noFill/>
        </p:spPr>
        <p:txBody>
          <a:bodyPr wrap="square" rtlCol="0">
            <a:spAutoFit/>
          </a:bodyPr>
          <a:lstStyle/>
          <a:p>
            <a:pPr>
              <a:buFont typeface="Arial" pitchFamily="34" charset="0"/>
              <a:buChar char="•"/>
            </a:pPr>
            <a:r>
              <a:rPr lang="en-US" dirty="0"/>
              <a:t> I currently have one Graduate Student and I am looking for motivated students to work on challenging biological problems.</a:t>
            </a:r>
          </a:p>
          <a:p>
            <a:pPr>
              <a:buFont typeface="Arial" pitchFamily="34" charset="0"/>
              <a:buChar char="•"/>
            </a:pPr>
            <a:endParaRPr lang="en-US" dirty="0"/>
          </a:p>
          <a:p>
            <a:pPr>
              <a:buFont typeface="Arial" pitchFamily="34" charset="0"/>
              <a:buChar char="•"/>
            </a:pPr>
            <a:r>
              <a:rPr lang="en-US" dirty="0"/>
              <a:t> The projects in the lab utilize molecular and genetic techniques to understand the mechanisms of development and disease.</a:t>
            </a:r>
          </a:p>
          <a:p>
            <a:pPr>
              <a:buFont typeface="Arial" pitchFamily="34" charset="0"/>
              <a:buChar char="•"/>
            </a:pPr>
            <a:endParaRPr lang="en-US" dirty="0"/>
          </a:p>
          <a:p>
            <a:pPr>
              <a:buFont typeface="Arial" pitchFamily="34" charset="0"/>
              <a:buChar char="•"/>
            </a:pPr>
            <a:r>
              <a:rPr lang="en-US" dirty="0"/>
              <a:t> We are specially interested in the contributions that the Extra Cellular Matrix (ECM) makes to normal development and tumor progression.</a:t>
            </a:r>
          </a:p>
          <a:p>
            <a:pPr>
              <a:buFont typeface="Arial" pitchFamily="34" charset="0"/>
              <a:buChar char="•"/>
            </a:pPr>
            <a:endParaRPr lang="en-US" dirty="0"/>
          </a:p>
          <a:p>
            <a:pPr>
              <a:buFont typeface="Arial" pitchFamily="34" charset="0"/>
              <a:buChar char="•"/>
            </a:pPr>
            <a:r>
              <a:rPr lang="en-US" dirty="0"/>
              <a:t> </a:t>
            </a:r>
            <a:r>
              <a:rPr lang="en-US" dirty="0"/>
              <a:t>We have recently demonstrated the role of a protease in invasive behavior during the movement of Air Sac Primordium (ASP), an organ analogous to the human lung. </a:t>
            </a:r>
          </a:p>
        </p:txBody>
      </p:sp>
      <p:pic>
        <p:nvPicPr>
          <p:cNvPr id="4" name="Picture 3"/>
          <p:cNvPicPr>
            <a:picLocks noChangeAspect="1"/>
          </p:cNvPicPr>
          <p:nvPr/>
        </p:nvPicPr>
        <p:blipFill>
          <a:blip r:embed="rId2"/>
          <a:stretch>
            <a:fillRect/>
          </a:stretch>
        </p:blipFill>
        <p:spPr>
          <a:xfrm>
            <a:off x="0" y="4484176"/>
            <a:ext cx="3563901" cy="23738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901" y="4484176"/>
            <a:ext cx="4250808" cy="2391529"/>
          </a:xfrm>
          <a:prstGeom prst="rect">
            <a:avLst/>
          </a:prstGeom>
        </p:spPr>
      </p:pic>
      <p:pic>
        <p:nvPicPr>
          <p:cNvPr id="7" name="Picture 6" descr="402r.jpg"/>
          <p:cNvPicPr>
            <a:picLocks noChangeAspect="1"/>
          </p:cNvPicPr>
          <p:nvPr/>
        </p:nvPicPr>
        <p:blipFill>
          <a:blip r:embed="rId4" cstate="print"/>
          <a:stretch>
            <a:fillRect/>
          </a:stretch>
        </p:blipFill>
        <p:spPr>
          <a:xfrm>
            <a:off x="7814709" y="4474448"/>
            <a:ext cx="4377291" cy="2401257"/>
          </a:xfrm>
          <a:prstGeom prst="rect">
            <a:avLst/>
          </a:prstGeom>
        </p:spPr>
      </p:pic>
    </p:spTree>
    <p:extLst>
      <p:ext uri="{BB962C8B-B14F-4D97-AF65-F5344CB8AC3E}">
        <p14:creationId xmlns:p14="http://schemas.microsoft.com/office/powerpoint/2010/main" val="5362347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neth_crawford.jpg"/>
          <p:cNvPicPr>
            <a:picLocks noChangeAspect="1"/>
          </p:cNvPicPr>
          <p:nvPr/>
        </p:nvPicPr>
        <p:blipFill>
          <a:blip r:embed="rId2" cstate="print"/>
          <a:stretch>
            <a:fillRect/>
          </a:stretch>
        </p:blipFill>
        <p:spPr>
          <a:xfrm>
            <a:off x="6817481" y="2573546"/>
            <a:ext cx="3039851" cy="3884561"/>
          </a:xfrm>
          <a:prstGeom prst="rect">
            <a:avLst/>
          </a:prstGeom>
          <a:ln w="19050">
            <a:solidFill>
              <a:schemeClr val="tx1"/>
            </a:solidFill>
          </a:ln>
        </p:spPr>
      </p:pic>
      <p:sp>
        <p:nvSpPr>
          <p:cNvPr id="5" name="TextBox 4"/>
          <p:cNvSpPr txBox="1"/>
          <p:nvPr/>
        </p:nvSpPr>
        <p:spPr>
          <a:xfrm>
            <a:off x="6200055" y="1066801"/>
            <a:ext cx="4495800" cy="1323439"/>
          </a:xfrm>
          <a:prstGeom prst="rect">
            <a:avLst/>
          </a:prstGeom>
          <a:noFill/>
        </p:spPr>
        <p:txBody>
          <a:bodyPr wrap="square" rtlCol="0">
            <a:spAutoFit/>
          </a:bodyPr>
          <a:lstStyle/>
          <a:p>
            <a:pPr algn="ctr"/>
            <a:endParaRPr lang="en-US" sz="2000" dirty="0">
              <a:solidFill>
                <a:prstClr val="white"/>
              </a:solidFill>
            </a:endParaRPr>
          </a:p>
          <a:p>
            <a:pPr algn="ctr"/>
            <a:r>
              <a:rPr lang="en-US" sz="2000" dirty="0">
                <a:solidFill>
                  <a:prstClr val="white"/>
                </a:solidFill>
              </a:rPr>
              <a:t>Associate Dean, Ogden College</a:t>
            </a:r>
          </a:p>
          <a:p>
            <a:pPr algn="ctr"/>
            <a:r>
              <a:rPr lang="en-US" sz="2000" dirty="0">
                <a:solidFill>
                  <a:prstClr val="white"/>
                </a:solidFill>
              </a:rPr>
              <a:t>Director Pre-Health Professions Advising Office</a:t>
            </a:r>
          </a:p>
        </p:txBody>
      </p:sp>
      <p:sp>
        <p:nvSpPr>
          <p:cNvPr id="6" name="TextBox 5"/>
          <p:cNvSpPr txBox="1"/>
          <p:nvPr/>
        </p:nvSpPr>
        <p:spPr>
          <a:xfrm>
            <a:off x="1834662" y="1676401"/>
            <a:ext cx="4340469" cy="1200329"/>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a:solidFill>
                  <a:prstClr val="white"/>
                </a:solidFill>
              </a:rPr>
              <a:t>Education</a:t>
            </a:r>
          </a:p>
          <a:p>
            <a:r>
              <a:rPr lang="en-US" dirty="0">
                <a:solidFill>
                  <a:prstClr val="white"/>
                </a:solidFill>
              </a:rPr>
              <a:t>B.A.  1978 : SUNY College at Buffalo</a:t>
            </a:r>
          </a:p>
          <a:p>
            <a:r>
              <a:rPr lang="en-US" dirty="0">
                <a:solidFill>
                  <a:prstClr val="white"/>
                </a:solidFill>
              </a:rPr>
              <a:t>M.A.  1980 : SUNY College at Buffalo</a:t>
            </a:r>
          </a:p>
          <a:p>
            <a:r>
              <a:rPr lang="en-US" dirty="0">
                <a:solidFill>
                  <a:prstClr val="white"/>
                </a:solidFill>
              </a:rPr>
              <a:t>Ph.D. 1988 : University of Michigan</a:t>
            </a:r>
          </a:p>
        </p:txBody>
      </p:sp>
      <p:sp>
        <p:nvSpPr>
          <p:cNvPr id="7" name="TextBox 6"/>
          <p:cNvSpPr txBox="1"/>
          <p:nvPr/>
        </p:nvSpPr>
        <p:spPr>
          <a:xfrm>
            <a:off x="1828802" y="3191470"/>
            <a:ext cx="4346329" cy="92333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a:solidFill>
                  <a:prstClr val="white"/>
                </a:solidFill>
              </a:rPr>
              <a:t>Courses</a:t>
            </a:r>
          </a:p>
          <a:p>
            <a:r>
              <a:rPr lang="en-US" dirty="0">
                <a:solidFill>
                  <a:prstClr val="white"/>
                </a:solidFill>
              </a:rPr>
              <a:t>BIOL 330: Animal Physiology</a:t>
            </a:r>
          </a:p>
          <a:p>
            <a:r>
              <a:rPr lang="en-US" dirty="0">
                <a:solidFill>
                  <a:prstClr val="white"/>
                </a:solidFill>
              </a:rPr>
              <a:t>BIOL 324: Histology</a:t>
            </a:r>
          </a:p>
        </p:txBody>
      </p:sp>
      <p:sp>
        <p:nvSpPr>
          <p:cNvPr id="8" name="TextBox 7"/>
          <p:cNvSpPr txBox="1"/>
          <p:nvPr/>
        </p:nvSpPr>
        <p:spPr>
          <a:xfrm>
            <a:off x="1834663" y="4414809"/>
            <a:ext cx="4349260" cy="1754326"/>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a:solidFill>
                  <a:prstClr val="white"/>
                </a:solidFill>
              </a:rPr>
              <a:t>Research</a:t>
            </a:r>
          </a:p>
          <a:p>
            <a:pPr>
              <a:buFont typeface="Arial" pitchFamily="34" charset="0"/>
              <a:buChar char="•"/>
            </a:pPr>
            <a:r>
              <a:rPr lang="en-US" dirty="0">
                <a:solidFill>
                  <a:prstClr val="white"/>
                </a:solidFill>
              </a:rPr>
              <a:t> Wound healing, cell proliferation                                 and cell migration in corneal   endothelial cells.</a:t>
            </a:r>
          </a:p>
          <a:p>
            <a:pPr>
              <a:buFont typeface="Arial" pitchFamily="34" charset="0"/>
              <a:buChar char="•"/>
            </a:pPr>
            <a:r>
              <a:rPr lang="en-US" dirty="0">
                <a:solidFill>
                  <a:prstClr val="white"/>
                </a:solidFill>
              </a:rPr>
              <a:t> Activity of Endothelin-1 in corneal     endothelial cells.</a:t>
            </a:r>
          </a:p>
        </p:txBody>
      </p:sp>
      <p:sp>
        <p:nvSpPr>
          <p:cNvPr id="10" name="TextBox 9"/>
          <p:cNvSpPr txBox="1"/>
          <p:nvPr/>
        </p:nvSpPr>
        <p:spPr>
          <a:xfrm>
            <a:off x="3505200" y="123093"/>
            <a:ext cx="5867400" cy="1077218"/>
          </a:xfrm>
          <a:prstGeom prst="rect">
            <a:avLst/>
          </a:prstGeom>
          <a:noFill/>
        </p:spPr>
        <p:txBody>
          <a:bodyPr wrap="square" rtlCol="0">
            <a:spAutoFit/>
          </a:bodyPr>
          <a:lstStyle/>
          <a:p>
            <a:pPr algn="ctr"/>
            <a:r>
              <a:rPr lang="en-US" sz="3200" b="1" dirty="0">
                <a:solidFill>
                  <a:prstClr val="black"/>
                </a:solidFill>
              </a:rPr>
              <a:t>Kenneth M. Crawford, Ph.D.</a:t>
            </a:r>
          </a:p>
          <a:p>
            <a:pPr algn="ctr"/>
            <a:r>
              <a:rPr lang="en-US" sz="3200" b="1" dirty="0">
                <a:solidFill>
                  <a:prstClr val="black"/>
                </a:solidFill>
              </a:rPr>
              <a:t>University of Michigan</a:t>
            </a:r>
          </a:p>
        </p:txBody>
      </p:sp>
    </p:spTree>
    <p:extLst>
      <p:ext uri="{BB962C8B-B14F-4D97-AF65-F5344CB8AC3E}">
        <p14:creationId xmlns:p14="http://schemas.microsoft.com/office/powerpoint/2010/main" val="2154477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899886"/>
          </a:xfrm>
          <a:solidFill>
            <a:srgbClr val="00B0F0"/>
          </a:solidFill>
        </p:spPr>
        <p:txBody>
          <a:bodyPr>
            <a:normAutofit fontScale="90000"/>
          </a:bodyPr>
          <a:lstStyle/>
          <a:p>
            <a:r>
              <a:rPr lang="en-US" sz="3600" dirty="0">
                <a:solidFill>
                  <a:schemeClr val="bg1"/>
                </a:solidFill>
              </a:rPr>
              <a:t>Graduate/Honors Thesis Research in the Srivastava Lab</a:t>
            </a:r>
            <a:endParaRPr lang="en-US" sz="3600" dirty="0">
              <a:solidFill>
                <a:schemeClr val="bg1"/>
              </a:solidFill>
            </a:endParaRPr>
          </a:p>
        </p:txBody>
      </p:sp>
      <p:sp>
        <p:nvSpPr>
          <p:cNvPr id="6" name="TextBox 5"/>
          <p:cNvSpPr txBox="1"/>
          <p:nvPr/>
        </p:nvSpPr>
        <p:spPr>
          <a:xfrm>
            <a:off x="1524000" y="1295401"/>
            <a:ext cx="9144000" cy="2031325"/>
          </a:xfrm>
          <a:prstGeom prst="rect">
            <a:avLst/>
          </a:prstGeom>
          <a:noFill/>
          <a:ln w="38100">
            <a:solidFill>
              <a:srgbClr val="FF0000"/>
            </a:solidFill>
          </a:ln>
        </p:spPr>
        <p:txBody>
          <a:bodyPr wrap="square" rtlCol="0">
            <a:spAutoFit/>
          </a:bodyPr>
          <a:lstStyle/>
          <a:p>
            <a:pPr algn="ctr"/>
            <a:r>
              <a:rPr lang="en-US" dirty="0"/>
              <a:t>Graduate Theses Completed:</a:t>
            </a:r>
          </a:p>
          <a:p>
            <a:pPr algn="ctr"/>
            <a:endParaRPr lang="en-US" dirty="0"/>
          </a:p>
          <a:p>
            <a:pPr algn="ctr"/>
            <a:r>
              <a:rPr lang="en-US" dirty="0"/>
              <a:t>Gillian Jones, Christopher Fields, Qian Dong, </a:t>
            </a:r>
            <a:r>
              <a:rPr lang="en-US" dirty="0" err="1"/>
              <a:t>Mayank</a:t>
            </a:r>
            <a:r>
              <a:rPr lang="en-US" dirty="0"/>
              <a:t> Kapadia</a:t>
            </a:r>
          </a:p>
          <a:p>
            <a:pPr algn="ctr"/>
            <a:endParaRPr lang="en-US" dirty="0"/>
          </a:p>
          <a:p>
            <a:pPr algn="ctr"/>
            <a:r>
              <a:rPr lang="en-US" dirty="0"/>
              <a:t>Graduate Theses in Progress:</a:t>
            </a:r>
          </a:p>
          <a:p>
            <a:pPr algn="ctr"/>
            <a:endParaRPr lang="en-US" dirty="0"/>
          </a:p>
          <a:p>
            <a:pPr algn="ctr"/>
            <a:r>
              <a:rPr lang="en-US" dirty="0"/>
              <a:t>Dane </a:t>
            </a:r>
            <a:r>
              <a:rPr lang="en-US" dirty="0" err="1"/>
              <a:t>Flinchum</a:t>
            </a:r>
            <a:r>
              <a:rPr lang="en-US" dirty="0"/>
              <a:t>, </a:t>
            </a:r>
            <a:r>
              <a:rPr lang="en-US" dirty="0" err="1"/>
              <a:t>Sayo</a:t>
            </a:r>
            <a:r>
              <a:rPr lang="en-US" dirty="0"/>
              <a:t> </a:t>
            </a:r>
            <a:r>
              <a:rPr lang="en-US" dirty="0" err="1"/>
              <a:t>Aromiwura</a:t>
            </a:r>
            <a:r>
              <a:rPr lang="en-US" dirty="0"/>
              <a:t> (JUMP), Nathan Powers (JUMP), </a:t>
            </a:r>
            <a:r>
              <a:rPr lang="en-US" dirty="0" err="1"/>
              <a:t>Aref</a:t>
            </a:r>
            <a:r>
              <a:rPr lang="en-US" dirty="0"/>
              <a:t> </a:t>
            </a:r>
            <a:r>
              <a:rPr lang="en-US" dirty="0" err="1"/>
              <a:t>Ranjbar</a:t>
            </a:r>
            <a:r>
              <a:rPr lang="en-US" dirty="0"/>
              <a:t> (JUMP)</a:t>
            </a:r>
          </a:p>
        </p:txBody>
      </p:sp>
      <p:sp>
        <p:nvSpPr>
          <p:cNvPr id="4" name="TextBox 3"/>
          <p:cNvSpPr txBox="1"/>
          <p:nvPr/>
        </p:nvSpPr>
        <p:spPr>
          <a:xfrm>
            <a:off x="3999754" y="3863876"/>
            <a:ext cx="4105857" cy="2308324"/>
          </a:xfrm>
          <a:prstGeom prst="rect">
            <a:avLst/>
          </a:prstGeom>
          <a:noFill/>
          <a:ln w="28575">
            <a:solidFill>
              <a:srgbClr val="FFFF00"/>
            </a:solidFill>
          </a:ln>
        </p:spPr>
        <p:txBody>
          <a:bodyPr wrap="square" rtlCol="0">
            <a:spAutoFit/>
          </a:bodyPr>
          <a:lstStyle/>
          <a:p>
            <a:pPr algn="ctr"/>
            <a:r>
              <a:rPr lang="en-US" dirty="0"/>
              <a:t>Honors Theses Completed:</a:t>
            </a:r>
          </a:p>
          <a:p>
            <a:pPr algn="ctr"/>
            <a:endParaRPr lang="en-US" dirty="0"/>
          </a:p>
          <a:p>
            <a:pPr algn="ctr"/>
            <a:r>
              <a:rPr lang="en-US" dirty="0"/>
              <a:t>Jordan </a:t>
            </a:r>
            <a:r>
              <a:rPr lang="en-US" dirty="0" err="1"/>
              <a:t>Olberding</a:t>
            </a:r>
            <a:r>
              <a:rPr lang="en-US" dirty="0"/>
              <a:t>, Christopher Fields</a:t>
            </a:r>
          </a:p>
          <a:p>
            <a:pPr algn="ctr"/>
            <a:endParaRPr lang="en-US" dirty="0"/>
          </a:p>
          <a:p>
            <a:pPr algn="ctr"/>
            <a:endParaRPr lang="en-US" dirty="0"/>
          </a:p>
          <a:p>
            <a:pPr algn="ctr"/>
            <a:r>
              <a:rPr lang="en-US" dirty="0"/>
              <a:t>Honors Thesis in Progress:</a:t>
            </a:r>
          </a:p>
          <a:p>
            <a:pPr algn="ctr"/>
            <a:endParaRPr lang="en-US" dirty="0"/>
          </a:p>
          <a:p>
            <a:pPr algn="ctr"/>
            <a:r>
              <a:rPr lang="en-US" dirty="0" err="1"/>
              <a:t>Enes</a:t>
            </a:r>
            <a:r>
              <a:rPr lang="en-US" dirty="0"/>
              <a:t> </a:t>
            </a:r>
            <a:r>
              <a:rPr lang="en-US" dirty="0" err="1"/>
              <a:t>Atici</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3031" b="7546"/>
          <a:stretch/>
        </p:blipFill>
        <p:spPr>
          <a:xfrm>
            <a:off x="0" y="4920712"/>
            <a:ext cx="3612304" cy="1937288"/>
          </a:xfrm>
          <a:prstGeom prst="rect">
            <a:avLst/>
          </a:prstGeom>
          <a:ln>
            <a:solidFill>
              <a:srgbClr val="FFFF00"/>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617" t="8363" r="19788"/>
          <a:stretch/>
        </p:blipFill>
        <p:spPr>
          <a:xfrm rot="16200000">
            <a:off x="8373477" y="4893860"/>
            <a:ext cx="1940399" cy="1968719"/>
          </a:xfrm>
          <a:prstGeom prst="rect">
            <a:avLst/>
          </a:prstGeom>
          <a:ln w="28575">
            <a:solidFill>
              <a:srgbClr val="FF0000"/>
            </a:solidFill>
          </a:ln>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3192" t="27752" r="24603" b="28217"/>
          <a:stretch/>
        </p:blipFill>
        <p:spPr>
          <a:xfrm>
            <a:off x="10328036" y="4898440"/>
            <a:ext cx="1828106" cy="1949980"/>
          </a:xfrm>
          <a:prstGeom prst="rect">
            <a:avLst/>
          </a:prstGeom>
          <a:ln w="28575">
            <a:solidFill>
              <a:srgbClr val="FF0000"/>
            </a:solidFill>
          </a:ln>
        </p:spPr>
      </p:pic>
    </p:spTree>
    <p:extLst>
      <p:ext uri="{BB962C8B-B14F-4D97-AF65-F5344CB8AC3E}">
        <p14:creationId xmlns:p14="http://schemas.microsoft.com/office/powerpoint/2010/main" val="30930905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ontent Placeholder 2"/>
          <p:cNvSpPr>
            <a:spLocks noGrp="1"/>
          </p:cNvSpPr>
          <p:nvPr>
            <p:ph idx="4294967295"/>
          </p:nvPr>
        </p:nvSpPr>
        <p:spPr>
          <a:xfrm>
            <a:off x="6034088" y="152401"/>
            <a:ext cx="4633912" cy="5853113"/>
          </a:xfrm>
        </p:spPr>
        <p:txBody>
          <a:bodyPr/>
          <a:lstStyle/>
          <a:p>
            <a:pPr marL="0" indent="0" algn="ctr">
              <a:buNone/>
            </a:pPr>
            <a:r>
              <a:rPr lang="en-US" sz="2800" b="1" dirty="0">
                <a:solidFill>
                  <a:schemeClr val="bg1"/>
                </a:solidFill>
              </a:rPr>
              <a:t>Michael Stokes, Ph.D.</a:t>
            </a:r>
            <a:r>
              <a:rPr lang="en-US" sz="2800" b="1">
                <a:solidFill>
                  <a:schemeClr val="bg1"/>
                </a:solidFill>
              </a:rPr>
              <a:t/>
            </a:r>
            <a:br>
              <a:rPr lang="en-US" sz="2800" b="1">
                <a:solidFill>
                  <a:schemeClr val="bg1"/>
                </a:solidFill>
              </a:rPr>
            </a:br>
            <a:r>
              <a:rPr lang="en-US" sz="2800" b="1" smtClean="0">
                <a:solidFill>
                  <a:schemeClr val="bg1"/>
                </a:solidFill>
              </a:rPr>
              <a:t>Professor</a:t>
            </a: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109728" indent="0" algn="ctr">
              <a:buClr>
                <a:srgbClr val="C00000"/>
              </a:buClr>
              <a:buNone/>
              <a:defRPr/>
            </a:pPr>
            <a:r>
              <a:rPr lang="en-US" sz="1100" b="1" u="sng" dirty="0">
                <a:solidFill>
                  <a:prstClr val="white"/>
                </a:solidFill>
              </a:rPr>
              <a:t>Bio</a:t>
            </a:r>
          </a:p>
          <a:p>
            <a:pPr lvl="0">
              <a:buClr>
                <a:srgbClr val="C00000"/>
              </a:buClr>
              <a:defRPr/>
            </a:pPr>
            <a:r>
              <a:rPr lang="en-US" sz="1100" b="1" dirty="0">
                <a:solidFill>
                  <a:prstClr val="white"/>
                </a:solidFill>
              </a:rPr>
              <a:t>Ph.D. </a:t>
            </a:r>
            <a:r>
              <a:rPr lang="en-US" sz="1100" dirty="0">
                <a:solidFill>
                  <a:prstClr val="white"/>
                </a:solidFill>
              </a:rPr>
              <a:t>– Systematics and Ecology (1994).  University of Kansas</a:t>
            </a:r>
          </a:p>
          <a:p>
            <a:pPr lvl="0">
              <a:buClr>
                <a:srgbClr val="C00000"/>
              </a:buClr>
              <a:defRPr/>
            </a:pPr>
            <a:r>
              <a:rPr lang="en-US" sz="1100" b="1" dirty="0">
                <a:solidFill>
                  <a:prstClr val="white"/>
                </a:solidFill>
              </a:rPr>
              <a:t>M.A.</a:t>
            </a:r>
            <a:r>
              <a:rPr lang="en-US" sz="1100" dirty="0">
                <a:solidFill>
                  <a:prstClr val="white"/>
                </a:solidFill>
              </a:rPr>
              <a:t> – Systematics and Ecology (1990). University of Kansas</a:t>
            </a:r>
          </a:p>
          <a:p>
            <a:pPr lvl="0">
              <a:buClr>
                <a:srgbClr val="C00000"/>
              </a:buClr>
              <a:defRPr/>
            </a:pPr>
            <a:r>
              <a:rPr lang="en-US" sz="1100" b="1" dirty="0">
                <a:solidFill>
                  <a:prstClr val="white"/>
                </a:solidFill>
              </a:rPr>
              <a:t>B.S. </a:t>
            </a:r>
            <a:r>
              <a:rPr lang="en-US" sz="1100" dirty="0">
                <a:solidFill>
                  <a:prstClr val="white"/>
                </a:solidFill>
              </a:rPr>
              <a:t>– Biology (1986). University of Missouri Kansas City</a:t>
            </a:r>
          </a:p>
          <a:p>
            <a:pPr marL="0" indent="0" algn="ctr">
              <a:buNone/>
            </a:pPr>
            <a:endParaRPr lang="en-US" sz="2800" b="1" dirty="0">
              <a:solidFill>
                <a:schemeClr val="bg1"/>
              </a:solidFill>
            </a:endParaRPr>
          </a:p>
        </p:txBody>
      </p:sp>
      <p:sp>
        <p:nvSpPr>
          <p:cNvPr id="4" name="Text Placeholder 3"/>
          <p:cNvSpPr>
            <a:spLocks noGrp="1"/>
          </p:cNvSpPr>
          <p:nvPr>
            <p:ph type="body" sz="half" idx="4294967295"/>
          </p:nvPr>
        </p:nvSpPr>
        <p:spPr>
          <a:xfrm>
            <a:off x="1676400" y="76200"/>
            <a:ext cx="4343400" cy="6400800"/>
          </a:xfrm>
        </p:spPr>
        <p:txBody>
          <a:bodyPr rtlCol="0">
            <a:normAutofit fontScale="47500" lnSpcReduction="20000"/>
          </a:bodyPr>
          <a:lstStyle/>
          <a:p>
            <a:pPr marL="109728" indent="0" algn="ctr">
              <a:buNone/>
              <a:defRPr/>
            </a:pPr>
            <a:endParaRPr lang="en-US" b="1" dirty="0"/>
          </a:p>
          <a:p>
            <a:pPr marL="109728" indent="0" algn="ctr">
              <a:buNone/>
              <a:defRPr/>
            </a:pPr>
            <a:r>
              <a:rPr lang="en-US" b="1" u="sng" dirty="0" smtClean="0"/>
              <a:t>Courses I currently teach</a:t>
            </a:r>
          </a:p>
          <a:p>
            <a:pPr>
              <a:defRPr/>
            </a:pPr>
            <a:r>
              <a:rPr lang="en-US" dirty="0" smtClean="0"/>
              <a:t>BIOL122 Honors Intro Biology—Evolution, Biodiversity and Ecology</a:t>
            </a:r>
          </a:p>
          <a:p>
            <a:pPr>
              <a:defRPr/>
            </a:pPr>
            <a:r>
              <a:rPr lang="en-US" dirty="0" smtClean="0"/>
              <a:t>BIOL131 Intro to Human A&amp;P</a:t>
            </a:r>
          </a:p>
          <a:p>
            <a:pPr>
              <a:defRPr/>
            </a:pPr>
            <a:r>
              <a:rPr lang="en-US" dirty="0" smtClean="0"/>
              <a:t>BIOL232 Principles of Wildlife Ecology and Management</a:t>
            </a:r>
          </a:p>
          <a:p>
            <a:pPr>
              <a:defRPr/>
            </a:pPr>
            <a:r>
              <a:rPr lang="en-US" dirty="0" smtClean="0"/>
              <a:t>BIOL459 </a:t>
            </a:r>
            <a:r>
              <a:rPr lang="en-US" dirty="0" err="1" smtClean="0"/>
              <a:t>Mammalogy</a:t>
            </a:r>
            <a:endParaRPr lang="en-US" dirty="0" smtClean="0"/>
          </a:p>
          <a:p>
            <a:pPr>
              <a:defRPr/>
            </a:pPr>
            <a:r>
              <a:rPr lang="en-US" dirty="0" smtClean="0"/>
              <a:t>BIOL 485 Field Biology: Conservation and Management of African Wildlife (in South Africa, see </a:t>
            </a:r>
            <a:r>
              <a:rPr lang="en-US" dirty="0" smtClean="0">
                <a:hlinkClick r:id="rId2"/>
              </a:rPr>
              <a:t>http://bioweb.wku.edu/Africa/</a:t>
            </a:r>
            <a:r>
              <a:rPr lang="en-US" dirty="0" smtClean="0"/>
              <a:t>)</a:t>
            </a:r>
          </a:p>
          <a:p>
            <a:pPr>
              <a:defRPr/>
            </a:pPr>
            <a:r>
              <a:rPr lang="en-US" dirty="0" smtClean="0"/>
              <a:t>BIOL518 Population Ecology</a:t>
            </a:r>
          </a:p>
          <a:p>
            <a:pPr>
              <a:defRPr/>
            </a:pPr>
            <a:r>
              <a:rPr lang="en-US" dirty="0" smtClean="0"/>
              <a:t>BIOL519 International Wildlife Management and Policy (online only)</a:t>
            </a:r>
          </a:p>
          <a:p>
            <a:pPr marL="109728" indent="0">
              <a:buNone/>
              <a:defRPr/>
            </a:pPr>
            <a:endParaRPr lang="en-US" dirty="0" smtClean="0"/>
          </a:p>
          <a:p>
            <a:pPr marL="109728" indent="0" algn="ctr">
              <a:buNone/>
              <a:defRPr/>
            </a:pPr>
            <a:r>
              <a:rPr lang="en-US" b="1" u="sng" dirty="0" smtClean="0"/>
              <a:t>Research questions</a:t>
            </a:r>
          </a:p>
          <a:p>
            <a:pPr marL="285750" indent="-285750">
              <a:buFont typeface="Arial" pitchFamily="34" charset="0"/>
              <a:buChar char="•"/>
              <a:defRPr/>
            </a:pPr>
            <a:r>
              <a:rPr lang="en-US" dirty="0" smtClean="0"/>
              <a:t>What role do rodents play in structuring their habitats in African savannas?</a:t>
            </a:r>
          </a:p>
          <a:p>
            <a:pPr marL="285750" indent="-285750">
              <a:buFont typeface="Arial" pitchFamily="34" charset="0"/>
              <a:buChar char="•"/>
              <a:defRPr/>
            </a:pPr>
            <a:r>
              <a:rPr lang="en-US" dirty="0" smtClean="0"/>
              <a:t>Can we develop nonlethal means of reducing crop predation by large, wild mammals on African farms?  (funded by NSF</a:t>
            </a:r>
            <a:r>
              <a:rPr lang="en-US" dirty="0"/>
              <a:t>)</a:t>
            </a:r>
            <a:br>
              <a:rPr lang="en-US" dirty="0"/>
            </a:br>
            <a:r>
              <a:rPr lang="en-US" dirty="0">
                <a:hlinkClick r:id="rId3"/>
              </a:rPr>
              <a:t>http://</a:t>
            </a:r>
            <a:r>
              <a:rPr lang="en-US" dirty="0" smtClean="0">
                <a:hlinkClick r:id="rId3"/>
              </a:rPr>
              <a:t>txchnologist.com/post/75792553109/can-ipod-powered-scarecrows-protect-africas-farms</a:t>
            </a:r>
            <a:endParaRPr lang="en-US" dirty="0" smtClean="0"/>
          </a:p>
          <a:p>
            <a:pPr marL="285750" indent="-285750">
              <a:buFont typeface="Arial" pitchFamily="34" charset="0"/>
              <a:buChar char="•"/>
              <a:defRPr/>
            </a:pPr>
            <a:r>
              <a:rPr lang="en-US" dirty="0" smtClean="0"/>
              <a:t>Can existing social-psychological models be applied to developing effective indigenous wildlife conservation efforts? </a:t>
            </a:r>
            <a:br>
              <a:rPr lang="en-US" dirty="0" smtClean="0"/>
            </a:br>
            <a:r>
              <a:rPr lang="en-US" dirty="0" smtClean="0">
                <a:hlinkClick r:id="rId4"/>
              </a:rPr>
              <a:t>http</a:t>
            </a:r>
            <a:r>
              <a:rPr lang="en-US" dirty="0">
                <a:hlinkClick r:id="rId4"/>
              </a:rPr>
              <a:t>://</a:t>
            </a:r>
            <a:r>
              <a:rPr lang="en-US" dirty="0" smtClean="0">
                <a:hlinkClick r:id="rId4"/>
              </a:rPr>
              <a:t>www.ecologyandsociety.org/vol18/iss4/art40/ES-2013-5837.pdf</a:t>
            </a:r>
            <a:endParaRPr lang="en-US" dirty="0" smtClean="0"/>
          </a:p>
          <a:p>
            <a:pPr marL="285750" indent="-285750">
              <a:buFont typeface="Arial" pitchFamily="34" charset="0"/>
              <a:buChar char="•"/>
              <a:defRPr/>
            </a:pPr>
            <a:endParaRPr lang="en-US" dirty="0" smtClean="0"/>
          </a:p>
          <a:p>
            <a:pPr>
              <a:defRPr/>
            </a:pPr>
            <a:endParaRPr lang="en-US" dirty="0"/>
          </a:p>
        </p:txBody>
      </p:sp>
      <p:pic>
        <p:nvPicPr>
          <p:cNvPr id="2052" name="Picture 4" descr="E:\2009panasonicpix\P10000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066801"/>
            <a:ext cx="4122738"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1045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1524000" y="152401"/>
            <a:ext cx="8610600" cy="792163"/>
          </a:xfrm>
        </p:spPr>
        <p:txBody>
          <a:bodyPr>
            <a:normAutofit fontScale="90000"/>
          </a:bodyPr>
          <a:lstStyle/>
          <a:p>
            <a:pPr eaLnBrk="1" hangingPunct="1"/>
            <a:r>
              <a:rPr lang="en-US" sz="3600" dirty="0"/>
              <a:t>My life is fun, Part I--Student Research</a:t>
            </a:r>
          </a:p>
        </p:txBody>
      </p:sp>
      <p:sp>
        <p:nvSpPr>
          <p:cNvPr id="3075" name="Content Placeholder 2"/>
          <p:cNvSpPr>
            <a:spLocks noGrp="1"/>
          </p:cNvSpPr>
          <p:nvPr>
            <p:ph sz="half" idx="4294967295"/>
          </p:nvPr>
        </p:nvSpPr>
        <p:spPr>
          <a:xfrm>
            <a:off x="1524000" y="1066801"/>
            <a:ext cx="4267200" cy="4525963"/>
          </a:xfrm>
        </p:spPr>
        <p:txBody>
          <a:bodyPr>
            <a:normAutofit lnSpcReduction="10000"/>
          </a:bodyPr>
          <a:lstStyle/>
          <a:p>
            <a:pPr eaLnBrk="1" hangingPunct="1"/>
            <a:r>
              <a:rPr lang="en-US" dirty="0" smtClean="0"/>
              <a:t>Recent Honors Thesis Students at WKU</a:t>
            </a:r>
          </a:p>
          <a:p>
            <a:pPr lvl="1" eaLnBrk="1" hangingPunct="1"/>
            <a:r>
              <a:rPr lang="en-US" sz="2000" dirty="0"/>
              <a:t>Rachel Beyke studied influences of traffic patterns and human dwellings on black rhino movements</a:t>
            </a:r>
          </a:p>
          <a:p>
            <a:pPr lvl="1" eaLnBrk="1" hangingPunct="1"/>
            <a:r>
              <a:rPr lang="en-US" sz="2000" dirty="0"/>
              <a:t>Brooke Barber and Whitney Walker examined potential roles of South African rodents as predators on trees of conservation concern. We work on </a:t>
            </a:r>
            <a:r>
              <a:rPr lang="en-US" sz="2000" dirty="0" err="1"/>
              <a:t>Balule</a:t>
            </a:r>
            <a:r>
              <a:rPr lang="en-US" sz="2000" dirty="0"/>
              <a:t> Nature Reserve in the Greater Kruger Park</a:t>
            </a:r>
          </a:p>
        </p:txBody>
      </p:sp>
      <p:pic>
        <p:nvPicPr>
          <p:cNvPr id="8"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4397" y="1104900"/>
            <a:ext cx="3546475" cy="2324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7101840" y="3566160"/>
            <a:ext cx="2440614" cy="3187720"/>
            <a:chOff x="7524750" y="6996468"/>
            <a:chExt cx="4966970" cy="6427470"/>
          </a:xfrm>
        </p:grpSpPr>
        <p:pic>
          <p:nvPicPr>
            <p:cNvPr id="24" name="Picture 23"/>
            <p:cNvPicPr/>
            <p:nvPr/>
          </p:nvPicPr>
          <p:blipFill>
            <a:blip r:embed="rId3" cstate="print">
              <a:extLst>
                <a:ext uri="{28A0092B-C50C-407E-A947-70E740481C1C}">
                  <a14:useLocalDpi xmlns:a14="http://schemas.microsoft.com/office/drawing/2010/main" val="0"/>
                </a:ext>
              </a:extLst>
            </a:blip>
            <a:stretch>
              <a:fillRect/>
            </a:stretch>
          </p:blipFill>
          <p:spPr>
            <a:xfrm>
              <a:off x="7524750" y="6996468"/>
              <a:ext cx="4966970" cy="6427470"/>
            </a:xfrm>
            <a:prstGeom prst="rect">
              <a:avLst/>
            </a:prstGeom>
          </p:spPr>
        </p:pic>
        <p:sp>
          <p:nvSpPr>
            <p:cNvPr id="25" name="TextBox 24"/>
            <p:cNvSpPr txBox="1"/>
            <p:nvPr/>
          </p:nvSpPr>
          <p:spPr>
            <a:xfrm>
              <a:off x="10241827" y="7361011"/>
              <a:ext cx="956512" cy="434404"/>
            </a:xfrm>
            <a:prstGeom prst="rect">
              <a:avLst/>
            </a:prstGeom>
            <a:solidFill>
              <a:schemeClr val="bg1"/>
            </a:solidFill>
          </p:spPr>
          <p:txBody>
            <a:bodyPr wrap="none" rtlCol="0">
              <a:spAutoFit/>
            </a:bodyPr>
            <a:lstStyle/>
            <a:p>
              <a:r>
                <a:rPr lang="en-US" sz="800" dirty="0">
                  <a:solidFill>
                    <a:prstClr val="black"/>
                  </a:solidFill>
                  <a:latin typeface="Arial" panose="020B0604020202020204" pitchFamily="34" charset="0"/>
                  <a:cs typeface="Arial" panose="020B0604020202020204" pitchFamily="34" charset="0"/>
                </a:rPr>
                <a:t>APNR</a:t>
              </a:r>
            </a:p>
          </p:txBody>
        </p:sp>
      </p:grpSp>
    </p:spTree>
    <p:extLst>
      <p:ext uri="{BB962C8B-B14F-4D97-AF65-F5344CB8AC3E}">
        <p14:creationId xmlns:p14="http://schemas.microsoft.com/office/powerpoint/2010/main" val="11177646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524000" y="152401"/>
            <a:ext cx="8991600" cy="868363"/>
          </a:xfrm>
        </p:spPr>
        <p:txBody>
          <a:bodyPr>
            <a:normAutofit fontScale="90000"/>
          </a:bodyPr>
          <a:lstStyle/>
          <a:p>
            <a:pPr eaLnBrk="1" hangingPunct="1"/>
            <a:r>
              <a:rPr lang="en-US" sz="3600" dirty="0"/>
              <a:t>My life is fun, Part II – advancing internationalization</a:t>
            </a:r>
          </a:p>
        </p:txBody>
      </p:sp>
      <p:sp>
        <p:nvSpPr>
          <p:cNvPr id="4099" name="Content Placeholder 2"/>
          <p:cNvSpPr>
            <a:spLocks noGrp="1"/>
          </p:cNvSpPr>
          <p:nvPr>
            <p:ph sz="half" idx="4294967295"/>
          </p:nvPr>
        </p:nvSpPr>
        <p:spPr>
          <a:xfrm>
            <a:off x="1524000" y="1108076"/>
            <a:ext cx="4343400" cy="5521325"/>
          </a:xfrm>
        </p:spPr>
        <p:txBody>
          <a:bodyPr>
            <a:normAutofit/>
          </a:bodyPr>
          <a:lstStyle/>
          <a:p>
            <a:pPr lvl="1" eaLnBrk="1" hangingPunct="1"/>
            <a:r>
              <a:rPr lang="en-US" sz="2100" dirty="0"/>
              <a:t>Western Kentucky University is …a leading American university with international reach.</a:t>
            </a:r>
          </a:p>
          <a:p>
            <a:pPr lvl="1" eaLnBrk="1" hangingPunct="1"/>
            <a:r>
              <a:rPr lang="en-US" sz="2100" dirty="0"/>
              <a:t>We are preparing for the campus International Year of South Africa in 2015, during which I’ll lead a group of 11 faculty on an academic exploration of South Africa.</a:t>
            </a:r>
          </a:p>
          <a:p>
            <a:pPr lvl="1"/>
            <a:r>
              <a:rPr lang="en-US" sz="2100" dirty="0">
                <a:hlinkClick r:id="rId2"/>
              </a:rPr>
              <a:t>http://www.wku.edu/zseifs/programinfo_southafrica.php</a:t>
            </a:r>
            <a:endParaRPr lang="en-US" sz="2100" dirty="0"/>
          </a:p>
          <a:p>
            <a:pPr lvl="1"/>
            <a:endParaRPr lang="en-US" dirty="0" smtClean="0"/>
          </a:p>
        </p:txBody>
      </p:sp>
      <p:pic>
        <p:nvPicPr>
          <p:cNvPr id="1026" name="Picture 2" descr="https://www.cia.gov/library/publications/the-world-factbook/graphics/locator/afr/sf_large_locat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143001"/>
            <a:ext cx="3065306"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ia.gov/library/publications/the-world-factbook/graphics/flags/large/sf-lgfla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657725"/>
            <a:ext cx="23812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745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4000" y="198438"/>
            <a:ext cx="8229600" cy="868362"/>
          </a:xfrm>
        </p:spPr>
        <p:txBody>
          <a:bodyPr/>
          <a:lstStyle/>
          <a:p>
            <a:pPr eaLnBrk="1" hangingPunct="1"/>
            <a:r>
              <a:rPr lang="en-US" dirty="0" smtClean="0"/>
              <a:t>My life is fun, Biology 485</a:t>
            </a:r>
          </a:p>
        </p:txBody>
      </p:sp>
      <p:sp>
        <p:nvSpPr>
          <p:cNvPr id="5123" name="Content Placeholder 3"/>
          <p:cNvSpPr>
            <a:spLocks noGrp="1"/>
          </p:cNvSpPr>
          <p:nvPr>
            <p:ph sz="half" idx="4294967295"/>
          </p:nvPr>
        </p:nvSpPr>
        <p:spPr>
          <a:xfrm>
            <a:off x="1524000" y="1143000"/>
            <a:ext cx="4038600" cy="5105400"/>
          </a:xfrm>
        </p:spPr>
        <p:txBody>
          <a:bodyPr>
            <a:normAutofit fontScale="92500"/>
          </a:bodyPr>
          <a:lstStyle/>
          <a:p>
            <a:pPr marL="0" indent="0">
              <a:buNone/>
            </a:pPr>
            <a:r>
              <a:rPr lang="en-US" sz="2400" dirty="0"/>
              <a:t>If you’re lucky, you get to teach about the sorts of things you’d do for fun anyway.  I’m lucky.</a:t>
            </a:r>
          </a:p>
          <a:p>
            <a:pPr marL="0" indent="0">
              <a:buNone/>
            </a:pPr>
            <a:endParaRPr lang="en-US" sz="2400" dirty="0"/>
          </a:p>
          <a:p>
            <a:pPr marL="0" indent="0">
              <a:buNone/>
            </a:pPr>
            <a:r>
              <a:rPr lang="en-US" sz="2400" dirty="0"/>
              <a:t>Biology 459 is all about the most excellent of all organisms, mammals.</a:t>
            </a:r>
          </a:p>
          <a:p>
            <a:pPr marL="0" indent="0">
              <a:buNone/>
            </a:pPr>
            <a:endParaRPr lang="en-US" sz="2400" dirty="0"/>
          </a:p>
          <a:p>
            <a:pPr marL="0" indent="0">
              <a:buNone/>
            </a:pPr>
            <a:r>
              <a:rPr lang="en-US" sz="2400" dirty="0"/>
              <a:t>Biology 485 is where my students get to do stuff you see on TV.  Catch big animals, chase stuff from a helicopter, wrestle buffalo.</a:t>
            </a:r>
          </a:p>
        </p:txBody>
      </p:sp>
      <p:pic>
        <p:nvPicPr>
          <p:cNvPr id="5124" name="Picture 4" descr="E:\2009panasonicpix\P1000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1066801"/>
            <a:ext cx="43592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839200" y="3429001"/>
            <a:ext cx="1600200" cy="954107"/>
          </a:xfrm>
          <a:prstGeom prst="rect">
            <a:avLst/>
          </a:prstGeom>
          <a:noFill/>
        </p:spPr>
        <p:txBody>
          <a:bodyPr>
            <a:spAutoFit/>
          </a:bodyPr>
          <a:lstStyle/>
          <a:p>
            <a:pPr>
              <a:defRPr/>
            </a:pPr>
            <a:r>
              <a:rPr lang="en-US" sz="1400" dirty="0">
                <a:solidFill>
                  <a:prstClr val="white"/>
                </a:solidFill>
                <a:effectLst>
                  <a:outerShdw blurRad="38100" dist="38100" dir="2700000" algn="tl">
                    <a:srgbClr val="000000">
                      <a:alpha val="43137"/>
                    </a:srgbClr>
                  </a:outerShdw>
                </a:effectLst>
                <a:cs typeface="Arial" charset="0"/>
              </a:rPr>
              <a:t>My Biol485 class retrieving an errant lioness</a:t>
            </a:r>
          </a:p>
        </p:txBody>
      </p:sp>
      <p:pic>
        <p:nvPicPr>
          <p:cNvPr id="5126" name="Picture 5" descr="E:\2009panasonicpix\P100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495801"/>
            <a:ext cx="2897188"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2"/>
          <p:cNvSpPr txBox="1">
            <a:spLocks noChangeArrowheads="1"/>
          </p:cNvSpPr>
          <p:nvPr/>
        </p:nvSpPr>
        <p:spPr bwMode="auto">
          <a:xfrm>
            <a:off x="6172201" y="6211888"/>
            <a:ext cx="279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solidFill>
                  <a:prstClr val="black"/>
                </a:solidFill>
              </a:rPr>
              <a:t>My classroom, South Africa </a:t>
            </a:r>
          </a:p>
          <a:p>
            <a:pPr eaLnBrk="1" hangingPunct="1"/>
            <a:endParaRPr lang="en-US">
              <a:solidFill>
                <a:prstClr val="black"/>
              </a:solidFill>
            </a:endParaRPr>
          </a:p>
        </p:txBody>
      </p:sp>
      <p:pic>
        <p:nvPicPr>
          <p:cNvPr id="5128" name="Picture 6" descr="D:\100_17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1" y="4495800"/>
            <a:ext cx="14001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2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938" y="192202"/>
            <a:ext cx="5441795" cy="1143000"/>
          </a:xfrm>
        </p:spPr>
        <p:txBody>
          <a:bodyPr/>
          <a:lstStyle/>
          <a:p>
            <a:r>
              <a:rPr lang="en-US" dirty="0">
                <a:solidFill>
                  <a:schemeClr val="bg1"/>
                </a:solidFill>
              </a:rPr>
              <a:t>Deborah </a:t>
            </a:r>
            <a:r>
              <a:rPr lang="en-US" dirty="0" err="1">
                <a:solidFill>
                  <a:schemeClr val="bg1"/>
                </a:solidFill>
              </a:rPr>
              <a:t>Weisberger</a:t>
            </a:r>
            <a:endParaRPr lang="en-US" dirty="0">
              <a:solidFill>
                <a:schemeClr val="bg1"/>
              </a:solidFill>
            </a:endParaRPr>
          </a:p>
        </p:txBody>
      </p:sp>
      <p:sp>
        <p:nvSpPr>
          <p:cNvPr id="3" name="Rectangle 2"/>
          <p:cNvSpPr/>
          <p:nvPr/>
        </p:nvSpPr>
        <p:spPr>
          <a:xfrm>
            <a:off x="7576884" y="1036148"/>
            <a:ext cx="3329758" cy="646331"/>
          </a:xfrm>
          <a:prstGeom prst="rect">
            <a:avLst/>
          </a:prstGeom>
        </p:spPr>
        <p:txBody>
          <a:bodyPr wrap="none">
            <a:spAutoFit/>
          </a:bodyPr>
          <a:lstStyle/>
          <a:p>
            <a:r>
              <a:rPr lang="en-US" dirty="0">
                <a:solidFill>
                  <a:schemeClr val="bg1"/>
                </a:solidFill>
              </a:rPr>
              <a:t>Associate Professor, Biology</a:t>
            </a:r>
          </a:p>
          <a:p>
            <a:endParaRPr lang="en-US" dirty="0"/>
          </a:p>
        </p:txBody>
      </p:sp>
      <p:sp>
        <p:nvSpPr>
          <p:cNvPr id="4" name="Rectangle 3"/>
          <p:cNvSpPr/>
          <p:nvPr/>
        </p:nvSpPr>
        <p:spPr>
          <a:xfrm>
            <a:off x="860336" y="2063969"/>
            <a:ext cx="1282723" cy="369332"/>
          </a:xfrm>
          <a:prstGeom prst="rect">
            <a:avLst/>
          </a:prstGeom>
        </p:spPr>
        <p:txBody>
          <a:bodyPr wrap="none">
            <a:spAutoFit/>
          </a:bodyPr>
          <a:lstStyle/>
          <a:p>
            <a:r>
              <a:rPr lang="en-US" b="1" dirty="0"/>
              <a:t>Education</a:t>
            </a:r>
          </a:p>
        </p:txBody>
      </p:sp>
      <p:sp>
        <p:nvSpPr>
          <p:cNvPr id="5" name="Rectangle 4"/>
          <p:cNvSpPr/>
          <p:nvPr/>
        </p:nvSpPr>
        <p:spPr>
          <a:xfrm>
            <a:off x="860336" y="2446787"/>
            <a:ext cx="6096000" cy="1077218"/>
          </a:xfrm>
          <a:prstGeom prst="rect">
            <a:avLst/>
          </a:prstGeom>
        </p:spPr>
        <p:txBody>
          <a:bodyPr>
            <a:spAutoFit/>
          </a:bodyPr>
          <a:lstStyle/>
          <a:p>
            <a:r>
              <a:rPr lang="en-US" sz="1600" dirty="0"/>
              <a:t>Bachelor of Science in Zoology</a:t>
            </a:r>
          </a:p>
          <a:p>
            <a:pPr lvl="1"/>
            <a:r>
              <a:rPr lang="en-US" sz="1600" dirty="0"/>
              <a:t>University of Louisville, Louisville, Kentucky</a:t>
            </a:r>
          </a:p>
          <a:p>
            <a:r>
              <a:rPr lang="en-US" sz="1600" dirty="0"/>
              <a:t>Master of Science in Biology</a:t>
            </a:r>
          </a:p>
          <a:p>
            <a:pPr lvl="1"/>
            <a:r>
              <a:rPr lang="en-US" sz="1600" dirty="0"/>
              <a:t>Western Kentucky University, Bowling Green, Kentucky</a:t>
            </a:r>
          </a:p>
        </p:txBody>
      </p:sp>
      <p:sp>
        <p:nvSpPr>
          <p:cNvPr id="6" name="Rectangle 5"/>
          <p:cNvSpPr/>
          <p:nvPr/>
        </p:nvSpPr>
        <p:spPr>
          <a:xfrm>
            <a:off x="828574" y="3801004"/>
            <a:ext cx="1949573" cy="369332"/>
          </a:xfrm>
          <a:prstGeom prst="rect">
            <a:avLst/>
          </a:prstGeom>
        </p:spPr>
        <p:txBody>
          <a:bodyPr wrap="none">
            <a:spAutoFit/>
          </a:bodyPr>
          <a:lstStyle/>
          <a:p>
            <a:r>
              <a:rPr lang="en-US" b="1" dirty="0"/>
              <a:t>Courses Taught</a:t>
            </a:r>
          </a:p>
        </p:txBody>
      </p:sp>
      <p:sp>
        <p:nvSpPr>
          <p:cNvPr id="7" name="Rectangle 6"/>
          <p:cNvSpPr/>
          <p:nvPr/>
        </p:nvSpPr>
        <p:spPr>
          <a:xfrm>
            <a:off x="860336" y="4170336"/>
            <a:ext cx="6096000" cy="1569660"/>
          </a:xfrm>
          <a:prstGeom prst="rect">
            <a:avLst/>
          </a:prstGeom>
        </p:spPr>
        <p:txBody>
          <a:bodyPr>
            <a:spAutoFit/>
          </a:bodyPr>
          <a:lstStyle/>
          <a:p>
            <a:r>
              <a:rPr lang="en-US" sz="1600" dirty="0"/>
              <a:t>BIOL 113-General Biology</a:t>
            </a:r>
          </a:p>
          <a:p>
            <a:r>
              <a:rPr lang="en-US" sz="1600" dirty="0"/>
              <a:t>BIOL 114-General Biology Lab</a:t>
            </a:r>
          </a:p>
          <a:p>
            <a:r>
              <a:rPr lang="en-US" sz="1600" dirty="0"/>
              <a:t>BIOL 131-Anatomy and Physiology</a:t>
            </a:r>
          </a:p>
          <a:p>
            <a:r>
              <a:rPr lang="en-US" sz="1600" dirty="0"/>
              <a:t>BIOL 121-Biological Concepts 1 Lab</a:t>
            </a:r>
          </a:p>
          <a:p>
            <a:r>
              <a:rPr lang="en-US" sz="1600" dirty="0"/>
              <a:t>BIOL 207-General Microbiology</a:t>
            </a:r>
          </a:p>
          <a:p>
            <a:r>
              <a:rPr lang="en-US" sz="1600" dirty="0"/>
              <a:t>BIOL 208-General Microbiology Lab</a:t>
            </a:r>
          </a:p>
        </p:txBody>
      </p:sp>
      <p:pic>
        <p:nvPicPr>
          <p:cNvPr id="4098" name="Picture 2" descr="Deborah Weisberger, M.S. Western Kentucky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138" y="1657046"/>
            <a:ext cx="238125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1534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2"/>
          </p:nvPr>
        </p:nvSpPr>
        <p:spPr>
          <a:xfrm>
            <a:off x="6172200" y="1524000"/>
            <a:ext cx="4038600" cy="5148072"/>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120 - Biological Concepts: Cells Metabolism &amp; Genetics</a:t>
            </a:r>
          </a:p>
          <a:p>
            <a:r>
              <a:rPr lang="en-US" dirty="0" smtClean="0"/>
              <a:t>BIOL 319/322 Intro to Cell &amp; Molecular Biology</a:t>
            </a:r>
          </a:p>
          <a:p>
            <a:endParaRPr lang="en-US" dirty="0" smtClean="0"/>
          </a:p>
          <a:p>
            <a:endParaRPr lang="en-US" dirty="0" smtClean="0"/>
          </a:p>
          <a:p>
            <a:pPr marL="109728" indent="0" algn="ctr">
              <a:buNone/>
            </a:pPr>
            <a:r>
              <a:rPr lang="en-US" b="1" u="sng" dirty="0" smtClean="0">
                <a:effectLst/>
              </a:rPr>
              <a:t>Research</a:t>
            </a:r>
          </a:p>
          <a:p>
            <a:r>
              <a:rPr lang="en-US" dirty="0" smtClean="0"/>
              <a:t>My research interests revolve around genome-wide studies of gene expression and its relationship to specific plant traits and environmental adaptations.</a:t>
            </a:r>
          </a:p>
          <a:p>
            <a:r>
              <a:rPr lang="en-US" dirty="0" smtClean="0"/>
              <a:t>I use Next-Gen Sequencing techniques and bioinformatics to investigate transcription profiles of plants under various conditions in order see which genes are being utilized and connect this back to the biology of the plant. </a:t>
            </a:r>
          </a:p>
          <a:p>
            <a:r>
              <a:rPr lang="en-US" dirty="0" smtClean="0"/>
              <a:t>I also have an interest in the availability of culturally specific fruits and vegetables in retail food stores</a:t>
            </a:r>
          </a:p>
          <a:p>
            <a:r>
              <a:rPr lang="en-US" b="1" dirty="0" smtClean="0"/>
              <a:t> </a:t>
            </a:r>
            <a:r>
              <a:rPr lang="en-US" dirty="0" smtClean="0"/>
              <a:t>And a basic interest in tropical plants </a:t>
            </a:r>
            <a:br>
              <a:rPr lang="en-US" dirty="0" smtClean="0"/>
            </a:br>
            <a:endParaRPr lang="en-US" dirty="0" smtClean="0"/>
          </a:p>
          <a:p>
            <a:endParaRPr lang="en-US" dirty="0"/>
          </a:p>
          <a:p>
            <a:endParaRPr lang="en-US" dirty="0"/>
          </a:p>
        </p:txBody>
      </p:sp>
      <p:sp>
        <p:nvSpPr>
          <p:cNvPr id="6" name="Title 5"/>
          <p:cNvSpPr>
            <a:spLocks noGrp="1"/>
          </p:cNvSpPr>
          <p:nvPr>
            <p:ph type="title"/>
          </p:nvPr>
        </p:nvSpPr>
        <p:spPr>
          <a:xfrm>
            <a:off x="5029200" y="274638"/>
            <a:ext cx="5181600" cy="1143000"/>
          </a:xfrm>
        </p:spPr>
        <p:txBody>
          <a:bodyPr>
            <a:normAutofit fontScale="90000"/>
          </a:bodyPr>
          <a:lstStyle/>
          <a:p>
            <a:pPr algn="r"/>
            <a:r>
              <a:rPr lang="en-US" sz="3600" dirty="0">
                <a:solidFill>
                  <a:schemeClr val="bg2"/>
                </a:solidFill>
              </a:rPr>
              <a:t/>
            </a:r>
            <a:br>
              <a:rPr lang="en-US" sz="3600" dirty="0">
                <a:solidFill>
                  <a:schemeClr val="bg2"/>
                </a:solidFill>
              </a:rPr>
            </a:br>
            <a:r>
              <a:rPr lang="en-US" sz="3600" dirty="0">
                <a:solidFill>
                  <a:schemeClr val="bg2"/>
                </a:solidFill>
              </a:rPr>
              <a:t>Robert Wyatt, Ph.D.</a:t>
            </a:r>
            <a:br>
              <a:rPr lang="en-US" sz="3600" dirty="0">
                <a:solidFill>
                  <a:schemeClr val="bg2"/>
                </a:solidFill>
              </a:rPr>
            </a:br>
            <a:r>
              <a:rPr lang="en-US" sz="3600" dirty="0">
                <a:solidFill>
                  <a:schemeClr val="bg2"/>
                </a:solidFill>
              </a:rPr>
              <a:t>University of Georgia </a:t>
            </a:r>
            <a:br>
              <a:rPr lang="en-US" sz="3600" dirty="0">
                <a:solidFill>
                  <a:schemeClr val="bg2"/>
                </a:solidFill>
              </a:rPr>
            </a:br>
            <a:r>
              <a:rPr lang="en-US" sz="3600" dirty="0">
                <a:solidFill>
                  <a:schemeClr val="bg2"/>
                </a:solidFill>
              </a:rPr>
              <a:t>Associate Professor</a:t>
            </a:r>
            <a:r>
              <a:rPr lang="en-US" dirty="0">
                <a:solidFill>
                  <a:schemeClr val="bg2"/>
                </a:solidFill>
              </a:rPr>
              <a:t/>
            </a:r>
            <a:br>
              <a:rPr lang="en-US" dirty="0">
                <a:solidFill>
                  <a:schemeClr val="bg2"/>
                </a:solidFill>
              </a:rPr>
            </a:br>
            <a:endParaRPr lang="en-US" dirty="0"/>
          </a:p>
        </p:txBody>
      </p:sp>
      <p:sp>
        <p:nvSpPr>
          <p:cNvPr id="5" name="TextBox 4"/>
          <p:cNvSpPr txBox="1"/>
          <p:nvPr/>
        </p:nvSpPr>
        <p:spPr>
          <a:xfrm>
            <a:off x="1676400" y="2819400"/>
            <a:ext cx="4038600" cy="2677656"/>
          </a:xfrm>
          <a:prstGeom prst="rect">
            <a:avLst/>
          </a:prstGeom>
          <a:noFill/>
        </p:spPr>
        <p:txBody>
          <a:bodyPr wrap="square" rtlCol="0">
            <a:spAutoFit/>
          </a:bodyPr>
          <a:lstStyle/>
          <a:p>
            <a:pPr algn="ctr"/>
            <a:r>
              <a:rPr lang="en-US" sz="1600" b="1" u="sng" dirty="0">
                <a:solidFill>
                  <a:prstClr val="white"/>
                </a:solidFill>
              </a:rPr>
              <a:t>Bio</a:t>
            </a:r>
          </a:p>
          <a:p>
            <a:pPr algn="ctr"/>
            <a:r>
              <a:rPr lang="en-US" sz="1600" b="1" dirty="0">
                <a:solidFill>
                  <a:prstClr val="white"/>
                </a:solidFill>
              </a:rPr>
              <a:t>Ph.D</a:t>
            </a:r>
            <a:r>
              <a:rPr lang="en-US" sz="1600" dirty="0">
                <a:solidFill>
                  <a:prstClr val="white"/>
                </a:solidFill>
              </a:rPr>
              <a:t>. - Plant Science, University of Georgia 1992</a:t>
            </a:r>
            <a:br>
              <a:rPr lang="en-US" sz="1600" dirty="0">
                <a:solidFill>
                  <a:prstClr val="white"/>
                </a:solidFill>
              </a:rPr>
            </a:br>
            <a:r>
              <a:rPr lang="en-US" sz="1600" dirty="0">
                <a:solidFill>
                  <a:prstClr val="white"/>
                </a:solidFill>
              </a:rPr>
              <a:t/>
            </a:r>
            <a:br>
              <a:rPr lang="en-US" sz="1600" dirty="0">
                <a:solidFill>
                  <a:prstClr val="white"/>
                </a:solidFill>
              </a:rPr>
            </a:br>
            <a:r>
              <a:rPr lang="en-US" sz="1600" b="1" dirty="0">
                <a:solidFill>
                  <a:prstClr val="white"/>
                </a:solidFill>
              </a:rPr>
              <a:t>B.S.  </a:t>
            </a:r>
            <a:r>
              <a:rPr lang="en-US" sz="1600" i="1" dirty="0">
                <a:solidFill>
                  <a:prstClr val="white"/>
                </a:solidFill>
              </a:rPr>
              <a:t>With honors </a:t>
            </a:r>
            <a:r>
              <a:rPr lang="en-US" sz="1600" dirty="0">
                <a:solidFill>
                  <a:prstClr val="white"/>
                </a:solidFill>
              </a:rPr>
              <a:t>– Biology, Indiana University 1986</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pic>
        <p:nvPicPr>
          <p:cNvPr id="9" name="Picture 1"/>
          <p:cNvPicPr>
            <a:picLocks noChangeAspect="1" noChangeArrowheads="1"/>
          </p:cNvPicPr>
          <p:nvPr/>
        </p:nvPicPr>
        <p:blipFill>
          <a:blip r:embed="rId2" cstate="print"/>
          <a:srcRect/>
          <a:stretch>
            <a:fillRect/>
          </a:stretch>
        </p:blipFill>
        <p:spPr bwMode="auto">
          <a:xfrm>
            <a:off x="1981200" y="228600"/>
            <a:ext cx="1692662" cy="2133600"/>
          </a:xfrm>
          <a:prstGeom prst="rect">
            <a:avLst/>
          </a:prstGeom>
          <a:noFill/>
          <a:ln w="9525">
            <a:noFill/>
            <a:miter lim="800000"/>
            <a:headEnd/>
            <a:tailEnd/>
          </a:ln>
          <a:effectLst/>
        </p:spPr>
      </p:pic>
    </p:spTree>
    <p:extLst>
      <p:ext uri="{BB962C8B-B14F-4D97-AF65-F5344CB8AC3E}">
        <p14:creationId xmlns:p14="http://schemas.microsoft.com/office/powerpoint/2010/main" val="23931175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anana.mods.jp/uploads/thumbs2/372.jpg"/>
          <p:cNvPicPr>
            <a:picLocks noChangeAspect="1" noChangeArrowheads="1"/>
          </p:cNvPicPr>
          <p:nvPr/>
        </p:nvPicPr>
        <p:blipFill>
          <a:blip r:embed="rId2" cstate="print"/>
          <a:srcRect/>
          <a:stretch>
            <a:fillRect/>
          </a:stretch>
        </p:blipFill>
        <p:spPr bwMode="auto">
          <a:xfrm>
            <a:off x="8305801" y="3276600"/>
            <a:ext cx="2247901" cy="1685926"/>
          </a:xfrm>
          <a:prstGeom prst="rect">
            <a:avLst/>
          </a:prstGeom>
          <a:noFill/>
        </p:spPr>
      </p:pic>
      <p:pic>
        <p:nvPicPr>
          <p:cNvPr id="1030" name="Picture 6" descr="http://www.photomazza.com/IMG/jpg_Ananas_comosus.jpg"/>
          <p:cNvPicPr>
            <a:picLocks noChangeAspect="1" noChangeArrowheads="1"/>
          </p:cNvPicPr>
          <p:nvPr/>
        </p:nvPicPr>
        <p:blipFill>
          <a:blip r:embed="rId3" cstate="print"/>
          <a:srcRect/>
          <a:stretch>
            <a:fillRect/>
          </a:stretch>
        </p:blipFill>
        <p:spPr bwMode="auto">
          <a:xfrm>
            <a:off x="6477001" y="1371600"/>
            <a:ext cx="1649349" cy="2476500"/>
          </a:xfrm>
          <a:prstGeom prst="rect">
            <a:avLst/>
          </a:prstGeom>
          <a:noFill/>
        </p:spPr>
      </p:pic>
      <p:pic>
        <p:nvPicPr>
          <p:cNvPr id="1032" name="Picture 8" descr="http://www.zone10.com/images/4578.jpg"/>
          <p:cNvPicPr>
            <a:picLocks noChangeAspect="1" noChangeArrowheads="1"/>
          </p:cNvPicPr>
          <p:nvPr/>
        </p:nvPicPr>
        <p:blipFill>
          <a:blip r:embed="rId4" cstate="print"/>
          <a:srcRect/>
          <a:stretch>
            <a:fillRect/>
          </a:stretch>
        </p:blipFill>
        <p:spPr bwMode="auto">
          <a:xfrm>
            <a:off x="8305801" y="5029200"/>
            <a:ext cx="2235199" cy="1676400"/>
          </a:xfrm>
          <a:prstGeom prst="rect">
            <a:avLst/>
          </a:prstGeom>
          <a:noFill/>
        </p:spPr>
      </p:pic>
      <p:pic>
        <p:nvPicPr>
          <p:cNvPr id="1035" name="Picture 11"/>
          <p:cNvPicPr>
            <a:picLocks noChangeAspect="1" noChangeArrowheads="1"/>
          </p:cNvPicPr>
          <p:nvPr/>
        </p:nvPicPr>
        <p:blipFill>
          <a:blip r:embed="rId5" cstate="print"/>
          <a:srcRect/>
          <a:stretch>
            <a:fillRect/>
          </a:stretch>
        </p:blipFill>
        <p:spPr bwMode="auto">
          <a:xfrm>
            <a:off x="6477001" y="3962400"/>
            <a:ext cx="1676399" cy="1928036"/>
          </a:xfrm>
          <a:prstGeom prst="rect">
            <a:avLst/>
          </a:prstGeom>
          <a:noFill/>
          <a:ln w="9525">
            <a:noFill/>
            <a:miter lim="800000"/>
            <a:headEnd/>
            <a:tailEnd/>
          </a:ln>
          <a:effectLst/>
        </p:spPr>
      </p:pic>
      <p:pic>
        <p:nvPicPr>
          <p:cNvPr id="9" name="Picture 8"/>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8298968" y="1371600"/>
            <a:ext cx="221663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Box 9"/>
          <p:cNvSpPr txBox="1"/>
          <p:nvPr/>
        </p:nvSpPr>
        <p:spPr>
          <a:xfrm>
            <a:off x="1524000" y="2319278"/>
            <a:ext cx="4648200" cy="2862322"/>
          </a:xfrm>
          <a:prstGeom prst="rect">
            <a:avLst/>
          </a:prstGeom>
          <a:solidFill>
            <a:schemeClr val="bg1"/>
          </a:solidFill>
        </p:spPr>
        <p:txBody>
          <a:bodyPr wrap="square" rtlCol="0">
            <a:spAutoFit/>
          </a:bodyPr>
          <a:lstStyle/>
          <a:p>
            <a:r>
              <a:rPr lang="en-US" b="1" dirty="0">
                <a:solidFill>
                  <a:prstClr val="black"/>
                </a:solidFill>
              </a:rPr>
              <a:t>Current projects: </a:t>
            </a:r>
          </a:p>
          <a:p>
            <a:r>
              <a:rPr lang="en-US" b="1" dirty="0">
                <a:solidFill>
                  <a:prstClr val="black"/>
                </a:solidFill>
              </a:rPr>
              <a:t>1</a:t>
            </a:r>
            <a:r>
              <a:rPr lang="en-US" dirty="0">
                <a:solidFill>
                  <a:prstClr val="black"/>
                </a:solidFill>
              </a:rPr>
              <a:t>. </a:t>
            </a:r>
            <a:r>
              <a:rPr lang="en-US" sz="1600" dirty="0">
                <a:solidFill>
                  <a:prstClr val="black"/>
                </a:solidFill>
              </a:rPr>
              <a:t>Use Next-Gen Sequencing to examine gene expression in four different types of Bromeliads. The </a:t>
            </a:r>
            <a:r>
              <a:rPr lang="en-US" sz="1600" dirty="0" err="1">
                <a:solidFill>
                  <a:prstClr val="black"/>
                </a:solidFill>
              </a:rPr>
              <a:t>Bromeliaceae</a:t>
            </a:r>
            <a:r>
              <a:rPr lang="en-US" sz="1600" dirty="0">
                <a:solidFill>
                  <a:prstClr val="black"/>
                </a:solidFill>
              </a:rPr>
              <a:t> family is ideal for studying drought-adaptations in plants particularly because of the large variation in adaptations found between species. Results from this study should provide knowledge on mechanisms for survival in dry environments and provide a framework for future biotechnology projects.</a:t>
            </a:r>
          </a:p>
        </p:txBody>
      </p:sp>
      <p:sp>
        <p:nvSpPr>
          <p:cNvPr id="11" name="Title 1"/>
          <p:cNvSpPr txBox="1">
            <a:spLocks/>
          </p:cNvSpPr>
          <p:nvPr/>
        </p:nvSpPr>
        <p:spPr>
          <a:xfrm>
            <a:off x="4038600" y="152400"/>
            <a:ext cx="6172200" cy="1143000"/>
          </a:xfrm>
          <a:prstGeom prst="rect">
            <a:avLst/>
          </a:prstGeom>
        </p:spPr>
        <p:txBody>
          <a:bodyPr vert="horz" anchor="ctr">
            <a:normAutofit fontScale="97500"/>
            <a:scene3d>
              <a:camera prst="orthographicFront"/>
              <a:lightRig rig="soft" dir="t"/>
            </a:scene3d>
            <a:sp3d prstMaterial="softEdge">
              <a:bevelT w="25400" h="25400"/>
            </a:sp3d>
          </a:bodyPr>
          <a:lstStyle/>
          <a:p>
            <a:pPr>
              <a:spcBef>
                <a:spcPct val="0"/>
              </a:spcBef>
              <a:defRPr/>
            </a:pPr>
            <a:r>
              <a:rPr lang="en-US" sz="4100" b="1" dirty="0">
                <a:solidFill>
                  <a:srgbClr val="3B3B3B"/>
                </a:solidFill>
                <a:effectLst>
                  <a:outerShdw blurRad="31750" dist="25400" dir="5400000" algn="tl" rotWithShape="0">
                    <a:srgbClr val="000000">
                      <a:alpha val="25000"/>
                    </a:srgbClr>
                  </a:outerShdw>
                </a:effectLst>
              </a:rPr>
              <a:t>Research with Dr. Wyatt</a:t>
            </a:r>
          </a:p>
        </p:txBody>
      </p:sp>
      <p:pic>
        <p:nvPicPr>
          <p:cNvPr id="12" name="Picture 1"/>
          <p:cNvPicPr>
            <a:picLocks noChangeAspect="1" noChangeArrowheads="1"/>
          </p:cNvPicPr>
          <p:nvPr/>
        </p:nvPicPr>
        <p:blipFill>
          <a:blip r:embed="rId7" cstate="print"/>
          <a:srcRect/>
          <a:stretch>
            <a:fillRect/>
          </a:stretch>
        </p:blipFill>
        <p:spPr bwMode="auto">
          <a:xfrm>
            <a:off x="1981200" y="228600"/>
            <a:ext cx="1692662" cy="2133600"/>
          </a:xfrm>
          <a:prstGeom prst="rect">
            <a:avLst/>
          </a:prstGeom>
          <a:noFill/>
          <a:ln w="9525">
            <a:noFill/>
            <a:miter lim="800000"/>
            <a:headEnd/>
            <a:tailEnd/>
          </a:ln>
          <a:effectLst/>
        </p:spPr>
      </p:pic>
    </p:spTree>
    <p:extLst>
      <p:ext uri="{BB962C8B-B14F-4D97-AF65-F5344CB8AC3E}">
        <p14:creationId xmlns:p14="http://schemas.microsoft.com/office/powerpoint/2010/main" val="6231613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photomazza.com/IMG/jpg_Ananas_comosus.jpg"/>
          <p:cNvPicPr>
            <a:picLocks noChangeAspect="1" noChangeArrowheads="1"/>
          </p:cNvPicPr>
          <p:nvPr/>
        </p:nvPicPr>
        <p:blipFill>
          <a:blip r:embed="rId2" cstate="print"/>
          <a:srcRect/>
          <a:stretch>
            <a:fillRect/>
          </a:stretch>
        </p:blipFill>
        <p:spPr bwMode="auto">
          <a:xfrm>
            <a:off x="6477001" y="1371600"/>
            <a:ext cx="1649349" cy="2476500"/>
          </a:xfrm>
          <a:prstGeom prst="rect">
            <a:avLst/>
          </a:prstGeom>
          <a:noFill/>
        </p:spPr>
      </p:pic>
      <p:sp>
        <p:nvSpPr>
          <p:cNvPr id="10" name="TextBox 9"/>
          <p:cNvSpPr txBox="1"/>
          <p:nvPr/>
        </p:nvSpPr>
        <p:spPr>
          <a:xfrm>
            <a:off x="1524000" y="2331965"/>
            <a:ext cx="4876800" cy="2862322"/>
          </a:xfrm>
          <a:prstGeom prst="rect">
            <a:avLst/>
          </a:prstGeom>
          <a:noFill/>
        </p:spPr>
        <p:txBody>
          <a:bodyPr wrap="square" rtlCol="0">
            <a:spAutoFit/>
          </a:bodyPr>
          <a:lstStyle/>
          <a:p>
            <a:r>
              <a:rPr lang="en-US" b="1" dirty="0">
                <a:solidFill>
                  <a:prstClr val="black"/>
                </a:solidFill>
              </a:rPr>
              <a:t>Current projects: </a:t>
            </a:r>
          </a:p>
          <a:p>
            <a:r>
              <a:rPr lang="en-US" b="1" dirty="0">
                <a:solidFill>
                  <a:prstClr val="black"/>
                </a:solidFill>
              </a:rPr>
              <a:t>2</a:t>
            </a:r>
            <a:r>
              <a:rPr lang="en-US" dirty="0">
                <a:solidFill>
                  <a:prstClr val="black"/>
                </a:solidFill>
              </a:rPr>
              <a:t>. Although the importance of culture in shaping individual dietary behaviors is well-documented, cultural food preferences have received limited attention in research in the food environment. This study will assess the availability of culturally specific fruits and vegetables in retail food stores located in Bowling Green KY.</a:t>
            </a:r>
          </a:p>
        </p:txBody>
      </p:sp>
      <p:pic>
        <p:nvPicPr>
          <p:cNvPr id="1026" name="Picture 2" descr="http://t2.gstatic.com/images?q=tbn:ANd9GcSqqVa3yHKPIT4N2iP466_EzgtqfEfdMChRG46snMaJjGT7vs0o">
            <a:hlinkClick r:id="rId3"/>
          </p:cNvPr>
          <p:cNvPicPr>
            <a:picLocks noChangeAspect="1" noChangeArrowheads="1"/>
          </p:cNvPicPr>
          <p:nvPr/>
        </p:nvPicPr>
        <p:blipFill>
          <a:blip r:embed="rId4" cstate="print"/>
          <a:srcRect/>
          <a:stretch>
            <a:fillRect/>
          </a:stretch>
        </p:blipFill>
        <p:spPr bwMode="auto">
          <a:xfrm>
            <a:off x="8305800" y="4343401"/>
            <a:ext cx="2209800" cy="2325345"/>
          </a:xfrm>
          <a:prstGeom prst="rect">
            <a:avLst/>
          </a:prstGeom>
          <a:noFill/>
        </p:spPr>
      </p:pic>
      <p:pic>
        <p:nvPicPr>
          <p:cNvPr id="1034" name="Picture 10" descr="https://encrypted-tbn3.gstatic.com/images?q=tbn:ANd9GcSFxnx-C_Es7rAafHVC1rPZSbO4fTbs6d4uOXKDxH5MkmQbzNYLZw">
            <a:hlinkClick r:id="rId5"/>
          </p:cNvPr>
          <p:cNvPicPr>
            <a:picLocks noChangeAspect="1" noChangeArrowheads="1"/>
          </p:cNvPicPr>
          <p:nvPr/>
        </p:nvPicPr>
        <p:blipFill>
          <a:blip r:embed="rId6" cstate="print"/>
          <a:srcRect/>
          <a:stretch>
            <a:fillRect/>
          </a:stretch>
        </p:blipFill>
        <p:spPr bwMode="auto">
          <a:xfrm>
            <a:off x="6477000" y="4038600"/>
            <a:ext cx="1752600" cy="2631250"/>
          </a:xfrm>
          <a:prstGeom prst="rect">
            <a:avLst/>
          </a:prstGeom>
          <a:noFill/>
        </p:spPr>
      </p:pic>
      <p:pic>
        <p:nvPicPr>
          <p:cNvPr id="1036" name="Picture 12" descr="https://encrypted-tbn0.gstatic.com/images?q=tbn:ANd9GcQvPpOKQ5-wkwczOnZZ20eimFwx41qk8SPTz5jANV1kfcvHqZ5j-w">
            <a:hlinkClick r:id="rId7"/>
          </p:cNvPr>
          <p:cNvPicPr>
            <a:picLocks noChangeAspect="1" noChangeArrowheads="1"/>
          </p:cNvPicPr>
          <p:nvPr/>
        </p:nvPicPr>
        <p:blipFill>
          <a:blip r:embed="rId8" cstate="print"/>
          <a:srcRect/>
          <a:stretch>
            <a:fillRect/>
          </a:stretch>
        </p:blipFill>
        <p:spPr bwMode="auto">
          <a:xfrm>
            <a:off x="8382000" y="1371600"/>
            <a:ext cx="2133600" cy="1600200"/>
          </a:xfrm>
          <a:prstGeom prst="rect">
            <a:avLst/>
          </a:prstGeom>
          <a:noFill/>
        </p:spPr>
      </p:pic>
      <p:pic>
        <p:nvPicPr>
          <p:cNvPr id="4" name="Picture 8" descr="https://encrypted-tbn1.gstatic.com/images?q=tbn:ANd9GcTR5A3-kzwWfSs78AffI9VJVFmsIBF2i1T1eZXRdtLDnKW9y_SY">
            <a:hlinkClick r:id="rId9"/>
          </p:cNvPr>
          <p:cNvPicPr>
            <a:picLocks noChangeAspect="1" noChangeArrowheads="1"/>
          </p:cNvPicPr>
          <p:nvPr/>
        </p:nvPicPr>
        <p:blipFill>
          <a:blip r:embed="rId10" cstate="print"/>
          <a:srcRect/>
          <a:stretch>
            <a:fillRect/>
          </a:stretch>
        </p:blipFill>
        <p:spPr bwMode="auto">
          <a:xfrm>
            <a:off x="8305800" y="2819400"/>
            <a:ext cx="2209800" cy="1466268"/>
          </a:xfrm>
          <a:prstGeom prst="rect">
            <a:avLst/>
          </a:prstGeom>
          <a:noFill/>
        </p:spPr>
      </p:pic>
      <p:sp>
        <p:nvSpPr>
          <p:cNvPr id="11" name="Title 1"/>
          <p:cNvSpPr txBox="1">
            <a:spLocks/>
          </p:cNvSpPr>
          <p:nvPr/>
        </p:nvSpPr>
        <p:spPr>
          <a:xfrm>
            <a:off x="4038600" y="152400"/>
            <a:ext cx="6172200" cy="1143000"/>
          </a:xfrm>
          <a:prstGeom prst="rect">
            <a:avLst/>
          </a:prstGeom>
        </p:spPr>
        <p:txBody>
          <a:bodyPr vert="horz" anchor="ctr">
            <a:normAutofit fontScale="97500"/>
            <a:scene3d>
              <a:camera prst="orthographicFront"/>
              <a:lightRig rig="soft" dir="t"/>
            </a:scene3d>
            <a:sp3d prstMaterial="softEdge">
              <a:bevelT w="25400" h="25400"/>
            </a:sp3d>
          </a:bodyPr>
          <a:lstStyle/>
          <a:p>
            <a:pPr>
              <a:spcBef>
                <a:spcPct val="0"/>
              </a:spcBef>
              <a:defRPr/>
            </a:pPr>
            <a:r>
              <a:rPr lang="en-US" sz="4100" b="1" dirty="0">
                <a:solidFill>
                  <a:srgbClr val="3B3B3B"/>
                </a:solidFill>
                <a:effectLst>
                  <a:outerShdw blurRad="31750" dist="25400" dir="5400000" algn="tl" rotWithShape="0">
                    <a:srgbClr val="000000">
                      <a:alpha val="25000"/>
                    </a:srgbClr>
                  </a:outerShdw>
                </a:effectLst>
              </a:rPr>
              <a:t>Research with Dr. Wyatt</a:t>
            </a:r>
          </a:p>
        </p:txBody>
      </p:sp>
      <p:pic>
        <p:nvPicPr>
          <p:cNvPr id="12" name="Picture 1"/>
          <p:cNvPicPr>
            <a:picLocks noChangeAspect="1" noChangeArrowheads="1"/>
          </p:cNvPicPr>
          <p:nvPr/>
        </p:nvPicPr>
        <p:blipFill>
          <a:blip r:embed="rId11" cstate="print"/>
          <a:srcRect/>
          <a:stretch>
            <a:fillRect/>
          </a:stretch>
        </p:blipFill>
        <p:spPr bwMode="auto">
          <a:xfrm>
            <a:off x="1981200" y="228600"/>
            <a:ext cx="1692662" cy="2133600"/>
          </a:xfrm>
          <a:prstGeom prst="rect">
            <a:avLst/>
          </a:prstGeom>
          <a:noFill/>
          <a:ln w="9525">
            <a:noFill/>
            <a:miter lim="800000"/>
            <a:headEnd/>
            <a:tailEnd/>
          </a:ln>
          <a:effectLst/>
        </p:spPr>
      </p:pic>
    </p:spTree>
    <p:extLst>
      <p:ext uri="{BB962C8B-B14F-4D97-AF65-F5344CB8AC3E}">
        <p14:creationId xmlns:p14="http://schemas.microsoft.com/office/powerpoint/2010/main" val="21665402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dlogo.jpg"/>
          <p:cNvPicPr>
            <a:picLocks noChangeAspect="1"/>
          </p:cNvPicPr>
          <p:nvPr/>
        </p:nvPicPr>
        <p:blipFill>
          <a:blip r:embed="rId2" cstate="print"/>
          <a:stretch>
            <a:fillRect/>
          </a:stretch>
        </p:blipFill>
        <p:spPr>
          <a:xfrm>
            <a:off x="1752600" y="4267200"/>
            <a:ext cx="3130550" cy="1963226"/>
          </a:xfrm>
          <a:prstGeom prst="rect">
            <a:avLst/>
          </a:prstGeom>
        </p:spPr>
      </p:pic>
      <p:pic>
        <p:nvPicPr>
          <p:cNvPr id="5" name="Picture 4" descr="davincbrain"/>
          <p:cNvPicPr>
            <a:picLocks noChangeAspect="1" noChangeArrowheads="1"/>
          </p:cNvPicPr>
          <p:nvPr/>
        </p:nvPicPr>
        <p:blipFill>
          <a:blip r:embed="rId3" cstate="print"/>
          <a:srcRect/>
          <a:stretch>
            <a:fillRect/>
          </a:stretch>
        </p:blipFill>
        <p:spPr bwMode="auto">
          <a:xfrm>
            <a:off x="7467601" y="4191001"/>
            <a:ext cx="2875431" cy="2441575"/>
          </a:xfrm>
          <a:prstGeom prst="rect">
            <a:avLst/>
          </a:prstGeom>
          <a:noFill/>
        </p:spPr>
      </p:pic>
      <p:sp>
        <p:nvSpPr>
          <p:cNvPr id="6" name="TextBox 5"/>
          <p:cNvSpPr txBox="1"/>
          <p:nvPr/>
        </p:nvSpPr>
        <p:spPr>
          <a:xfrm>
            <a:off x="3048001" y="168068"/>
            <a:ext cx="6636753" cy="954107"/>
          </a:xfrm>
          <a:prstGeom prst="rect">
            <a:avLst/>
          </a:prstGeom>
          <a:noFill/>
        </p:spPr>
        <p:txBody>
          <a:bodyPr wrap="none" rtlCol="0">
            <a:spAutoFit/>
          </a:bodyPr>
          <a:lstStyle/>
          <a:p>
            <a:r>
              <a:rPr lang="en-US" sz="2800" dirty="0">
                <a:solidFill>
                  <a:prstClr val="black"/>
                </a:solidFill>
              </a:rPr>
              <a:t>Chief Pre-Health Professions Advisor</a:t>
            </a:r>
          </a:p>
          <a:p>
            <a:r>
              <a:rPr lang="en-US" sz="2800" dirty="0">
                <a:solidFill>
                  <a:prstClr val="black"/>
                </a:solidFill>
              </a:rPr>
              <a:t>Faculty Advisor – Alpha Epsilon Delta</a:t>
            </a:r>
          </a:p>
        </p:txBody>
      </p:sp>
      <p:pic>
        <p:nvPicPr>
          <p:cNvPr id="7" name="Picture 7" descr="health8"/>
          <p:cNvPicPr>
            <a:picLocks noChangeAspect="1" noChangeArrowheads="1"/>
          </p:cNvPicPr>
          <p:nvPr/>
        </p:nvPicPr>
        <p:blipFill>
          <a:blip r:embed="rId4" cstate="print"/>
          <a:srcRect/>
          <a:stretch>
            <a:fillRect/>
          </a:stretch>
        </p:blipFill>
        <p:spPr bwMode="auto">
          <a:xfrm>
            <a:off x="5029200" y="4419600"/>
            <a:ext cx="1981200" cy="1981200"/>
          </a:xfrm>
          <a:prstGeom prst="rect">
            <a:avLst/>
          </a:prstGeom>
          <a:noFill/>
        </p:spPr>
      </p:pic>
      <p:pic>
        <p:nvPicPr>
          <p:cNvPr id="8" name="Picture 7" descr="fall 2011.jpg"/>
          <p:cNvPicPr>
            <a:picLocks noChangeAspect="1"/>
          </p:cNvPicPr>
          <p:nvPr/>
        </p:nvPicPr>
        <p:blipFill>
          <a:blip r:embed="rId5" cstate="print"/>
          <a:stretch>
            <a:fillRect/>
          </a:stretch>
        </p:blipFill>
        <p:spPr>
          <a:xfrm>
            <a:off x="2095500" y="1219200"/>
            <a:ext cx="7848600" cy="2747010"/>
          </a:xfrm>
          <a:prstGeom prst="rect">
            <a:avLst/>
          </a:prstGeom>
        </p:spPr>
      </p:pic>
    </p:spTree>
    <p:extLst>
      <p:ext uri="{BB962C8B-B14F-4D97-AF65-F5344CB8AC3E}">
        <p14:creationId xmlns:p14="http://schemas.microsoft.com/office/powerpoint/2010/main" val="2796074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WI" val="51"/>
  <p:tag name="BSN" val="51"/>
  <p:tag name="SVT" val="FALSE"/>
  <p:tag name="NBP" val="1"/>
  <p:tag name="CVB" val="51"/>
  <p:tag name="SPT" val="FALSE"/>
  <p:tag name="CII" val="51"/>
</p:tagLst>
</file>

<file path=ppt/tags/tag2.xml><?xml version="1.0" encoding="utf-8"?>
<p:tagLst xmlns:a="http://schemas.openxmlformats.org/drawingml/2006/main" xmlns:r="http://schemas.openxmlformats.org/officeDocument/2006/relationships" xmlns:p="http://schemas.openxmlformats.org/presentationml/2006/main">
  <p:tag name="SWI" val="52"/>
  <p:tag name="BSN" val="52"/>
  <p:tag name="SVT" val="FALSE"/>
  <p:tag name="NBP" val="1"/>
  <p:tag name="CVB" val="52"/>
  <p:tag name="SPT" val="FALSE"/>
  <p:tag name="CII" val="52"/>
</p:tagLst>
</file>

<file path=ppt/tags/tag3.xml><?xml version="1.0" encoding="utf-8"?>
<p:tagLst xmlns:a="http://schemas.openxmlformats.org/drawingml/2006/main" xmlns:r="http://schemas.openxmlformats.org/officeDocument/2006/relationships" xmlns:p="http://schemas.openxmlformats.org/presentationml/2006/main">
  <p:tag name="SWI" val="53"/>
  <p:tag name="BSN" val="53"/>
  <p:tag name="SVT" val="FALSE"/>
  <p:tag name="NBP" val="1"/>
  <p:tag name="CVB" val="53"/>
  <p:tag name="SPT" val="FALSE"/>
  <p:tag name="CII" val="53"/>
</p:tagLst>
</file>

<file path=ppt/tags/tag4.xml><?xml version="1.0" encoding="utf-8"?>
<p:tagLst xmlns:a="http://schemas.openxmlformats.org/drawingml/2006/main" xmlns:r="http://schemas.openxmlformats.org/officeDocument/2006/relationships" xmlns:p="http://schemas.openxmlformats.org/presentationml/2006/main">
  <p:tag name="SWI" val="54"/>
  <p:tag name="BSN" val="54"/>
  <p:tag name="SVT" val="FALSE"/>
  <p:tag name="NBP" val="1"/>
  <p:tag name="CVB" val="54"/>
  <p:tag name="SPT" val="FALSE"/>
  <p:tag name="CII" val="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12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14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4.xml><?xml version="1.0" encoding="utf-8"?>
<a:theme xmlns:a="http://schemas.openxmlformats.org/drawingml/2006/main" name="15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5.xml><?xml version="1.0" encoding="utf-8"?>
<a:theme xmlns:a="http://schemas.openxmlformats.org/drawingml/2006/main" name="16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17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7.xml><?xml version="1.0" encoding="utf-8"?>
<a:theme xmlns:a="http://schemas.openxmlformats.org/drawingml/2006/main" name="18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9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3_Concours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0.xml><?xml version="1.0" encoding="utf-8"?>
<a:theme xmlns:a="http://schemas.openxmlformats.org/drawingml/2006/main" name="20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1.xml><?xml version="1.0" encoding="utf-8"?>
<a:theme xmlns:a="http://schemas.openxmlformats.org/drawingml/2006/main" name="21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6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8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9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docProps/app.xml><?xml version="1.0" encoding="utf-8"?>
<Properties xmlns="http://schemas.openxmlformats.org/officeDocument/2006/extended-properties" xmlns:vt="http://schemas.openxmlformats.org/officeDocument/2006/docPropsVTypes">
  <TotalTime>347</TotalTime>
  <Words>5648</Words>
  <Application>Microsoft Office PowerPoint</Application>
  <PresentationFormat>Widescreen</PresentationFormat>
  <Paragraphs>1032</Paragraphs>
  <Slides>88</Slides>
  <Notes>10</Notes>
  <HiddenSlides>0</HiddenSlides>
  <MMClips>0</MMClips>
  <ScaleCrop>false</ScaleCrop>
  <HeadingPairs>
    <vt:vector size="8" baseType="variant">
      <vt:variant>
        <vt:lpstr>Fonts Used</vt:lpstr>
      </vt:variant>
      <vt:variant>
        <vt:i4>9</vt:i4>
      </vt:variant>
      <vt:variant>
        <vt:lpstr>Theme</vt:lpstr>
      </vt:variant>
      <vt:variant>
        <vt:i4>21</vt:i4>
      </vt:variant>
      <vt:variant>
        <vt:lpstr>Embedded OLE Servers</vt:lpstr>
      </vt:variant>
      <vt:variant>
        <vt:i4>1</vt:i4>
      </vt:variant>
      <vt:variant>
        <vt:lpstr>Slide Titles</vt:lpstr>
      </vt:variant>
      <vt:variant>
        <vt:i4>88</vt:i4>
      </vt:variant>
    </vt:vector>
  </HeadingPairs>
  <TitlesOfParts>
    <vt:vector size="119" baseType="lpstr">
      <vt:lpstr>Arial Unicode MS</vt:lpstr>
      <vt:lpstr>Arial</vt:lpstr>
      <vt:lpstr>Calibri</vt:lpstr>
      <vt:lpstr>Lucida Sans</vt:lpstr>
      <vt:lpstr>Lucida Sans Unicode</vt:lpstr>
      <vt:lpstr>Verdana</vt:lpstr>
      <vt:lpstr>Wingdings</vt:lpstr>
      <vt:lpstr>Wingdings 2</vt:lpstr>
      <vt:lpstr>Wingdings 3</vt:lpstr>
      <vt:lpstr>Concourse</vt:lpstr>
      <vt:lpstr>3_Concourse</vt:lpstr>
      <vt:lpstr>1_Office Theme</vt:lpstr>
      <vt:lpstr>2_Concourse</vt:lpstr>
      <vt:lpstr>4_Concourse</vt:lpstr>
      <vt:lpstr>5_Concourse</vt:lpstr>
      <vt:lpstr>6_Concourse</vt:lpstr>
      <vt:lpstr>8_Concourse</vt:lpstr>
      <vt:lpstr>9_Concourse</vt:lpstr>
      <vt:lpstr>3_Office Theme</vt:lpstr>
      <vt:lpstr>11_Concourse</vt:lpstr>
      <vt:lpstr>12_Concourse</vt:lpstr>
      <vt:lpstr>14_Concourse</vt:lpstr>
      <vt:lpstr>15_Concourse</vt:lpstr>
      <vt:lpstr>16_Concourse</vt:lpstr>
      <vt:lpstr>17_Concourse</vt:lpstr>
      <vt:lpstr>18_Concourse</vt:lpstr>
      <vt:lpstr>Office Theme</vt:lpstr>
      <vt:lpstr>19_Concourse</vt:lpstr>
      <vt:lpstr>20_Concourse</vt:lpstr>
      <vt:lpstr>21_Concourse</vt:lpstr>
      <vt:lpstr>Image</vt:lpstr>
      <vt:lpstr> Lawrence Alice, Ph.D. University of Maine  Associate Professor </vt:lpstr>
      <vt:lpstr>Research by Dr. Alice</vt:lpstr>
      <vt:lpstr>Graduate Research with Dr. Alice</vt:lpstr>
      <vt:lpstr> Noah Ashley, Ph.D. University of Washington Assistant Professor </vt:lpstr>
      <vt:lpstr>Current Research in Ashley Lab</vt:lpstr>
      <vt:lpstr>Graduate Students</vt:lpstr>
      <vt:lpstr>Undergraduate Students</vt:lpstr>
      <vt:lpstr>PowerPoint Presentation</vt:lpstr>
      <vt:lpstr>PowerPoint Presentation</vt:lpstr>
      <vt:lpstr> Cheryl Davis, Ph.D. Wake Forest University Professor </vt:lpstr>
      <vt:lpstr>      Research by Dr. Davis</vt:lpstr>
      <vt:lpstr>Research Students</vt:lpstr>
      <vt:lpstr>PowerPoint Presentation</vt:lpstr>
      <vt:lpstr>Research by Dr. Dick</vt:lpstr>
      <vt:lpstr>Graduate Research with Dr. Dick contact me if you are interested in research</vt:lpstr>
      <vt:lpstr>Undergraduate Research with Dr. Dick contact me if you are interested in research</vt:lpstr>
      <vt:lpstr>PowerPoint Presentation</vt:lpstr>
      <vt:lpstr>Research by Dr. Emani</vt:lpstr>
      <vt:lpstr>Graduate Research with Dr. Emani</vt:lpstr>
      <vt:lpstr>Undergraduate Research with Dr. Emani</vt:lpstr>
      <vt:lpstr>PowerPoint Presentation</vt:lpstr>
      <vt:lpstr>PowerPoint Presentation</vt:lpstr>
      <vt:lpstr>PowerPoint Presentation</vt:lpstr>
      <vt:lpstr>Research in the Grubbs Lab</vt:lpstr>
      <vt:lpstr>PowerPoint Presentation</vt:lpstr>
      <vt:lpstr>PowerPoint Presentation</vt:lpstr>
      <vt:lpstr>Research by Dr. Huskey</vt:lpstr>
      <vt:lpstr>Graduate Research with Dr. Huskey</vt:lpstr>
      <vt:lpstr>Undergraduate Research with Dr. Huskey</vt:lpstr>
      <vt:lpstr>PowerPoint Presentation</vt:lpstr>
      <vt:lpstr>Research by Dr. Jacobshagen</vt:lpstr>
      <vt:lpstr>Graduate Research with  Dr. Jacobshagen</vt:lpstr>
      <vt:lpstr>Undergraduate Research with Dr. Jacobshagen</vt:lpstr>
      <vt:lpstr>PowerPoint Presentation</vt:lpstr>
      <vt:lpstr>Research by Dr. Johnson</vt:lpstr>
      <vt:lpstr>Graduate Research with Dr. Johnson</vt:lpstr>
      <vt:lpstr>Undergraduate Research with Dr. Johnson</vt:lpstr>
      <vt:lpstr>PowerPoint Presentation</vt:lpstr>
      <vt:lpstr>Research by Dr. King</vt:lpstr>
      <vt:lpstr>Graduate Research with Dr. King</vt:lpstr>
      <vt:lpstr>Undergraduate Research with Dr. King</vt:lpstr>
      <vt:lpstr>PowerPoint Presentation</vt:lpstr>
      <vt:lpstr>Research in the Lienesch Lab</vt:lpstr>
      <vt:lpstr>Graduate Research with Dr. Lienesch</vt:lpstr>
      <vt:lpstr>Undergraduate research assistants get hands on experience with field and laboratory techniques.</vt:lpstr>
      <vt:lpstr>Kerrie McDaniel, Ph.D Assistant Professor</vt:lpstr>
      <vt:lpstr>PowerPoint Presentation</vt:lpstr>
      <vt:lpstr> Albert Meier, Ph.D. University of Georgia Professor </vt:lpstr>
      <vt:lpstr>Research by Dr. Meier</vt:lpstr>
      <vt:lpstr> Keith Philips, Ph.D. Professor </vt:lpstr>
      <vt:lpstr>Insects – the most diverse and fascinating group on Earth </vt:lpstr>
      <vt:lpstr>Current Projects</vt:lpstr>
      <vt:lpstr>Nancy Rice, Ph.D. University of Tennessee, Health Science Center Professor</vt:lpstr>
      <vt:lpstr>Research by Dr. Rice</vt:lpstr>
      <vt:lpstr>Opportunities to Study or Research Abroad with Dr. Rice</vt:lpstr>
      <vt:lpstr> Claire Rinehart, Ph.D. University of Georgia Professor </vt:lpstr>
      <vt:lpstr>Research by Dr. Rinehart</vt:lpstr>
      <vt:lpstr>Graduate Research with  Dr. Rinehart</vt:lpstr>
      <vt:lpstr>Undergraduate Research with  Dr. Rinehart</vt:lpstr>
      <vt:lpstr>PowerPoint Presentation</vt:lpstr>
      <vt:lpstr>PowerPoint Presentation</vt:lpstr>
      <vt:lpstr>PowerPoint Presentation</vt:lpstr>
      <vt:lpstr>Gene Expression in Plants in Response to Excess Phosphorus and Remediation</vt:lpstr>
      <vt:lpstr>Phytoremediation of Heavy Metals</vt:lpstr>
      <vt:lpstr>PowerPoint Presentation</vt:lpstr>
      <vt:lpstr>Research by Dr. Schulte</vt:lpstr>
      <vt:lpstr>Schulte Graduate Students</vt:lpstr>
      <vt:lpstr>Undergraduate Research  with Dr. Schulte</vt:lpstr>
      <vt:lpstr> Nilesh Sharma, Ph.D. University of Bihar Instructor </vt:lpstr>
      <vt:lpstr>Research by Dr. Sharma</vt:lpstr>
      <vt:lpstr>Undergraduate/Graduate Research with Dr. Sharma</vt:lpstr>
      <vt:lpstr>Graduate non-thesis research with Dr. Sharma</vt:lpstr>
      <vt:lpstr> Michael Smith, Ph.D. University of Texas Professor </vt:lpstr>
      <vt:lpstr>Research in the Smith Lab</vt:lpstr>
      <vt:lpstr>Graduate Research with Dr. Smith</vt:lpstr>
      <vt:lpstr>Undergraduate Research with Dr. Smith</vt:lpstr>
      <vt:lpstr>PowerPoint Presentation</vt:lpstr>
      <vt:lpstr>RESEARCH IN THE SRIVASTAVA LAB</vt:lpstr>
      <vt:lpstr>Graduate/Honors Thesis Research in the Srivastava Lab</vt:lpstr>
      <vt:lpstr>Graduate/Honors Thesis Research in the Srivastava Lab</vt:lpstr>
      <vt:lpstr>PowerPoint Presentation</vt:lpstr>
      <vt:lpstr>My life is fun, Part I--Student Research</vt:lpstr>
      <vt:lpstr>My life is fun, Part II – advancing internationalization</vt:lpstr>
      <vt:lpstr>My life is fun, Biology 485</vt:lpstr>
      <vt:lpstr>Deborah Weisberger</vt:lpstr>
      <vt:lpstr> Robert Wyatt, Ph.D. University of Georgia  Associate Professor </vt:lpstr>
      <vt:lpstr>PowerPoint Presentation</vt:lpstr>
      <vt:lpstr>PowerPoint Presentation</vt:lpstr>
    </vt:vector>
  </TitlesOfParts>
  <Company>Western Kentucky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Lawrence Alice, Ph.D. University of Maine  Associate Professor</dc:title>
  <dc:creator>Parker, Versie</dc:creator>
  <cp:lastModifiedBy>Schulte, Bruce</cp:lastModifiedBy>
  <cp:revision>27</cp:revision>
  <dcterms:created xsi:type="dcterms:W3CDTF">2015-01-16T20:17:19Z</dcterms:created>
  <dcterms:modified xsi:type="dcterms:W3CDTF">2016-10-26T00:16:02Z</dcterms:modified>
</cp:coreProperties>
</file>